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8521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/>
          <a:srcRect b="15542"/>
          <a:stretch>
            <a:fillRect/>
          </a:stretch>
        </p:blipFill>
        <p:spPr bwMode="auto">
          <a:xfrm>
            <a:off x="2285984" y="214290"/>
            <a:ext cx="4945868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428736"/>
            <a:ext cx="566061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27/11/2014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1691680" y="2708920"/>
            <a:ext cx="23042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2339752" y="1694779"/>
            <a:ext cx="144016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339752" y="3104964"/>
            <a:ext cx="144016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2417857" y="1988840"/>
            <a:ext cx="0" cy="648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2417857" y="2780928"/>
            <a:ext cx="0" cy="6480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>
            <a:off x="2195736" y="2640814"/>
            <a:ext cx="3228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2195736" y="2793214"/>
            <a:ext cx="3228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ultiplier 35"/>
          <p:cNvSpPr/>
          <p:nvPr/>
        </p:nvSpPr>
        <p:spPr>
          <a:xfrm>
            <a:off x="2195736" y="2528900"/>
            <a:ext cx="360040" cy="360040"/>
          </a:xfrm>
          <a:prstGeom prst="mathMultiply">
            <a:avLst>
              <a:gd name="adj1" fmla="val 119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Multiplier 87"/>
          <p:cNvSpPr/>
          <p:nvPr/>
        </p:nvSpPr>
        <p:spPr>
          <a:xfrm>
            <a:off x="3700838" y="2527758"/>
            <a:ext cx="360040" cy="360040"/>
          </a:xfrm>
          <a:prstGeom prst="mathMultiply">
            <a:avLst>
              <a:gd name="adj1" fmla="val 119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3" name="Groupe 122"/>
          <p:cNvGrpSpPr/>
          <p:nvPr/>
        </p:nvGrpSpPr>
        <p:grpSpPr>
          <a:xfrm>
            <a:off x="2541270" y="1927226"/>
            <a:ext cx="1526673" cy="763337"/>
            <a:chOff x="2541270" y="1927226"/>
            <a:chExt cx="1526673" cy="763337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931746" y="2636911"/>
              <a:ext cx="8481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e 109"/>
            <p:cNvGrpSpPr/>
            <p:nvPr/>
          </p:nvGrpSpPr>
          <p:grpSpPr>
            <a:xfrm>
              <a:off x="2555776" y="2314595"/>
              <a:ext cx="375970" cy="375968"/>
              <a:chOff x="2555776" y="2474539"/>
              <a:chExt cx="216024" cy="21602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555776" y="2474539"/>
                <a:ext cx="216024" cy="2160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Multiplier 62"/>
              <p:cNvSpPr/>
              <p:nvPr/>
            </p:nvSpPr>
            <p:spPr>
              <a:xfrm rot="2700000">
                <a:off x="2567287" y="2493979"/>
                <a:ext cx="193000" cy="193000"/>
              </a:xfrm>
              <a:prstGeom prst="mathMultiply">
                <a:avLst>
                  <a:gd name="adj1" fmla="val 847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76" name="Connecteur droit 75"/>
            <p:cNvCxnSpPr/>
            <p:nvPr/>
          </p:nvCxnSpPr>
          <p:spPr>
            <a:xfrm rot="5400000" flipH="1">
              <a:off x="3291785" y="2287265"/>
              <a:ext cx="720078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>
              <a:off x="3491880" y="1930019"/>
              <a:ext cx="576063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e 82"/>
            <p:cNvGrpSpPr/>
            <p:nvPr/>
          </p:nvGrpSpPr>
          <p:grpSpPr>
            <a:xfrm>
              <a:off x="3180670" y="2399150"/>
              <a:ext cx="192124" cy="229354"/>
              <a:chOff x="2924200" y="2410916"/>
              <a:chExt cx="216024" cy="216023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924200" y="2410916"/>
                <a:ext cx="216024" cy="2160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9" name="Connecteur droit 58"/>
              <p:cNvCxnSpPr/>
              <p:nvPr/>
            </p:nvCxnSpPr>
            <p:spPr>
              <a:xfrm>
                <a:off x="2978205" y="2451767"/>
                <a:ext cx="1080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H="1">
                <a:off x="2978207" y="2451767"/>
                <a:ext cx="10801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Connecteur droit 94"/>
            <p:cNvCxnSpPr/>
            <p:nvPr/>
          </p:nvCxnSpPr>
          <p:spPr>
            <a:xfrm flipH="1">
              <a:off x="2941466" y="2343185"/>
              <a:ext cx="47840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H="1">
              <a:off x="2541270" y="2304392"/>
              <a:ext cx="8315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3481782" y="2026030"/>
              <a:ext cx="0" cy="2179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V="1">
              <a:off x="3370527" y="1971938"/>
              <a:ext cx="0" cy="3261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3419872" y="1971938"/>
              <a:ext cx="0" cy="632389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16200000" flipV="1">
              <a:off x="3372794" y="2026030"/>
              <a:ext cx="0" cy="2179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e 123"/>
          <p:cNvGrpSpPr/>
          <p:nvPr/>
        </p:nvGrpSpPr>
        <p:grpSpPr>
          <a:xfrm flipV="1">
            <a:off x="2538629" y="2720660"/>
            <a:ext cx="1526673" cy="763337"/>
            <a:chOff x="2541270" y="1927226"/>
            <a:chExt cx="1526673" cy="763337"/>
          </a:xfrm>
        </p:grpSpPr>
        <p:cxnSp>
          <p:nvCxnSpPr>
            <p:cNvPr id="125" name="Connecteur droit 124"/>
            <p:cNvCxnSpPr/>
            <p:nvPr/>
          </p:nvCxnSpPr>
          <p:spPr>
            <a:xfrm flipH="1">
              <a:off x="2931746" y="2636911"/>
              <a:ext cx="8481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e 125"/>
            <p:cNvGrpSpPr/>
            <p:nvPr/>
          </p:nvGrpSpPr>
          <p:grpSpPr>
            <a:xfrm>
              <a:off x="2555776" y="2314595"/>
              <a:ext cx="375970" cy="375968"/>
              <a:chOff x="2555776" y="2474539"/>
              <a:chExt cx="216024" cy="216023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2555776" y="2474539"/>
                <a:ext cx="216024" cy="2160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0" name="Multiplier 139"/>
              <p:cNvSpPr/>
              <p:nvPr/>
            </p:nvSpPr>
            <p:spPr>
              <a:xfrm rot="2700000">
                <a:off x="2567287" y="2493979"/>
                <a:ext cx="193000" cy="193000"/>
              </a:xfrm>
              <a:prstGeom prst="mathMultiply">
                <a:avLst>
                  <a:gd name="adj1" fmla="val 847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27" name="Connecteur droit 126"/>
            <p:cNvCxnSpPr/>
            <p:nvPr/>
          </p:nvCxnSpPr>
          <p:spPr>
            <a:xfrm rot="5400000" flipH="1">
              <a:off x="3291785" y="2287265"/>
              <a:ext cx="720078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 flipH="1">
              <a:off x="3491880" y="1930019"/>
              <a:ext cx="576063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e 128"/>
            <p:cNvGrpSpPr/>
            <p:nvPr/>
          </p:nvGrpSpPr>
          <p:grpSpPr>
            <a:xfrm>
              <a:off x="3180670" y="2399150"/>
              <a:ext cx="192124" cy="229354"/>
              <a:chOff x="2924200" y="2410916"/>
              <a:chExt cx="216024" cy="216023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2924200" y="2410916"/>
                <a:ext cx="216024" cy="2160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7" name="Connecteur droit 136"/>
              <p:cNvCxnSpPr/>
              <p:nvPr/>
            </p:nvCxnSpPr>
            <p:spPr>
              <a:xfrm>
                <a:off x="2978205" y="2451767"/>
                <a:ext cx="1080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flipH="1">
                <a:off x="2978207" y="2451767"/>
                <a:ext cx="10801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Connecteur droit 129"/>
            <p:cNvCxnSpPr/>
            <p:nvPr/>
          </p:nvCxnSpPr>
          <p:spPr>
            <a:xfrm flipH="1">
              <a:off x="2941466" y="2343185"/>
              <a:ext cx="47840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2541270" y="2304392"/>
              <a:ext cx="8315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 flipV="1">
              <a:off x="3481782" y="2026030"/>
              <a:ext cx="0" cy="2179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 flipV="1">
              <a:off x="3370527" y="1971938"/>
              <a:ext cx="0" cy="3261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 flipH="1" flipV="1">
              <a:off x="3419872" y="1971938"/>
              <a:ext cx="2641" cy="632389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/>
            <p:cNvCxnSpPr/>
            <p:nvPr/>
          </p:nvCxnSpPr>
          <p:spPr>
            <a:xfrm rot="16200000" flipV="1">
              <a:off x="3372794" y="2026030"/>
              <a:ext cx="0" cy="2179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Connecteur droit avec flèche 145"/>
          <p:cNvCxnSpPr/>
          <p:nvPr/>
        </p:nvCxnSpPr>
        <p:spPr>
          <a:xfrm flipH="1">
            <a:off x="3974405" y="2791220"/>
            <a:ext cx="5975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ZoneTexte 149"/>
          <p:cNvSpPr txBox="1"/>
          <p:nvPr/>
        </p:nvSpPr>
        <p:spPr>
          <a:xfrm>
            <a:off x="4581073" y="2710661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Liaison encastrement démontable entre la roue et l’arbre (clavette + écrou)</a:t>
            </a:r>
            <a:endParaRPr lang="fr-FR" sz="1200" dirty="0"/>
          </a:p>
        </p:txBody>
      </p:sp>
      <p:sp>
        <p:nvSpPr>
          <p:cNvPr id="151" name="ZoneTexte 150"/>
          <p:cNvSpPr txBox="1"/>
          <p:nvPr/>
        </p:nvSpPr>
        <p:spPr>
          <a:xfrm>
            <a:off x="3499219" y="3483997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Roue</a:t>
            </a:r>
            <a:endParaRPr lang="fr-FR" sz="1200" dirty="0"/>
          </a:p>
        </p:txBody>
      </p:sp>
      <p:sp>
        <p:nvSpPr>
          <p:cNvPr id="152" name="ZoneTexte 151"/>
          <p:cNvSpPr txBox="1"/>
          <p:nvPr/>
        </p:nvSpPr>
        <p:spPr>
          <a:xfrm>
            <a:off x="1200546" y="2543866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Arbre</a:t>
            </a:r>
            <a:endParaRPr lang="fr-FR" sz="1200" dirty="0"/>
          </a:p>
        </p:txBody>
      </p:sp>
      <p:cxnSp>
        <p:nvCxnSpPr>
          <p:cNvPr id="153" name="Connecteur droit avec flèche 152"/>
          <p:cNvCxnSpPr/>
          <p:nvPr/>
        </p:nvCxnSpPr>
        <p:spPr>
          <a:xfrm flipH="1">
            <a:off x="3433774" y="1927226"/>
            <a:ext cx="1138226" cy="38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ZoneTexte 154"/>
          <p:cNvSpPr txBox="1"/>
          <p:nvPr/>
        </p:nvSpPr>
        <p:spPr>
          <a:xfrm>
            <a:off x="4581073" y="1124744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Flasque contenant un logement pour joint, assure l’arrêt en translation du roulement, en liaison encastrement démontable avec le carter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0785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2274539" y="909761"/>
            <a:ext cx="4140809" cy="1656184"/>
            <a:chOff x="1043608" y="908720"/>
            <a:chExt cx="4140809" cy="1656184"/>
          </a:xfrm>
        </p:grpSpPr>
        <p:sp>
          <p:nvSpPr>
            <p:cNvPr id="9" name="Arc 8"/>
            <p:cNvSpPr/>
            <p:nvPr/>
          </p:nvSpPr>
          <p:spPr>
            <a:xfrm rot="13700830">
              <a:off x="3418538" y="1161709"/>
              <a:ext cx="1015554" cy="1057031"/>
            </a:xfrm>
            <a:prstGeom prst="arc">
              <a:avLst>
                <a:gd name="adj1" fmla="val 18095741"/>
                <a:gd name="adj2" fmla="val 307658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/>
            <p:cNvSpPr/>
            <p:nvPr/>
          </p:nvSpPr>
          <p:spPr>
            <a:xfrm>
              <a:off x="2483768" y="1530963"/>
              <a:ext cx="1296144" cy="4320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ysClr val="windowText" lastClr="000000"/>
                  </a:solidFill>
                </a:rPr>
                <a:t>Elévateur</a:t>
              </a:r>
              <a:endParaRPr lang="fr-F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3779912" y="908720"/>
              <a:ext cx="1404505" cy="622243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ysClr val="windowText" lastClr="000000"/>
                  </a:solidFill>
                </a:rPr>
                <a:t>Norme de sécurité</a:t>
              </a:r>
              <a:endParaRPr lang="fr-F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Arc 7"/>
            <p:cNvSpPr/>
            <p:nvPr/>
          </p:nvSpPr>
          <p:spPr>
            <a:xfrm>
              <a:off x="1684490" y="1363857"/>
              <a:ext cx="1015302" cy="1057031"/>
            </a:xfrm>
            <a:prstGeom prst="arc">
              <a:avLst>
                <a:gd name="adj1" fmla="val 16909927"/>
                <a:gd name="adj2" fmla="val 307658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043608" y="1098915"/>
              <a:ext cx="1404505" cy="4320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ysClr val="windowText" lastClr="000000"/>
                  </a:solidFill>
                </a:rPr>
                <a:t>Cariste</a:t>
              </a:r>
              <a:endParaRPr lang="fr-F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2429587" y="2132856"/>
              <a:ext cx="1404505" cy="4320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ysClr val="windowText" lastClr="000000"/>
                  </a:solidFill>
                </a:rPr>
                <a:t>Charge</a:t>
              </a:r>
              <a:endParaRPr lang="fr-F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483768" y="1314939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FP1</a:t>
              </a:r>
              <a:endParaRPr lang="fr-FR" sz="14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131840" y="1056080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FC1</a:t>
              </a:r>
              <a:endParaRPr lang="fr-FR" sz="1400" dirty="0"/>
            </a:p>
          </p:txBody>
        </p:sp>
      </p:grp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27946"/>
              </p:ext>
            </p:extLst>
          </p:nvPr>
        </p:nvGraphicFramePr>
        <p:xfrm>
          <a:off x="525159" y="2791103"/>
          <a:ext cx="74592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33"/>
                <a:gridCol w="3271535"/>
                <a:gridCol w="1772960"/>
                <a:gridCol w="720080"/>
                <a:gridCol w="864096"/>
              </a:tblGrid>
              <a:tr h="198022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Req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Exigence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Critère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Niveau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Limite</a:t>
                      </a:r>
                      <a:endParaRPr lang="fr-FR" sz="1400" dirty="0"/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Req1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Aider le cariste à transporter des charges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Req2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Assurer la sécurité</a:t>
                      </a:r>
                      <a:r>
                        <a:rPr lang="fr-FR" sz="1400" baseline="0" dirty="0" smtClean="0"/>
                        <a:t> du cariste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Vitesse maximale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2km/h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maxi</a:t>
                      </a:r>
                      <a:endParaRPr lang="fr-FR" sz="1400" dirty="0"/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Req3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Distance</a:t>
                      </a:r>
                      <a:r>
                        <a:rPr lang="fr-FR" sz="1400" baseline="0" dirty="0" smtClean="0"/>
                        <a:t> de f</a:t>
                      </a:r>
                      <a:r>
                        <a:rPr lang="fr-FR" sz="1400" dirty="0" smtClean="0"/>
                        <a:t>reinage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50cm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maxi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64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4512704" cy="48107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188640"/>
            <a:ext cx="8640960" cy="64807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299343"/>
              </p:ext>
            </p:extLst>
          </p:nvPr>
        </p:nvGraphicFramePr>
        <p:xfrm>
          <a:off x="2411760" y="5927680"/>
          <a:ext cx="64807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497"/>
                <a:gridCol w="543522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Roue</a:t>
                      </a:r>
                      <a:r>
                        <a:rPr lang="fr-FR" baseline="0" dirty="0" smtClean="0"/>
                        <a:t> motrice et directrice de chariot électrique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: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17" name="Groupe 16"/>
          <p:cNvGrpSpPr/>
          <p:nvPr/>
        </p:nvGrpSpPr>
        <p:grpSpPr>
          <a:xfrm rot="16200000">
            <a:off x="2681790" y="6075294"/>
            <a:ext cx="396044" cy="792088"/>
            <a:chOff x="5958154" y="4221088"/>
            <a:chExt cx="396044" cy="792088"/>
          </a:xfrm>
        </p:grpSpPr>
        <p:sp>
          <p:nvSpPr>
            <p:cNvPr id="10" name="Trapèze 9"/>
            <p:cNvSpPr/>
            <p:nvPr/>
          </p:nvSpPr>
          <p:spPr>
            <a:xfrm>
              <a:off x="6018264" y="4293096"/>
              <a:ext cx="275824" cy="296416"/>
            </a:xfrm>
            <a:prstGeom prst="trapezoi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6156176" y="4221088"/>
              <a:ext cx="0" cy="792088"/>
            </a:xfrm>
            <a:prstGeom prst="line">
              <a:avLst/>
            </a:prstGeom>
            <a:ln w="635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/>
          </p:nvGrpSpPr>
          <p:grpSpPr>
            <a:xfrm>
              <a:off x="5958154" y="4685548"/>
              <a:ext cx="396044" cy="288032"/>
              <a:chOff x="6228184" y="4685548"/>
              <a:chExt cx="396044" cy="288032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6282190" y="4685548"/>
                <a:ext cx="288032" cy="2880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6345814" y="4749172"/>
                <a:ext cx="160784" cy="1607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14" name="Connecteur droit 13"/>
              <p:cNvCxnSpPr/>
              <p:nvPr/>
            </p:nvCxnSpPr>
            <p:spPr>
              <a:xfrm>
                <a:off x="6228184" y="4829564"/>
                <a:ext cx="396044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950447"/>
            <a:ext cx="1399530" cy="69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47"/>
          <p:cNvCxnSpPr/>
          <p:nvPr/>
        </p:nvCxnSpPr>
        <p:spPr>
          <a:xfrm>
            <a:off x="2285984" y="3000372"/>
            <a:ext cx="571504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2285984" y="4143380"/>
            <a:ext cx="571504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5286380" y="4214818"/>
            <a:ext cx="642942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5286380" y="2857496"/>
            <a:ext cx="642942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/>
          <p:cNvGrpSpPr/>
          <p:nvPr/>
        </p:nvGrpSpPr>
        <p:grpSpPr>
          <a:xfrm>
            <a:off x="2428860" y="3000372"/>
            <a:ext cx="357190" cy="357190"/>
            <a:chOff x="2428860" y="3000372"/>
            <a:chExt cx="357190" cy="357190"/>
          </a:xfrm>
        </p:grpSpPr>
        <p:sp>
          <p:nvSpPr>
            <p:cNvPr id="2" name="Rectangle 1"/>
            <p:cNvSpPr/>
            <p:nvPr/>
          </p:nvSpPr>
          <p:spPr>
            <a:xfrm>
              <a:off x="2428860" y="3000372"/>
              <a:ext cx="357190" cy="357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2464579" y="3036091"/>
              <a:ext cx="285752" cy="285752"/>
              <a:chOff x="1071538" y="2858290"/>
              <a:chExt cx="285752" cy="285752"/>
            </a:xfrm>
          </p:grpSpPr>
          <p:cxnSp>
            <p:nvCxnSpPr>
              <p:cNvPr id="6" name="Connecteur droit 5"/>
              <p:cNvCxnSpPr/>
              <p:nvPr/>
            </p:nvCxnSpPr>
            <p:spPr>
              <a:xfrm rot="5400000"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e 9"/>
          <p:cNvGrpSpPr/>
          <p:nvPr/>
        </p:nvGrpSpPr>
        <p:grpSpPr>
          <a:xfrm>
            <a:off x="2428860" y="3786190"/>
            <a:ext cx="357190" cy="357190"/>
            <a:chOff x="2428860" y="3000372"/>
            <a:chExt cx="357190" cy="357190"/>
          </a:xfrm>
        </p:grpSpPr>
        <p:sp>
          <p:nvSpPr>
            <p:cNvPr id="11" name="Rectangle 10"/>
            <p:cNvSpPr/>
            <p:nvPr/>
          </p:nvSpPr>
          <p:spPr>
            <a:xfrm>
              <a:off x="2428860" y="3000372"/>
              <a:ext cx="357190" cy="357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2464579" y="3036091"/>
              <a:ext cx="285752" cy="285752"/>
              <a:chOff x="1071538" y="2858290"/>
              <a:chExt cx="285752" cy="285752"/>
            </a:xfrm>
          </p:grpSpPr>
          <p:cxnSp>
            <p:nvCxnSpPr>
              <p:cNvPr id="13" name="Connecteur droit 12"/>
              <p:cNvCxnSpPr/>
              <p:nvPr/>
            </p:nvCxnSpPr>
            <p:spPr>
              <a:xfrm rot="5400000"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e 14"/>
          <p:cNvGrpSpPr/>
          <p:nvPr/>
        </p:nvGrpSpPr>
        <p:grpSpPr>
          <a:xfrm>
            <a:off x="5429256" y="2857496"/>
            <a:ext cx="357190" cy="357190"/>
            <a:chOff x="2428860" y="3000372"/>
            <a:chExt cx="357190" cy="357190"/>
          </a:xfrm>
        </p:grpSpPr>
        <p:sp>
          <p:nvSpPr>
            <p:cNvPr id="16" name="Rectangle 15"/>
            <p:cNvSpPr/>
            <p:nvPr/>
          </p:nvSpPr>
          <p:spPr>
            <a:xfrm>
              <a:off x="2428860" y="3000372"/>
              <a:ext cx="357190" cy="357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2464579" y="3036091"/>
              <a:ext cx="285752" cy="285752"/>
              <a:chOff x="1071538" y="2858290"/>
              <a:chExt cx="285752" cy="285752"/>
            </a:xfrm>
          </p:grpSpPr>
          <p:cxnSp>
            <p:nvCxnSpPr>
              <p:cNvPr id="18" name="Connecteur droit 17"/>
              <p:cNvCxnSpPr/>
              <p:nvPr/>
            </p:nvCxnSpPr>
            <p:spPr>
              <a:xfrm rot="5400000"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/>
              <p:cNvCxnSpPr/>
              <p:nvPr/>
            </p:nvCxnSpPr>
            <p:spPr>
              <a:xfrm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e 19"/>
          <p:cNvGrpSpPr/>
          <p:nvPr/>
        </p:nvGrpSpPr>
        <p:grpSpPr>
          <a:xfrm>
            <a:off x="5429256" y="3857628"/>
            <a:ext cx="357190" cy="357190"/>
            <a:chOff x="2428860" y="3000372"/>
            <a:chExt cx="357190" cy="357190"/>
          </a:xfrm>
        </p:grpSpPr>
        <p:sp>
          <p:nvSpPr>
            <p:cNvPr id="21" name="Rectangle 20"/>
            <p:cNvSpPr/>
            <p:nvPr/>
          </p:nvSpPr>
          <p:spPr>
            <a:xfrm>
              <a:off x="2428860" y="3000372"/>
              <a:ext cx="357190" cy="357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2" name="Groupe 21"/>
            <p:cNvGrpSpPr/>
            <p:nvPr/>
          </p:nvGrpSpPr>
          <p:grpSpPr>
            <a:xfrm>
              <a:off x="2464579" y="3036091"/>
              <a:ext cx="285752" cy="285752"/>
              <a:chOff x="1071538" y="2858290"/>
              <a:chExt cx="285752" cy="285752"/>
            </a:xfrm>
          </p:grpSpPr>
          <p:cxnSp>
            <p:nvCxnSpPr>
              <p:cNvPr id="23" name="Connecteur droit 22"/>
              <p:cNvCxnSpPr/>
              <p:nvPr/>
            </p:nvCxnSpPr>
            <p:spPr>
              <a:xfrm rot="5400000"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Connecteur droit 25"/>
          <p:cNvCxnSpPr/>
          <p:nvPr/>
        </p:nvCxnSpPr>
        <p:spPr>
          <a:xfrm rot="5400000">
            <a:off x="2000232" y="3571876"/>
            <a:ext cx="428628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14546" y="3357562"/>
            <a:ext cx="2500330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214546" y="3786190"/>
            <a:ext cx="2500330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714876" y="3214686"/>
            <a:ext cx="1428760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714876" y="3857628"/>
            <a:ext cx="1428760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rot="5400000">
            <a:off x="4394199" y="3535363"/>
            <a:ext cx="642942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rot="5400000">
            <a:off x="5822959" y="3535363"/>
            <a:ext cx="642942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ier 37"/>
          <p:cNvSpPr/>
          <p:nvPr/>
        </p:nvSpPr>
        <p:spPr>
          <a:xfrm>
            <a:off x="2714612" y="3286124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Multiplier 38"/>
          <p:cNvSpPr/>
          <p:nvPr/>
        </p:nvSpPr>
        <p:spPr>
          <a:xfrm>
            <a:off x="2714612" y="3714752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Multiplier 39"/>
          <p:cNvSpPr/>
          <p:nvPr/>
        </p:nvSpPr>
        <p:spPr>
          <a:xfrm>
            <a:off x="5357818" y="3786190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Multiplier 40"/>
          <p:cNvSpPr/>
          <p:nvPr/>
        </p:nvSpPr>
        <p:spPr>
          <a:xfrm>
            <a:off x="5715008" y="3786190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Multiplier 41"/>
          <p:cNvSpPr/>
          <p:nvPr/>
        </p:nvSpPr>
        <p:spPr>
          <a:xfrm>
            <a:off x="5357818" y="3143248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Multiplier 42"/>
          <p:cNvSpPr/>
          <p:nvPr/>
        </p:nvSpPr>
        <p:spPr>
          <a:xfrm>
            <a:off x="5715008" y="3143248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Multiplier 43"/>
          <p:cNvSpPr/>
          <p:nvPr/>
        </p:nvSpPr>
        <p:spPr>
          <a:xfrm>
            <a:off x="5357818" y="2786058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5715008" y="2786058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357818" y="4143380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715008" y="4143380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/>
          <p:cNvCxnSpPr/>
          <p:nvPr/>
        </p:nvCxnSpPr>
        <p:spPr>
          <a:xfrm rot="5400000">
            <a:off x="2572530" y="2713826"/>
            <a:ext cx="571504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rot="5400000">
            <a:off x="2572530" y="4428338"/>
            <a:ext cx="571504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rot="5400000">
            <a:off x="5037141" y="4464057"/>
            <a:ext cx="500066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rot="5400000">
            <a:off x="5072066" y="2643182"/>
            <a:ext cx="428628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rot="10800000">
            <a:off x="2857488" y="2428868"/>
            <a:ext cx="2428892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rot="10800000">
            <a:off x="2857488" y="4714884"/>
            <a:ext cx="2428892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e 52"/>
          <p:cNvGrpSpPr/>
          <p:nvPr/>
        </p:nvGrpSpPr>
        <p:grpSpPr>
          <a:xfrm flipH="1">
            <a:off x="5738215" y="3159144"/>
            <a:ext cx="2372454" cy="806199"/>
            <a:chOff x="5738215" y="3159144"/>
            <a:chExt cx="2372454" cy="806199"/>
          </a:xfrm>
        </p:grpSpPr>
        <p:cxnSp>
          <p:nvCxnSpPr>
            <p:cNvPr id="3" name="Connecteur droit 2"/>
            <p:cNvCxnSpPr/>
            <p:nvPr/>
          </p:nvCxnSpPr>
          <p:spPr>
            <a:xfrm flipV="1">
              <a:off x="5994410" y="3678606"/>
              <a:ext cx="0" cy="28673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8" name="Arc 7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914488"/>
                <a:gd name="adj2" fmla="val 9600803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6174434" y="3234098"/>
              <a:ext cx="1936235" cy="731243"/>
              <a:chOff x="3863246" y="3951435"/>
              <a:chExt cx="2140572" cy="80841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290143" y="3951435"/>
                <a:ext cx="713675" cy="38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/>
              <p:cNvCxnSpPr>
                <a:stCxn id="13" idx="2"/>
                <a:endCxn id="4" idx="6"/>
              </p:cNvCxnSpPr>
              <p:nvPr/>
            </p:nvCxnSpPr>
            <p:spPr>
              <a:xfrm flipH="1" flipV="1">
                <a:off x="3863246" y="4144318"/>
                <a:ext cx="1603709" cy="703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flipV="1">
                <a:off x="5646980" y="4335100"/>
                <a:ext cx="0" cy="424749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e 12"/>
              <p:cNvSpPr/>
              <p:nvPr/>
            </p:nvSpPr>
            <p:spPr>
              <a:xfrm>
                <a:off x="5466955" y="3971328"/>
                <a:ext cx="360050" cy="3600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cxnSp>
          <p:nvCxnSpPr>
            <p:cNvPr id="20" name="Connecteur droit 19"/>
            <p:cNvCxnSpPr/>
            <p:nvPr/>
          </p:nvCxnSpPr>
          <p:spPr>
            <a:xfrm>
              <a:off x="5994449" y="3965343"/>
              <a:ext cx="179344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ZoneTexte 51"/>
          <p:cNvSpPr txBox="1"/>
          <p:nvPr/>
        </p:nvSpPr>
        <p:spPr>
          <a:xfrm>
            <a:off x="6643702" y="30718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B050"/>
                </a:solidFill>
              </a:rPr>
              <a:t>(5)</a:t>
            </a:r>
            <a:endParaRPr lang="fr-FR" sz="1600" b="1" dirty="0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715140" y="3643314"/>
            <a:ext cx="343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6">
                    <a:lumMod val="75000"/>
                  </a:schemeClr>
                </a:solidFill>
              </a:rPr>
              <a:t>(1)</a:t>
            </a:r>
            <a:endParaRPr lang="fr-FR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3438" y="2965450"/>
            <a:ext cx="2395537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51520" y="548680"/>
            <a:ext cx="1440160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Réaliser une liaison encastrement démontable 16/44</a:t>
            </a:r>
            <a:endParaRPr lang="fr-FR" sz="1200" dirty="0"/>
          </a:p>
        </p:txBody>
      </p:sp>
      <p:sp>
        <p:nvSpPr>
          <p:cNvPr id="4" name="ZoneTexte 3"/>
          <p:cNvSpPr txBox="1"/>
          <p:nvPr/>
        </p:nvSpPr>
        <p:spPr>
          <a:xfrm>
            <a:off x="2051720" y="733346"/>
            <a:ext cx="1440160" cy="2769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MIP</a:t>
            </a:r>
            <a:endParaRPr lang="fr-FR" sz="1200" dirty="0"/>
          </a:p>
        </p:txBody>
      </p:sp>
      <p:cxnSp>
        <p:nvCxnSpPr>
          <p:cNvPr id="6" name="Connecteur droit 5"/>
          <p:cNvCxnSpPr>
            <a:stCxn id="3" idx="3"/>
            <a:endCxn id="4" idx="1"/>
          </p:cNvCxnSpPr>
          <p:nvPr/>
        </p:nvCxnSpPr>
        <p:spPr>
          <a:xfrm>
            <a:off x="1691680" y="871846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051720" y="1268760"/>
            <a:ext cx="1440160" cy="2769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MAP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051720" y="1804174"/>
            <a:ext cx="1440160" cy="2769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Transmettre l’effort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2051720" y="2339588"/>
            <a:ext cx="1440160" cy="2769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Assurer la fiabilité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880681" y="641013"/>
            <a:ext cx="1584176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Centrage long </a:t>
            </a:r>
          </a:p>
          <a:p>
            <a:r>
              <a:rPr lang="fr-FR" sz="1200" dirty="0" smtClean="0"/>
              <a:t>Appui sur épaulement</a:t>
            </a:r>
            <a:endParaRPr lang="fr-FR" sz="1200" dirty="0"/>
          </a:p>
        </p:txBody>
      </p:sp>
      <p:cxnSp>
        <p:nvCxnSpPr>
          <p:cNvPr id="15" name="Connecteur droit 14"/>
          <p:cNvCxnSpPr>
            <a:stCxn id="4" idx="3"/>
            <a:endCxn id="14" idx="1"/>
          </p:cNvCxnSpPr>
          <p:nvPr/>
        </p:nvCxnSpPr>
        <p:spPr>
          <a:xfrm>
            <a:off x="3491880" y="871846"/>
            <a:ext cx="3888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847145" y="1268759"/>
            <a:ext cx="1440160" cy="2769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Ecrou</a:t>
            </a:r>
            <a:endParaRPr lang="fr-FR" sz="1200" dirty="0"/>
          </a:p>
        </p:txBody>
      </p:sp>
      <p:cxnSp>
        <p:nvCxnSpPr>
          <p:cNvPr id="17" name="Connecteur droit 16"/>
          <p:cNvCxnSpPr>
            <a:stCxn id="8" idx="3"/>
            <a:endCxn id="16" idx="1"/>
          </p:cNvCxnSpPr>
          <p:nvPr/>
        </p:nvCxnSpPr>
        <p:spPr>
          <a:xfrm flipV="1">
            <a:off x="3491880" y="1407259"/>
            <a:ext cx="35526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842370" y="1804173"/>
            <a:ext cx="1440160" cy="2769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Clavette</a:t>
            </a:r>
            <a:endParaRPr lang="fr-FR" sz="1200" dirty="0"/>
          </a:p>
        </p:txBody>
      </p:sp>
      <p:cxnSp>
        <p:nvCxnSpPr>
          <p:cNvPr id="19" name="Connecteur droit 18"/>
          <p:cNvCxnSpPr>
            <a:stCxn id="9" idx="3"/>
            <a:endCxn id="18" idx="1"/>
          </p:cNvCxnSpPr>
          <p:nvPr/>
        </p:nvCxnSpPr>
        <p:spPr>
          <a:xfrm flipV="1">
            <a:off x="3491880" y="1942673"/>
            <a:ext cx="35049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847145" y="2247254"/>
            <a:ext cx="1440160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Rondelle frein</a:t>
            </a:r>
          </a:p>
          <a:p>
            <a:r>
              <a:rPr lang="fr-FR" sz="1200" dirty="0" smtClean="0"/>
              <a:t>Ecrou à encoches</a:t>
            </a:r>
            <a:endParaRPr lang="fr-FR" sz="1200" dirty="0"/>
          </a:p>
        </p:txBody>
      </p:sp>
      <p:cxnSp>
        <p:nvCxnSpPr>
          <p:cNvPr id="21" name="Connecteur droit 20"/>
          <p:cNvCxnSpPr>
            <a:stCxn id="10" idx="3"/>
            <a:endCxn id="20" idx="1"/>
          </p:cNvCxnSpPr>
          <p:nvPr/>
        </p:nvCxnSpPr>
        <p:spPr>
          <a:xfrm flipV="1">
            <a:off x="3491880" y="2478087"/>
            <a:ext cx="35526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874087" y="1407258"/>
            <a:ext cx="177633" cy="1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1874087" y="1955253"/>
            <a:ext cx="177633" cy="1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874087" y="2503248"/>
            <a:ext cx="177633" cy="1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1874087" y="871846"/>
            <a:ext cx="0" cy="16329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10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/>
          <p:cNvCxnSpPr/>
          <p:nvPr/>
        </p:nvCxnSpPr>
        <p:spPr>
          <a:xfrm rot="5400000">
            <a:off x="4071140" y="785794"/>
            <a:ext cx="858050" cy="7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/>
          <p:cNvCxnSpPr/>
          <p:nvPr/>
        </p:nvCxnSpPr>
        <p:spPr>
          <a:xfrm rot="5400000">
            <a:off x="4464843" y="1035827"/>
            <a:ext cx="285752" cy="71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rot="16200000" flipH="1">
            <a:off x="4250529" y="1035827"/>
            <a:ext cx="285752" cy="71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4357686" y="1000108"/>
            <a:ext cx="28575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16200000" flipH="1">
            <a:off x="4464843" y="2321711"/>
            <a:ext cx="285752" cy="7143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>
            <a:off x="3929058" y="1714488"/>
            <a:ext cx="1428760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571868" y="1785688"/>
            <a:ext cx="1643074" cy="18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643306" y="1643050"/>
            <a:ext cx="285752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643306" y="1928802"/>
            <a:ext cx="285752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644100" y="1785132"/>
            <a:ext cx="285752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643306" y="3429000"/>
            <a:ext cx="285752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643306" y="5357826"/>
            <a:ext cx="285752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 flipH="1" flipV="1">
            <a:off x="2822563" y="4392619"/>
            <a:ext cx="1928826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3786184" y="4429132"/>
            <a:ext cx="1714510" cy="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5357818" y="2857496"/>
            <a:ext cx="142876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4357686" y="5929330"/>
            <a:ext cx="1143008" cy="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rot="5400000" flipH="1" flipV="1">
            <a:off x="3965571" y="4392619"/>
            <a:ext cx="3071834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rot="5400000">
            <a:off x="3036083" y="2678901"/>
            <a:ext cx="1500198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429124" y="4357694"/>
            <a:ext cx="428628" cy="1428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3571868" y="2643182"/>
            <a:ext cx="428628" cy="14287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 flipH="1">
            <a:off x="3357554" y="2714620"/>
            <a:ext cx="782398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071934" y="1714488"/>
            <a:ext cx="428628" cy="1428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 rot="5400000">
            <a:off x="4286248" y="611180"/>
            <a:ext cx="428628" cy="1428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 rot="5400000">
            <a:off x="4179091" y="1607331"/>
            <a:ext cx="214314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rot="10800000">
            <a:off x="4071934" y="1500174"/>
            <a:ext cx="214314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rot="10800000">
            <a:off x="3357554" y="714356"/>
            <a:ext cx="1071570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5400000">
            <a:off x="3679819" y="1106471"/>
            <a:ext cx="785818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rot="5400000">
            <a:off x="965175" y="3107529"/>
            <a:ext cx="4785552" cy="79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42" idx="2"/>
          </p:cNvCxnSpPr>
          <p:nvPr/>
        </p:nvCxnSpPr>
        <p:spPr>
          <a:xfrm rot="5400000">
            <a:off x="4143372" y="5000636"/>
            <a:ext cx="1000132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rot="10800000">
            <a:off x="3357554" y="5500702"/>
            <a:ext cx="1285884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e 75"/>
          <p:cNvGrpSpPr/>
          <p:nvPr/>
        </p:nvGrpSpPr>
        <p:grpSpPr>
          <a:xfrm>
            <a:off x="4676776" y="3125786"/>
            <a:ext cx="361922" cy="361922"/>
            <a:chOff x="4714876" y="3143248"/>
            <a:chExt cx="361922" cy="361922"/>
          </a:xfrm>
        </p:grpSpPr>
        <p:sp>
          <p:nvSpPr>
            <p:cNvPr id="64" name="Ellipse 63"/>
            <p:cNvSpPr/>
            <p:nvPr/>
          </p:nvSpPr>
          <p:spPr>
            <a:xfrm>
              <a:off x="4768697" y="3197070"/>
              <a:ext cx="254280" cy="2542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>
                <a:ln w="28575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75" name="Groupe 74"/>
            <p:cNvGrpSpPr/>
            <p:nvPr/>
          </p:nvGrpSpPr>
          <p:grpSpPr>
            <a:xfrm>
              <a:off x="4714876" y="3143248"/>
              <a:ext cx="361922" cy="361922"/>
              <a:chOff x="4714876" y="3143248"/>
              <a:chExt cx="361922" cy="361922"/>
            </a:xfrm>
          </p:grpSpPr>
          <p:sp>
            <p:nvSpPr>
              <p:cNvPr id="65" name="Arc 64"/>
              <p:cNvSpPr/>
              <p:nvPr/>
            </p:nvSpPr>
            <p:spPr>
              <a:xfrm>
                <a:off x="4714876" y="3143248"/>
                <a:ext cx="361922" cy="361922"/>
              </a:xfrm>
              <a:prstGeom prst="arc">
                <a:avLst>
                  <a:gd name="adj1" fmla="val 914488"/>
                  <a:gd name="adj2" fmla="val 960080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7" name="Arc 66"/>
              <p:cNvSpPr/>
              <p:nvPr/>
            </p:nvSpPr>
            <p:spPr>
              <a:xfrm rot="10800000">
                <a:off x="4714876" y="3143248"/>
                <a:ext cx="361922" cy="361922"/>
              </a:xfrm>
              <a:prstGeom prst="arc">
                <a:avLst>
                  <a:gd name="adj1" fmla="val 914488"/>
                  <a:gd name="adj2" fmla="val 960080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cxnSp>
        <p:nvCxnSpPr>
          <p:cNvPr id="68" name="Connecteur droit 67"/>
          <p:cNvCxnSpPr/>
          <p:nvPr/>
        </p:nvCxnSpPr>
        <p:spPr>
          <a:xfrm rot="16200000" flipH="1">
            <a:off x="4117178" y="3833022"/>
            <a:ext cx="1050138" cy="79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endCxn id="64" idx="2"/>
          </p:cNvCxnSpPr>
          <p:nvPr/>
        </p:nvCxnSpPr>
        <p:spPr>
          <a:xfrm>
            <a:off x="4641850" y="3302000"/>
            <a:ext cx="88747" cy="47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rot="16200000" flipH="1">
            <a:off x="4648197" y="2901953"/>
            <a:ext cx="419894" cy="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4857750" y="2705100"/>
            <a:ext cx="18669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rot="16200000" flipH="1">
            <a:off x="6438900" y="2990850"/>
            <a:ext cx="58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6724650" y="3282950"/>
            <a:ext cx="1651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817760" y="1524954"/>
            <a:ext cx="343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B050"/>
                </a:solidFill>
              </a:rPr>
              <a:t>(5)</a:t>
            </a:r>
            <a:endParaRPr lang="fr-FR" sz="1100" b="1" dirty="0">
              <a:solidFill>
                <a:srgbClr val="00B05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137800" y="4199574"/>
            <a:ext cx="4154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70C0"/>
                </a:solidFill>
              </a:rPr>
              <a:t>(44)</a:t>
            </a:r>
            <a:endParaRPr lang="fr-FR" sz="1100" b="1" dirty="0">
              <a:solidFill>
                <a:srgbClr val="0070C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36020" y="2706054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/>
              <a:t>Châssis</a:t>
            </a:r>
            <a:endParaRPr lang="fr-FR" sz="1100" b="1" dirty="0"/>
          </a:p>
        </p:txBody>
      </p:sp>
      <p:sp>
        <p:nvSpPr>
          <p:cNvPr id="94" name="Rectangle 93"/>
          <p:cNvSpPr/>
          <p:nvPr/>
        </p:nvSpPr>
        <p:spPr>
          <a:xfrm>
            <a:off x="3339480" y="732474"/>
            <a:ext cx="343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6">
                    <a:lumMod val="75000"/>
                  </a:schemeClr>
                </a:solidFill>
              </a:rPr>
              <a:t>(1)</a:t>
            </a:r>
            <a:endParaRPr lang="fr-FR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482480" y="206694"/>
            <a:ext cx="4154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FF0000"/>
                </a:solidFill>
              </a:rPr>
              <a:t>(31)</a:t>
            </a:r>
            <a:endParaRPr lang="fr-FR" sz="1100" b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743340" y="2248854"/>
            <a:ext cx="343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7030A0"/>
                </a:solidFill>
              </a:rPr>
              <a:t>(6)</a:t>
            </a:r>
            <a:endParaRPr lang="fr-FR" sz="1100" b="1" dirty="0">
              <a:solidFill>
                <a:srgbClr val="7030A0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>
            <a:off x="3519887" y="2644895"/>
            <a:ext cx="0" cy="14830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4071934" y="2644895"/>
            <a:ext cx="0" cy="14830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393405" y="4358488"/>
            <a:ext cx="0" cy="14830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897979" y="4352262"/>
            <a:ext cx="0" cy="14830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4010813" y="1711534"/>
            <a:ext cx="0" cy="14830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4572000" y="1715282"/>
            <a:ext cx="0" cy="14830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rot="16200000">
            <a:off x="4497846" y="873529"/>
            <a:ext cx="0" cy="148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rot="16200000">
            <a:off x="4499768" y="330511"/>
            <a:ext cx="0" cy="148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129</Words>
  <Application>Microsoft Office PowerPoint</Application>
  <PresentationFormat>Affichage à l'écran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Xavier Pessoles</cp:lastModifiedBy>
  <cp:revision>45</cp:revision>
  <cp:lastPrinted>2012-11-25T21:06:39Z</cp:lastPrinted>
  <dcterms:modified xsi:type="dcterms:W3CDTF">2014-11-27T22:40:11Z</dcterms:modified>
</cp:coreProperties>
</file>