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300" r:id="rId11"/>
    <p:sldId id="301" r:id="rId12"/>
    <p:sldId id="296" r:id="rId13"/>
    <p:sldId id="302" r:id="rId14"/>
    <p:sldId id="303" r:id="rId15"/>
    <p:sldId id="304" r:id="rId16"/>
    <p:sldId id="297" r:id="rId17"/>
    <p:sldId id="305" r:id="rId18"/>
    <p:sldId id="306" r:id="rId19"/>
    <p:sldId id="308" r:id="rId20"/>
    <p:sldId id="309" r:id="rId21"/>
    <p:sldId id="298" r:id="rId22"/>
    <p:sldId id="299" r:id="rId23"/>
    <p:sldId id="310" r:id="rId24"/>
    <p:sldId id="311" r:id="rId25"/>
    <p:sldId id="312" r:id="rId26"/>
    <p:sldId id="313" r:id="rId27"/>
    <p:sldId id="314" r:id="rId28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4" autoAdjust="0"/>
    <p:restoredTop sz="94660"/>
  </p:normalViewPr>
  <p:slideViewPr>
    <p:cSldViewPr>
      <p:cViewPr varScale="1">
        <p:scale>
          <a:sx n="56" d="100"/>
          <a:sy n="56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2924185" y="2376261"/>
          <a:ext cx="1520108" cy="7118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9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9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3024335" y="936110"/>
          <a:ext cx="1368097" cy="510355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900"/>
        </a:p>
      </dgm:t>
    </dgm:pt>
    <dgm:pt modelId="{7D5AD727-B52D-4C15-8F81-ECF40C366E06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824531" y="1440158"/>
          <a:ext cx="1368097" cy="617436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900"/>
        </a:p>
      </dgm:t>
    </dgm:pt>
    <dgm:pt modelId="{CCC2B308-0DFF-4091-B48B-803AE41778E3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999263" y="2873204"/>
          <a:ext cx="1368097" cy="630501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9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>
          <a:off x="1296144" y="1440159"/>
          <a:ext cx="1368097" cy="614248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900"/>
        </a:p>
      </dgm:t>
    </dgm:pt>
    <dgm:pt modelId="{FB167E6D-95F4-486A-9684-49CF8F1EDC3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4104453" y="3888427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900"/>
        </a:p>
      </dgm:t>
    </dgm:pt>
    <dgm:pt modelId="{AF54BFE1-C9F7-4646-9391-D6163A259868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2088233" y="3888435"/>
          <a:ext cx="1368097" cy="532477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900"/>
        </a:p>
      </dgm:t>
    </dgm:pt>
    <dgm:pt modelId="{62C52E52-C1AD-47B5-9DB2-222920B632D5}">
      <dgm:prSet phldrT="[Texte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>
          <a:off x="1080112" y="2952332"/>
          <a:ext cx="1368097" cy="472253"/>
        </a:xfrm>
        <a:prstGeom prst="ellipse">
          <a:avLst/>
        </a:prstGeom>
        <a:ln/>
      </dgm:spPr>
      <dgm:t>
        <a:bodyPr/>
        <a:lstStyle/>
        <a:p>
          <a:r>
            <a:rPr lang="fr-FR" sz="9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ln/>
      </dgm:spPr>
      <dgm:t>
        <a:bodyPr/>
        <a:lstStyle/>
        <a:p>
          <a:endParaRPr lang="fr-FR" sz="9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9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98E6182-0C42-49D1-A186-791534C3B7AD}" type="presOf" srcId="{FC2CD8C7-22DE-4FD8-BE5C-B5EFF3818DD1}" destId="{327B7C4E-C444-4ED2-92AB-EFA2130B78B5}" srcOrd="1" destOrd="0" presId="urn:microsoft.com/office/officeart/2005/8/layout/radial5"/>
    <dgm:cxn modelId="{34B2919B-CE63-4FBB-864A-C2833B820880}" type="presOf" srcId="{CC7A09D6-CF51-4503-A499-AEF2F86A612F}" destId="{DF09870F-F5ED-4920-B7E1-9F0D91D7F1CD}" srcOrd="0" destOrd="0" presId="urn:microsoft.com/office/officeart/2005/8/layout/radial5"/>
    <dgm:cxn modelId="{9D8DDBE2-8665-4258-8162-D618F5FCBCC2}" type="presOf" srcId="{EAC09F0B-262C-4FC1-B4B2-6CE1041716FF}" destId="{27F82ACC-B48B-4BAF-B8F5-E19DE7EFBFE6}" srcOrd="0" destOrd="0" presId="urn:microsoft.com/office/officeart/2005/8/layout/radial5"/>
    <dgm:cxn modelId="{B6A2CFE0-34F8-49DB-8441-B2C0B5ACD0EC}" type="presOf" srcId="{51BD329E-6830-43BB-B09C-E770653834F2}" destId="{D73A92E1-6647-4ED8-BAB6-78EC34CB8AD1}" srcOrd="0" destOrd="0" presId="urn:microsoft.com/office/officeart/2005/8/layout/radial5"/>
    <dgm:cxn modelId="{D16FC446-5175-4861-A315-9D5A57865589}" type="presOf" srcId="{D15BCD82-54F2-4B53-AD5B-FCD43A008746}" destId="{15FE29C2-5BA5-4DFC-BAC0-77F2915FA520}" srcOrd="0" destOrd="0" presId="urn:microsoft.com/office/officeart/2005/8/layout/radial5"/>
    <dgm:cxn modelId="{CC854F08-0038-423B-B0E0-970F29816A27}" type="presOf" srcId="{5B9EB4C0-1E68-48AE-AF26-3DE02EFE5D06}" destId="{88188D4A-CCE1-4990-A9B4-FA0168379059}" srcOrd="1" destOrd="0" presId="urn:microsoft.com/office/officeart/2005/8/layout/radial5"/>
    <dgm:cxn modelId="{1814A7BE-2B6D-4D03-AD32-9F7436F3ED3E}" type="presOf" srcId="{3EB26ABE-F2BD-4028-99EC-F1E8582BA826}" destId="{DB595E4D-B805-4A4A-88B2-DF5095B26C26}" srcOrd="0" destOrd="0" presId="urn:microsoft.com/office/officeart/2005/8/layout/radial5"/>
    <dgm:cxn modelId="{3A32EA92-1264-477D-98FE-190BEDF76914}" type="presOf" srcId="{DB17F1C1-8100-4A84-9268-85BC9401DCC5}" destId="{1DFFE085-0465-4C9C-91D0-B8BC9794280B}" srcOrd="0" destOrd="0" presId="urn:microsoft.com/office/officeart/2005/8/layout/radial5"/>
    <dgm:cxn modelId="{DCB5C7AD-9B6E-4C3D-AB81-44363A1E2350}" type="presOf" srcId="{5E9DFCFE-8035-47FF-8737-041E4392E51E}" destId="{A2FC416A-EBC7-46CE-8A00-5E59C50D8257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E66B3D02-D523-4D38-8FB9-08215F8ED1B2}" type="presOf" srcId="{5E9DFCFE-8035-47FF-8737-041E4392E51E}" destId="{C36A42E1-BA91-4E47-B26A-022A82C87076}" srcOrd="1" destOrd="0" presId="urn:microsoft.com/office/officeart/2005/8/layout/radial5"/>
    <dgm:cxn modelId="{CA17E2B8-B90F-46C5-92B9-868F5C1ECE25}" type="presOf" srcId="{FB167E6D-95F4-486A-9684-49CF8F1EDC35}" destId="{57029F2B-C901-4E73-B66B-D494F113F112}" srcOrd="0" destOrd="0" presId="urn:microsoft.com/office/officeart/2005/8/layout/radial5"/>
    <dgm:cxn modelId="{5B87F3EA-BA18-408A-A751-8FE46734F57A}" type="presOf" srcId="{CCC2B308-0DFF-4091-B48B-803AE41778E3}" destId="{FAA93E91-15D2-48FB-9F1C-1C1D6FCB396A}" srcOrd="0" destOrd="0" presId="urn:microsoft.com/office/officeart/2005/8/layout/radial5"/>
    <dgm:cxn modelId="{176934CA-C786-4D2B-AD89-0377A88FFA8D}" type="presOf" srcId="{DB17F1C1-8100-4A84-9268-85BC9401DCC5}" destId="{80B1C042-E483-4375-8C28-86D3502EDF84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54292C2D-480A-470D-97D0-4111410C2DC5}" type="presOf" srcId="{3EB26ABE-F2BD-4028-99EC-F1E8582BA826}" destId="{63F394C0-7139-45BF-B22D-425E9C732477}" srcOrd="1" destOrd="0" presId="urn:microsoft.com/office/officeart/2005/8/layout/radial5"/>
    <dgm:cxn modelId="{1A08DAD9-6B25-421D-B495-04859B52649E}" type="presOf" srcId="{7B81B71B-46D0-4A6D-830C-D40787DA03E8}" destId="{01C07FA7-6127-46B1-A25D-7D27D71C42AE}" srcOrd="1" destOrd="0" presId="urn:microsoft.com/office/officeart/2005/8/layout/radial5"/>
    <dgm:cxn modelId="{F89A42BD-F045-4215-8A57-388602CC6D0E}" type="presOf" srcId="{5B9EB4C0-1E68-48AE-AF26-3DE02EFE5D06}" destId="{92EA049D-F3DB-461A-959D-8698A61CDADA}" srcOrd="0" destOrd="0" presId="urn:microsoft.com/office/officeart/2005/8/layout/radial5"/>
    <dgm:cxn modelId="{5EB60F9B-430A-4250-8A8E-CC3E4C6F8DAF}" type="presOf" srcId="{FC2CD8C7-22DE-4FD8-BE5C-B5EFF3818DD1}" destId="{B1A927CB-9F4B-4F29-AD07-9974F3A6F2F9}" srcOrd="0" destOrd="0" presId="urn:microsoft.com/office/officeart/2005/8/layout/radial5"/>
    <dgm:cxn modelId="{CDFB3573-4B81-49BD-859E-E47431F3E0AC}" type="presOf" srcId="{62C52E52-C1AD-47B5-9DB2-222920B632D5}" destId="{49BFCD7E-D52E-418B-850F-E0FEDBDC3C1A}" srcOrd="0" destOrd="0" presId="urn:microsoft.com/office/officeart/2005/8/layout/radial5"/>
    <dgm:cxn modelId="{F461F090-F5F6-4BDA-A241-75A117C7E854}" type="presOf" srcId="{429AED82-4220-4FA6-BFD1-9BFC6D52522A}" destId="{0898BD1C-0D41-48F1-BA11-A3086BB4EAB8}" srcOrd="0" destOrd="0" presId="urn:microsoft.com/office/officeart/2005/8/layout/radial5"/>
    <dgm:cxn modelId="{321CFA61-37FA-497E-93A9-AC6AC7441BB5}" type="presOf" srcId="{7D5AD727-B52D-4C15-8F81-ECF40C366E06}" destId="{7FD38485-6BD0-444D-A652-5E06AE00A9E5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C790FBE2-9566-4A73-92A8-A90A69707CF1}" type="presOf" srcId="{51BD329E-6830-43BB-B09C-E770653834F2}" destId="{644D3658-E40F-435C-8159-E49BEEDB7CAC}" srcOrd="1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ED65F33D-D160-40F6-89F9-CF2D393E6DFD}" type="presOf" srcId="{AF54BFE1-C9F7-4646-9391-D6163A259868}" destId="{CDF56BA1-CC1C-4AF6-9FD5-5ECAD45B1E19}" srcOrd="0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D8FA6842-34A7-474E-AC2D-3FC6D532C5FD}" type="presOf" srcId="{7B81B71B-46D0-4A6D-830C-D40787DA03E8}" destId="{56098039-CBAF-478E-849E-420E970445A4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639EECE9-B746-4D43-9796-370306595A7E}" type="presParOf" srcId="{27F82ACC-B48B-4BAF-B8F5-E19DE7EFBFE6}" destId="{DF09870F-F5ED-4920-B7E1-9F0D91D7F1CD}" srcOrd="0" destOrd="0" presId="urn:microsoft.com/office/officeart/2005/8/layout/radial5"/>
    <dgm:cxn modelId="{AB00AB43-96A7-416F-A417-6594D766F5CD}" type="presParOf" srcId="{27F82ACC-B48B-4BAF-B8F5-E19DE7EFBFE6}" destId="{A2FC416A-EBC7-46CE-8A00-5E59C50D8257}" srcOrd="1" destOrd="0" presId="urn:microsoft.com/office/officeart/2005/8/layout/radial5"/>
    <dgm:cxn modelId="{D7624438-2A9A-401F-ACA3-606C31372CB1}" type="presParOf" srcId="{A2FC416A-EBC7-46CE-8A00-5E59C50D8257}" destId="{C36A42E1-BA91-4E47-B26A-022A82C87076}" srcOrd="0" destOrd="0" presId="urn:microsoft.com/office/officeart/2005/8/layout/radial5"/>
    <dgm:cxn modelId="{38B0280D-B575-40F5-918D-4C622D20B769}" type="presParOf" srcId="{27F82ACC-B48B-4BAF-B8F5-E19DE7EFBFE6}" destId="{15FE29C2-5BA5-4DFC-BAC0-77F2915FA520}" srcOrd="2" destOrd="0" presId="urn:microsoft.com/office/officeart/2005/8/layout/radial5"/>
    <dgm:cxn modelId="{DEC57CCA-C265-416E-BCCA-73D33B5C0EB6}" type="presParOf" srcId="{27F82ACC-B48B-4BAF-B8F5-E19DE7EFBFE6}" destId="{B1A927CB-9F4B-4F29-AD07-9974F3A6F2F9}" srcOrd="3" destOrd="0" presId="urn:microsoft.com/office/officeart/2005/8/layout/radial5"/>
    <dgm:cxn modelId="{974F5953-2F9F-4C8D-BA41-483A4813AFE4}" type="presParOf" srcId="{B1A927CB-9F4B-4F29-AD07-9974F3A6F2F9}" destId="{327B7C4E-C444-4ED2-92AB-EFA2130B78B5}" srcOrd="0" destOrd="0" presId="urn:microsoft.com/office/officeart/2005/8/layout/radial5"/>
    <dgm:cxn modelId="{3F39F37A-5D4A-4067-8B24-39EC1FFDC0AE}" type="presParOf" srcId="{27F82ACC-B48B-4BAF-B8F5-E19DE7EFBFE6}" destId="{7FD38485-6BD0-444D-A652-5E06AE00A9E5}" srcOrd="4" destOrd="0" presId="urn:microsoft.com/office/officeart/2005/8/layout/radial5"/>
    <dgm:cxn modelId="{B27B0D7F-14CE-4E3E-88F6-3EC7B56D611C}" type="presParOf" srcId="{27F82ACC-B48B-4BAF-B8F5-E19DE7EFBFE6}" destId="{56098039-CBAF-478E-849E-420E970445A4}" srcOrd="5" destOrd="0" presId="urn:microsoft.com/office/officeart/2005/8/layout/radial5"/>
    <dgm:cxn modelId="{7098956B-5990-42FB-8AA9-29CEB3163D22}" type="presParOf" srcId="{56098039-CBAF-478E-849E-420E970445A4}" destId="{01C07FA7-6127-46B1-A25D-7D27D71C42AE}" srcOrd="0" destOrd="0" presId="urn:microsoft.com/office/officeart/2005/8/layout/radial5"/>
    <dgm:cxn modelId="{CC7F5897-F6D9-4F8A-8C57-6D0CC3DC7525}" type="presParOf" srcId="{27F82ACC-B48B-4BAF-B8F5-E19DE7EFBFE6}" destId="{FAA93E91-15D2-48FB-9F1C-1C1D6FCB396A}" srcOrd="6" destOrd="0" presId="urn:microsoft.com/office/officeart/2005/8/layout/radial5"/>
    <dgm:cxn modelId="{B1138556-6D07-4690-8303-A0E18B7E3C82}" type="presParOf" srcId="{27F82ACC-B48B-4BAF-B8F5-E19DE7EFBFE6}" destId="{1DFFE085-0465-4C9C-91D0-B8BC9794280B}" srcOrd="7" destOrd="0" presId="urn:microsoft.com/office/officeart/2005/8/layout/radial5"/>
    <dgm:cxn modelId="{2176947E-21EE-4818-829E-F2B39E0D0AC4}" type="presParOf" srcId="{1DFFE085-0465-4C9C-91D0-B8BC9794280B}" destId="{80B1C042-E483-4375-8C28-86D3502EDF84}" srcOrd="0" destOrd="0" presId="urn:microsoft.com/office/officeart/2005/8/layout/radial5"/>
    <dgm:cxn modelId="{E9A0DB2B-A7C9-4AC5-A47D-918F7DA82A73}" type="presParOf" srcId="{27F82ACC-B48B-4BAF-B8F5-E19DE7EFBFE6}" destId="{57029F2B-C901-4E73-B66B-D494F113F112}" srcOrd="8" destOrd="0" presId="urn:microsoft.com/office/officeart/2005/8/layout/radial5"/>
    <dgm:cxn modelId="{DA54EDF9-98F2-49F2-B697-4F1C4DC284AC}" type="presParOf" srcId="{27F82ACC-B48B-4BAF-B8F5-E19DE7EFBFE6}" destId="{DB595E4D-B805-4A4A-88B2-DF5095B26C26}" srcOrd="9" destOrd="0" presId="urn:microsoft.com/office/officeart/2005/8/layout/radial5"/>
    <dgm:cxn modelId="{A05691B0-DCC1-4576-ADF6-B6BBBBC3CDAF}" type="presParOf" srcId="{DB595E4D-B805-4A4A-88B2-DF5095B26C26}" destId="{63F394C0-7139-45BF-B22D-425E9C732477}" srcOrd="0" destOrd="0" presId="urn:microsoft.com/office/officeart/2005/8/layout/radial5"/>
    <dgm:cxn modelId="{D8867578-2F90-4801-A97B-D6ED6C449716}" type="presParOf" srcId="{27F82ACC-B48B-4BAF-B8F5-E19DE7EFBFE6}" destId="{CDF56BA1-CC1C-4AF6-9FD5-5ECAD45B1E19}" srcOrd="10" destOrd="0" presId="urn:microsoft.com/office/officeart/2005/8/layout/radial5"/>
    <dgm:cxn modelId="{A287E65A-17F2-4EB9-A27F-E732C0D837FA}" type="presParOf" srcId="{27F82ACC-B48B-4BAF-B8F5-E19DE7EFBFE6}" destId="{92EA049D-F3DB-461A-959D-8698A61CDADA}" srcOrd="11" destOrd="0" presId="urn:microsoft.com/office/officeart/2005/8/layout/radial5"/>
    <dgm:cxn modelId="{CDDCA91C-8AF8-4A3C-85EA-64D9F83FEBA3}" type="presParOf" srcId="{92EA049D-F3DB-461A-959D-8698A61CDADA}" destId="{88188D4A-CCE1-4990-A9B4-FA0168379059}" srcOrd="0" destOrd="0" presId="urn:microsoft.com/office/officeart/2005/8/layout/radial5"/>
    <dgm:cxn modelId="{615E73C5-2826-473A-AC82-E6305DFA395D}" type="presParOf" srcId="{27F82ACC-B48B-4BAF-B8F5-E19DE7EFBFE6}" destId="{49BFCD7E-D52E-418B-850F-E0FEDBDC3C1A}" srcOrd="12" destOrd="0" presId="urn:microsoft.com/office/officeart/2005/8/layout/radial5"/>
    <dgm:cxn modelId="{9D54A68C-9EB6-400B-B190-106E67A87A21}" type="presParOf" srcId="{27F82ACC-B48B-4BAF-B8F5-E19DE7EFBFE6}" destId="{D73A92E1-6647-4ED8-BAB6-78EC34CB8AD1}" srcOrd="13" destOrd="0" presId="urn:microsoft.com/office/officeart/2005/8/layout/radial5"/>
    <dgm:cxn modelId="{01F47EFA-47E5-4A0B-B2DC-FC471DA25598}" type="presParOf" srcId="{D73A92E1-6647-4ED8-BAB6-78EC34CB8AD1}" destId="{644D3658-E40F-435C-8159-E49BEEDB7CAC}" srcOrd="0" destOrd="0" presId="urn:microsoft.com/office/officeart/2005/8/layout/radial5"/>
    <dgm:cxn modelId="{3FEFFCEB-4AD9-4C76-AC3A-8F202D272F56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284856" y="1856728"/>
          <a:ext cx="1187759" cy="556204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Compétences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458799" y="1938182"/>
        <a:ext cx="839873" cy="393296"/>
      </dsp:txXfrm>
    </dsp:sp>
    <dsp:sp modelId="{A2FC416A-EBC7-46CE-8A00-5E59C50D8257}">
      <dsp:nvSpPr>
        <dsp:cNvPr id="0" name=""/>
        <dsp:cNvSpPr/>
      </dsp:nvSpPr>
      <dsp:spPr>
        <a:xfrm rot="16253861">
          <a:off x="2696063" y="1302453"/>
          <a:ext cx="38510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2752923" y="1440979"/>
        <a:ext cx="269572" cy="242302"/>
      </dsp:txXfrm>
    </dsp:sp>
    <dsp:sp modelId="{15FE29C2-5BA5-4DFC-BAC0-77F2915FA520}">
      <dsp:nvSpPr>
        <dsp:cNvPr id="0" name=""/>
        <dsp:cNvSpPr/>
      </dsp:nvSpPr>
      <dsp:spPr>
        <a:xfrm>
          <a:off x="2363109" y="731444"/>
          <a:ext cx="1068983" cy="398773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Concevoir</a:t>
          </a:r>
        </a:p>
      </dsp:txBody>
      <dsp:txXfrm>
        <a:off x="2519658" y="789843"/>
        <a:ext cx="755885" cy="281975"/>
      </dsp:txXfrm>
    </dsp:sp>
    <dsp:sp modelId="{B1A927CB-9F4B-4F29-AD07-9974F3A6F2F9}">
      <dsp:nvSpPr>
        <dsp:cNvPr id="0" name=""/>
        <dsp:cNvSpPr/>
      </dsp:nvSpPr>
      <dsp:spPr>
        <a:xfrm rot="19900543">
          <a:off x="3395688" y="1541858"/>
          <a:ext cx="417147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402940" y="1651367"/>
        <a:ext cx="295996" cy="242302"/>
      </dsp:txXfrm>
    </dsp:sp>
    <dsp:sp modelId="{7FD38485-6BD0-444D-A652-5E06AE00A9E5}">
      <dsp:nvSpPr>
        <dsp:cNvPr id="0" name=""/>
        <dsp:cNvSpPr/>
      </dsp:nvSpPr>
      <dsp:spPr>
        <a:xfrm>
          <a:off x="3769720" y="1125289"/>
          <a:ext cx="1068983" cy="482443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Réaliser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926269" y="1195941"/>
        <a:ext cx="755885" cy="341139"/>
      </dsp:txXfrm>
    </dsp:sp>
    <dsp:sp modelId="{56098039-CBAF-478E-849E-420E970445A4}">
      <dsp:nvSpPr>
        <dsp:cNvPr id="0" name=""/>
        <dsp:cNvSpPr/>
      </dsp:nvSpPr>
      <dsp:spPr>
        <a:xfrm rot="771429">
          <a:off x="3529659" y="2115551"/>
          <a:ext cx="298556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530782" y="2186354"/>
        <a:ext cx="208989" cy="242302"/>
      </dsp:txXfrm>
    </dsp:sp>
    <dsp:sp modelId="{FAA93E91-15D2-48FB-9F1C-1C1D6FCB396A}">
      <dsp:nvSpPr>
        <dsp:cNvPr id="0" name=""/>
        <dsp:cNvSpPr/>
      </dsp:nvSpPr>
      <dsp:spPr>
        <a:xfrm>
          <a:off x="3906249" y="2245021"/>
          <a:ext cx="1068983" cy="492651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Expérimenter</a:t>
          </a:r>
          <a:endParaRPr lang="fr-FR" sz="900" kern="1200" dirty="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4062798" y="2317168"/>
        <a:ext cx="755885" cy="348357"/>
      </dsp:txXfrm>
    </dsp:sp>
    <dsp:sp modelId="{1DFFE085-0465-4C9C-91D0-B8BC9794280B}">
      <dsp:nvSpPr>
        <dsp:cNvPr id="0" name=""/>
        <dsp:cNvSpPr/>
      </dsp:nvSpPr>
      <dsp:spPr>
        <a:xfrm rot="3130689">
          <a:off x="3108340" y="2510001"/>
          <a:ext cx="43677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>
        <a:off x="3131770" y="2542919"/>
        <a:ext cx="315622" cy="242302"/>
      </dsp:txXfrm>
    </dsp:sp>
    <dsp:sp modelId="{57029F2B-C901-4E73-B66B-D494F113F112}">
      <dsp:nvSpPr>
        <dsp:cNvPr id="0" name=""/>
        <dsp:cNvSpPr/>
      </dsp:nvSpPr>
      <dsp:spPr>
        <a:xfrm>
          <a:off x="3207076" y="3038281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Analyser</a:t>
          </a:r>
        </a:p>
      </dsp:txBody>
      <dsp:txXfrm>
        <a:off x="3363625" y="3099211"/>
        <a:ext cx="755885" cy="294199"/>
      </dsp:txXfrm>
    </dsp:sp>
    <dsp:sp modelId="{DB595E4D-B805-4A4A-88B2-DF5095B26C26}">
      <dsp:nvSpPr>
        <dsp:cNvPr id="0" name=""/>
        <dsp:cNvSpPr/>
      </dsp:nvSpPr>
      <dsp:spPr>
        <a:xfrm rot="7359830">
          <a:off x="2305460" y="2511263"/>
          <a:ext cx="404991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398729" y="2541035"/>
        <a:ext cx="283840" cy="242302"/>
      </dsp:txXfrm>
    </dsp:sp>
    <dsp:sp modelId="{CDF56BA1-CC1C-4AF6-9FD5-5ECAD45B1E19}">
      <dsp:nvSpPr>
        <dsp:cNvPr id="0" name=""/>
        <dsp:cNvSpPr/>
      </dsp:nvSpPr>
      <dsp:spPr>
        <a:xfrm>
          <a:off x="1631673" y="3038287"/>
          <a:ext cx="1068983" cy="416059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Modéliser</a:t>
          </a:r>
        </a:p>
      </dsp:txBody>
      <dsp:txXfrm>
        <a:off x="1788222" y="3099217"/>
        <a:ext cx="755885" cy="294199"/>
      </dsp:txXfrm>
    </dsp:sp>
    <dsp:sp modelId="{92EA049D-F3DB-461A-959D-8698A61CDADA}">
      <dsp:nvSpPr>
        <dsp:cNvPr id="0" name=""/>
        <dsp:cNvSpPr/>
      </dsp:nvSpPr>
      <dsp:spPr>
        <a:xfrm rot="9997946">
          <a:off x="1947403" y="2119895"/>
          <a:ext cx="288959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032917" y="2190642"/>
        <a:ext cx="202271" cy="242302"/>
      </dsp:txXfrm>
    </dsp:sp>
    <dsp:sp modelId="{49BFCD7E-D52E-418B-850F-E0FEDBDC3C1A}">
      <dsp:nvSpPr>
        <dsp:cNvPr id="0" name=""/>
        <dsp:cNvSpPr/>
      </dsp:nvSpPr>
      <dsp:spPr>
        <a:xfrm>
          <a:off x="843962" y="2306849"/>
          <a:ext cx="1068983" cy="369002"/>
        </a:xfrm>
        <a:prstGeom prst="ellipse">
          <a:avLst/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Résoudre</a:t>
          </a:r>
        </a:p>
      </dsp:txBody>
      <dsp:txXfrm>
        <a:off x="1000511" y="2360888"/>
        <a:ext cx="755885" cy="260924"/>
      </dsp:txXfrm>
    </dsp:sp>
    <dsp:sp modelId="{D73A92E1-6647-4ED8-BAB6-78EC34CB8AD1}">
      <dsp:nvSpPr>
        <dsp:cNvPr id="0" name=""/>
        <dsp:cNvSpPr/>
      </dsp:nvSpPr>
      <dsp:spPr>
        <a:xfrm rot="12601610">
          <a:off x="2006711" y="1540305"/>
          <a:ext cx="385493" cy="403838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>
            <a:solidFill>
              <a:sysClr val="windowText" lastClr="000000"/>
            </a:solidFill>
            <a:latin typeface="Calibri"/>
            <a:ea typeface="+mn-ea"/>
            <a:cs typeface="+mn-cs"/>
          </a:endParaRPr>
        </a:p>
      </dsp:txBody>
      <dsp:txXfrm rot="10800000">
        <a:off x="2114599" y="1650008"/>
        <a:ext cx="269845" cy="242302"/>
      </dsp:txXfrm>
    </dsp:sp>
    <dsp:sp modelId="{0898BD1C-0D41-48F1-BA11-A3086BB4EAB8}">
      <dsp:nvSpPr>
        <dsp:cNvPr id="0" name=""/>
        <dsp:cNvSpPr/>
      </dsp:nvSpPr>
      <dsp:spPr>
        <a:xfrm>
          <a:off x="1012761" y="1125290"/>
          <a:ext cx="1068983" cy="479952"/>
        </a:xfrm>
        <a:prstGeom prst="ellipse">
          <a:avLst/>
        </a:prstGeom>
        <a:gradFill rotWithShape="1">
          <a:gsLst>
            <a:gs pos="0">
              <a:schemeClr val="accent3">
                <a:tint val="35000"/>
                <a:satMod val="260000"/>
              </a:schemeClr>
            </a:gs>
            <a:gs pos="30000">
              <a:schemeClr val="accent3">
                <a:tint val="38000"/>
                <a:satMod val="260000"/>
              </a:schemeClr>
            </a:gs>
            <a:gs pos="75000">
              <a:schemeClr val="accent3">
                <a:tint val="55000"/>
                <a:satMod val="255000"/>
              </a:schemeClr>
            </a:gs>
            <a:gs pos="100000">
              <a:schemeClr val="accent3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Communiquer</a:t>
          </a:r>
        </a:p>
      </dsp:txBody>
      <dsp:txXfrm>
        <a:off x="1169310" y="1195577"/>
        <a:ext cx="755885" cy="339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08F55C5-7F94-4427-AC6E-B68A66649CA8}" type="datetimeFigureOut">
              <a:rPr lang="fr-FR" smtClean="0"/>
              <a:pPr/>
              <a:t>16/09/2014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47888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16/09/2014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406480" cy="3389762"/>
          </a:xfrm>
        </p:spPr>
        <p:txBody>
          <a:bodyPr>
            <a:normAutofit fontScale="90000"/>
          </a:bodyPr>
          <a:lstStyle/>
          <a:p>
            <a:r>
              <a:rPr lang="fr-FR" i="1" dirty="0" smtClean="0"/>
              <a:t>Étude </a:t>
            </a:r>
            <a:r>
              <a:rPr lang="fr-FR" i="1" dirty="0"/>
              <a:t>des systèmes </a:t>
            </a:r>
            <a:r>
              <a:rPr lang="fr-FR" i="1" dirty="0" smtClean="0"/>
              <a:t>mécaniques 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Analyser – Concevoir – Réaliser</a:t>
            </a:r>
            <a:br>
              <a:rPr lang="fr-FR" i="1" dirty="0"/>
            </a:b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Conception </a:t>
            </a:r>
            <a:r>
              <a:rPr lang="fr-FR" i="1" dirty="0"/>
              <a:t>– Chapitre 1 : Représentation des pièces en 2D</a:t>
            </a:r>
            <a:br>
              <a:rPr lang="fr-FR" i="1" dirty="0"/>
            </a:br>
            <a:r>
              <a:rPr lang="fr-FR" b="0" dirty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84" y="-4546"/>
            <a:ext cx="2512752" cy="128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http://www.peugeot.fr/media/showrooms/showroom-peugeot-ex1-concept-car-kppv3/medias/img/extergr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02" y="0"/>
            <a:ext cx="2905381" cy="12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outelaculture.com/wp-content/uploads/2014/07/Visuel-MuCE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4546"/>
            <a:ext cx="1943130" cy="12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2" y="-4546"/>
            <a:ext cx="1422795" cy="136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505527439"/>
              </p:ext>
            </p:extLst>
          </p:nvPr>
        </p:nvGraphicFramePr>
        <p:xfrm>
          <a:off x="2131016" y="3341810"/>
          <a:ext cx="5757473" cy="411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Les différents éléments disponibles</a:t>
            </a:r>
            <a:br>
              <a:rPr lang="fr-FR" sz="2400" dirty="0" smtClean="0"/>
            </a:br>
            <a:r>
              <a:rPr lang="fr-FR" sz="2400" dirty="0" smtClean="0"/>
              <a:t>Vis d’assemblage – Serrage énergique / Modéré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4192880" cy="291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400" y="1869632"/>
            <a:ext cx="4192880" cy="319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0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400" dirty="0" smtClean="0"/>
              <a:t>Les différents éléments disponibles</a:t>
            </a:r>
            <a:br>
              <a:rPr lang="fr-FR" sz="2400" dirty="0" smtClean="0"/>
            </a:br>
            <a:r>
              <a:rPr lang="fr-FR" sz="2400" dirty="0" smtClean="0"/>
              <a:t>Vis d’assemblage – Extrémités et têtes courantes de vis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9" name="Image 8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55523"/>
            <a:ext cx="728274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3271746"/>
            <a:ext cx="7506563" cy="1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57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768" y="1196752"/>
            <a:ext cx="5441031" cy="5277200"/>
          </a:xfrm>
        </p:spPr>
        <p:txBody>
          <a:bodyPr/>
          <a:lstStyle/>
          <a:p>
            <a:r>
              <a:rPr lang="fr-FR" dirty="0" smtClean="0"/>
              <a:t>Un boulon est constitué</a:t>
            </a:r>
          </a:p>
          <a:p>
            <a:pPr lvl="1"/>
            <a:r>
              <a:rPr lang="fr-FR" dirty="0" smtClean="0"/>
              <a:t>D’un vis</a:t>
            </a:r>
          </a:p>
          <a:p>
            <a:pPr lvl="1"/>
            <a:r>
              <a:rPr lang="fr-FR" dirty="0" smtClean="0"/>
              <a:t>D’un écrou</a:t>
            </a:r>
          </a:p>
          <a:p>
            <a:pPr marL="365760" lvl="1" indent="0">
              <a:buNone/>
            </a:pPr>
            <a:endParaRPr lang="fr-FR" dirty="0"/>
          </a:p>
          <a:p>
            <a:r>
              <a:rPr lang="fr-FR" dirty="0" smtClean="0"/>
              <a:t>Ne pas confondre boulon et écrou !</a:t>
            </a:r>
          </a:p>
          <a:p>
            <a:endParaRPr lang="fr-FR" dirty="0"/>
          </a:p>
          <a:p>
            <a:r>
              <a:rPr lang="fr-FR" dirty="0" smtClean="0"/>
              <a:t>Un assemblage boulonné sert à maintenir en position deux pièces l’une par rapport à l’autre.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16221"/>
            <a:ext cx="1944216" cy="256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334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Écrous normalisés courants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0933"/>
            <a:ext cx="4248472" cy="331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360004"/>
            <a:ext cx="2668653" cy="268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7999" y="4672501"/>
            <a:ext cx="2128097" cy="140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884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Écrous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10" name="Espace réservé du contenu 9" descr="4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184" y="2153568"/>
            <a:ext cx="6633632" cy="336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872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Boulons – Un cas particulier : le goujon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339752" y="1196752"/>
            <a:ext cx="5585048" cy="5277200"/>
          </a:xfrm>
        </p:spPr>
        <p:txBody>
          <a:bodyPr/>
          <a:lstStyle/>
          <a:p>
            <a:r>
              <a:rPr lang="fr-FR" dirty="0" smtClean="0"/>
              <a:t>Un goujon est une « axe » fileté sur chacun de ces cotés.</a:t>
            </a:r>
          </a:p>
          <a:p>
            <a:r>
              <a:rPr lang="fr-FR" dirty="0" smtClean="0"/>
              <a:t>Une partie est vissée dans une pièce</a:t>
            </a:r>
          </a:p>
          <a:p>
            <a:r>
              <a:rPr lang="fr-FR" dirty="0" smtClean="0"/>
              <a:t>La partie intermédiaire du goujon passe dans un trou dans la seconde pièce.</a:t>
            </a:r>
          </a:p>
          <a:p>
            <a:r>
              <a:rPr lang="fr-FR" dirty="0" smtClean="0"/>
              <a:t>Un écrou permet de réaliser le maintien en position. </a:t>
            </a:r>
            <a:endParaRPr lang="fr-FR" dirty="0"/>
          </a:p>
        </p:txBody>
      </p:sp>
      <p:pic>
        <p:nvPicPr>
          <p:cNvPr id="7" name="Image 6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3" y="1700808"/>
            <a:ext cx="2016224" cy="37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1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Lors de l’utilisation d’un assemblage mécanique, les écrous ou vis peuvent se dévisser pour de multiples raisons :</a:t>
            </a:r>
          </a:p>
          <a:p>
            <a:pPr lvl="1"/>
            <a:r>
              <a:rPr lang="fr-FR" dirty="0" smtClean="0"/>
              <a:t>Vibrations</a:t>
            </a:r>
          </a:p>
          <a:p>
            <a:pPr lvl="1"/>
            <a:r>
              <a:rPr lang="fr-FR" dirty="0" smtClean="0"/>
              <a:t>Usure</a:t>
            </a:r>
          </a:p>
          <a:p>
            <a:pPr lvl="1"/>
            <a:r>
              <a:rPr lang="fr-FR" dirty="0" smtClean="0"/>
              <a:t>Corrosion des pièces</a:t>
            </a:r>
          </a:p>
          <a:p>
            <a:pPr lvl="1"/>
            <a:r>
              <a:rPr lang="fr-FR" dirty="0" smtClean="0"/>
              <a:t>« relaxation » des matériaux 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r>
              <a:rPr lang="fr-FR" dirty="0" smtClean="0"/>
              <a:t>Pour palier à ce problème, on a recours à des solutions technologique diverses :</a:t>
            </a:r>
          </a:p>
          <a:p>
            <a:pPr lvl="1"/>
            <a:r>
              <a:rPr lang="fr-FR" dirty="0" smtClean="0"/>
              <a:t>Solutions par obstacles; </a:t>
            </a:r>
          </a:p>
          <a:p>
            <a:pPr lvl="1"/>
            <a:r>
              <a:rPr lang="fr-FR" dirty="0" smtClean="0"/>
              <a:t>Solutions par adhérence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689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- Rondelles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43808" y="1196752"/>
            <a:ext cx="5080992" cy="5277200"/>
          </a:xfrm>
        </p:spPr>
        <p:txBody>
          <a:bodyPr/>
          <a:lstStyle/>
          <a:p>
            <a:r>
              <a:rPr lang="fr-FR" dirty="0" smtClean="0"/>
              <a:t>Les rondelles plates ou à portées sphériques permettent une meilleure répartition de l’effort et de limiter le </a:t>
            </a:r>
            <a:r>
              <a:rPr lang="fr-FR" dirty="0" err="1" smtClean="0"/>
              <a:t>deserrage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996952"/>
            <a:ext cx="267502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9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– Rondelles élastiques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rondelles élastiques permettent de freiner l’</a:t>
            </a:r>
            <a:r>
              <a:rPr lang="fr-FR" dirty="0" err="1" smtClean="0"/>
              <a:t>écou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Il faut faire attention au sens des hachures.</a:t>
            </a:r>
          </a:p>
          <a:p>
            <a:r>
              <a:rPr lang="fr-FR" dirty="0" smtClean="0"/>
              <a:t>Les rondelles de Belleville se comportent comme des ressorts. En serrant la rondelle, on favorise un serrage plus important tout en défavorisant un dévissage de l’écrou.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pic>
        <p:nvPicPr>
          <p:cNvPr id="5" name="Image 4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527538"/>
            <a:ext cx="7488832" cy="1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9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Freins pour filetage – Rondelles obstacles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utilisées dans l’aéronautique par exemple, les rondelles obstacles sont un des moyens les plus sûrs pour éviter le dévissage des écrous. </a:t>
            </a:r>
          </a:p>
          <a:p>
            <a:r>
              <a:rPr lang="fr-FR" dirty="0" smtClean="0"/>
              <a:t>Les rondelles sont à usage unique.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5" name="Image 4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73323"/>
            <a:ext cx="7416824" cy="21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79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13" y="1268760"/>
            <a:ext cx="6912768" cy="151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Les différents éléments disponibles</a:t>
            </a:r>
            <a:br>
              <a:rPr lang="fr-FR" sz="2000" dirty="0" smtClean="0"/>
            </a:br>
            <a:r>
              <a:rPr lang="fr-FR" sz="2000" dirty="0" smtClean="0"/>
              <a:t>Freins pour filetage – Rondelles et écrous à encoche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Très utilisés dans l’aéronautique par exemple, les rondelles et écrous à encoche sont très utilisés pour réaliser des assemblages sur des arbres (montages de roulement).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6" name="Image 5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28" y="3284984"/>
            <a:ext cx="807929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97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Solutions d’étanchéité statique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511042"/>
            <a:ext cx="3526021" cy="240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6042" y="1511042"/>
            <a:ext cx="3308286" cy="239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1" y="4389224"/>
            <a:ext cx="5052753" cy="17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02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5" name="Image 4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1124744"/>
            <a:ext cx="495415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4" y="2636912"/>
            <a:ext cx="4954151" cy="138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871" y="4484050"/>
            <a:ext cx="4503475" cy="103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4991329" y="2442628"/>
            <a:ext cx="5991802" cy="176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88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EMPORTE PIECE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3767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pic>
        <p:nvPicPr>
          <p:cNvPr id="5" name="Image 4" descr="F:\Github\07_Etude_Systemes_Mecaniques_Analyser_Concevoir_Realiser\Concevoir\01_BasesCommunicationTechnique\02_ElémentsFiletés\Application_01\SysML\Contex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183514"/>
            <a:ext cx="5544616" cy="23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ce réservé du contenu 5" descr="F:\Github\07_Etude_Systemes_Mecaniques_Analyser_Concevoir_Realiser\Concevoir\01_BasesCommunicationTechnique\02_ElémentsFiletés\Application_01\SysML\UC.png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861048"/>
            <a:ext cx="5400600" cy="26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259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pic>
        <p:nvPicPr>
          <p:cNvPr id="5" name="Image 4" descr="F:\Github\07_Etude_Systemes_Mecaniques_Analyser_Concevoir_Realiser\Concevoir\01_BasesCommunicationTechnique\02_ElémentsFiletés\Application_01\SysML\Contex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183514"/>
            <a:ext cx="5544616" cy="231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Espace réservé du contenu 5" descr="F:\Github\07_Etude_Systemes_Mecaniques_Analyser_Concevoir_Realiser\Concevoir\01_BasesCommunicationTechnique\02_ElémentsFiletés\Application_01\SysML\UC.png"/>
          <p:cNvPicPr>
            <a:picLocks noGrp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861048"/>
            <a:ext cx="5400600" cy="26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42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pic>
        <p:nvPicPr>
          <p:cNvPr id="5" name="Espace réservé du contenu 4" descr="F:\Github\07_Etude_Systemes_Mecaniques_Analyser_Concevoir_Realiser\Concevoir\01_BasesCommunicationTechnique\02_ElémentsFiletés\Application_01\SysML\BDD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314943"/>
            <a:ext cx="4470030" cy="22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ep1"/>
          <p:cNvPicPr/>
          <p:nvPr/>
        </p:nvPicPr>
        <p:blipFill>
          <a:blip r:embed="rId3" cstate="print">
            <a:lum bright="12000"/>
          </a:blip>
          <a:srcRect l="19376" r="9073"/>
          <a:stretch>
            <a:fillRect/>
          </a:stretch>
        </p:blipFill>
        <p:spPr bwMode="auto">
          <a:xfrm>
            <a:off x="323528" y="3767832"/>
            <a:ext cx="3456384" cy="271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sp2"/>
          <p:cNvPicPr/>
          <p:nvPr/>
        </p:nvPicPr>
        <p:blipFill>
          <a:blip r:embed="rId4" cstate="print">
            <a:lum bright="6000"/>
          </a:blip>
          <a:srcRect l="25716" r="24966"/>
          <a:stretch>
            <a:fillRect/>
          </a:stretch>
        </p:blipFill>
        <p:spPr bwMode="auto">
          <a:xfrm>
            <a:off x="4499992" y="3607923"/>
            <a:ext cx="2664296" cy="303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57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pic>
        <p:nvPicPr>
          <p:cNvPr id="6" name="Espace réservé du contenu 5" descr="C:\Users\JPP\Documents\BROUILLON\2013_09_10\IMG.jp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48" y="1266627"/>
            <a:ext cx="7098704" cy="5137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395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Représentation des éléments filetés et taraudés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821" y="1522677"/>
            <a:ext cx="2880000" cy="21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0821" y="1522677"/>
            <a:ext cx="2880000" cy="199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821" y="1469565"/>
            <a:ext cx="2880000" cy="210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28718"/>
              </p:ext>
            </p:extLst>
          </p:nvPr>
        </p:nvGraphicFramePr>
        <p:xfrm>
          <a:off x="251520" y="5273040"/>
          <a:ext cx="7920881" cy="1356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39783"/>
                <a:gridCol w="2640549"/>
                <a:gridCol w="2640549"/>
              </a:tblGrid>
              <a:tr h="1180296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NF ISO 4762 – M10 x 30 – 8.8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NF ISO 4762 : tête cylindrique à 6 pans creux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M: profil ISO (triangulaire)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10 : diamètre nominal de la vis</a:t>
                      </a:r>
                    </a:p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>
                          <a:effectLst/>
                          <a:latin typeface="Calibri" panose="020F0502020204030204" pitchFamily="34" charset="0"/>
                        </a:rPr>
                        <a:t>30 : longueur filetée (en mm)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200"/>
                        </a:spcAft>
                        <a:buFont typeface="Wingdings"/>
                        <a:buChar char=""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8.8 : qualité de la vis (8 . 100 = 800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MPa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: résistance maximale à la traction ; 8.8 = 640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</a:rPr>
                        <a:t>MPa</a:t>
                      </a:r>
                      <a:r>
                        <a:rPr lang="fr-FR" sz="1400" dirty="0">
                          <a:effectLst/>
                          <a:latin typeface="Calibri" panose="020F0502020204030204" pitchFamily="34" charset="0"/>
                        </a:rPr>
                        <a:t> : limite minimale d’élasticité)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Trou taraudé et débouchant M16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7529264" cy="5277200"/>
          </a:xfrm>
        </p:spPr>
        <p:txBody>
          <a:bodyPr/>
          <a:lstStyle/>
          <a:p>
            <a:r>
              <a:rPr lang="fr-FR" dirty="0" smtClean="0"/>
              <a:t>Les filetages sont représentés par 2 traits : </a:t>
            </a:r>
          </a:p>
          <a:p>
            <a:pPr lvl="1"/>
            <a:r>
              <a:rPr lang="fr-FR" dirty="0" smtClean="0"/>
              <a:t>Un trait fort coté crête de filet</a:t>
            </a:r>
          </a:p>
          <a:p>
            <a:pPr lvl="1"/>
            <a:r>
              <a:rPr lang="fr-FR" dirty="0" smtClean="0"/>
              <a:t>Un trait fin coté intérieur du filet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6" name="Image 5" descr="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5622599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975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Trou taraudé borgne M12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7601272" cy="5277200"/>
          </a:xfrm>
        </p:spPr>
        <p:txBody>
          <a:bodyPr/>
          <a:lstStyle/>
          <a:p>
            <a:r>
              <a:rPr lang="fr-FR" dirty="0" smtClean="0"/>
              <a:t>Le </a:t>
            </a:r>
            <a:r>
              <a:rPr lang="fr-FR" dirty="0"/>
              <a:t>diamètre de perçage est inférieur au diamètre du taraudage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 perçage étant réalisé avec un forêt à 120°, prendre garde à avoir une représentation fidèle à la réalité.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5" name="Image 4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5256584" cy="332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467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Vis d’assemblage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7745288" cy="5277200"/>
          </a:xfrm>
        </p:spPr>
        <p:txBody>
          <a:bodyPr/>
          <a:lstStyle/>
          <a:p>
            <a:r>
              <a:rPr lang="fr-FR" dirty="0" smtClean="0"/>
              <a:t>En règle générale le filet n’atteint pas a base de la tête.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6" name="Image 5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24944"/>
            <a:ext cx="575914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Tige filetée dans un trou taraudé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7313240" cy="5277200"/>
          </a:xfrm>
        </p:spPr>
        <p:txBody>
          <a:bodyPr/>
          <a:lstStyle/>
          <a:p>
            <a:r>
              <a:rPr lang="fr-FR" dirty="0" smtClean="0"/>
              <a:t>Le trait fort de la vis à la « priorité ».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5" name="Image 4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6291228" cy="254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91264" cy="864096"/>
          </a:xfrm>
        </p:spPr>
        <p:txBody>
          <a:bodyPr>
            <a:noAutofit/>
          </a:bodyPr>
          <a:lstStyle/>
          <a:p>
            <a:r>
              <a:rPr lang="fr-FR" sz="2400" dirty="0"/>
              <a:t>Représentation des éléments filetés et </a:t>
            </a:r>
            <a:r>
              <a:rPr lang="fr-FR" sz="2400" dirty="0" smtClean="0"/>
              <a:t>taraudés</a:t>
            </a:r>
            <a:br>
              <a:rPr lang="fr-FR" sz="2400" dirty="0" smtClean="0"/>
            </a:br>
            <a:r>
              <a:rPr lang="fr-FR" sz="2400" dirty="0" smtClean="0"/>
              <a:t>Serrage par vis dans un trou taraudé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trou de la « première » pièce est toujours lisse et de diamètre supérieur à celui de la vis.</a:t>
            </a:r>
          </a:p>
          <a:p>
            <a:r>
              <a:rPr lang="fr-FR" dirty="0" smtClean="0"/>
              <a:t>Le filet de la vis doit commencer avant la surface de liaison.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7" name="Image 6" descr="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140968"/>
            <a:ext cx="6912768" cy="3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64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différents éléments disponibles</a:t>
            </a:r>
            <a:br>
              <a:rPr lang="fr-FR" dirty="0" smtClean="0"/>
            </a:br>
            <a:r>
              <a:rPr lang="fr-FR" dirty="0" smtClean="0"/>
              <a:t>Vis d’assemblage – Définition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59832" y="1196752"/>
            <a:ext cx="4864968" cy="5277200"/>
          </a:xfrm>
        </p:spPr>
        <p:txBody>
          <a:bodyPr/>
          <a:lstStyle/>
          <a:p>
            <a:r>
              <a:rPr lang="fr-FR" dirty="0" smtClean="0"/>
              <a:t>Le but d’une vis d’assemblage est d’assurer un MAINTIEN en position entre deux pièces. </a:t>
            </a:r>
          </a:p>
          <a:p>
            <a:endParaRPr lang="fr-FR" dirty="0"/>
          </a:p>
          <a:p>
            <a:r>
              <a:rPr lang="fr-FR" dirty="0" smtClean="0"/>
              <a:t>Un des critères permettant de choisir la tête de vis est la place disponible dans le mécanisme pour réaliser le serrage de la vis.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5" name="Image 4" descr="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1"/>
            <a:ext cx="2310160" cy="327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47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511</Words>
  <Application>Microsoft Office PowerPoint</Application>
  <PresentationFormat>Affichage à l'écran (4:3)</PresentationFormat>
  <Paragraphs>104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Oriel</vt:lpstr>
      <vt:lpstr>Étude des systèmes mécaniques  Analyser – Concevoir – Réaliser  Conception – Chapitre 1 : Représentation des pièces en 2D   </vt:lpstr>
      <vt:lpstr>Présentation</vt:lpstr>
      <vt:lpstr>Représentation des éléments filetés et taraudés</vt:lpstr>
      <vt:lpstr>Représentation des éléments filetés et taraudés Trou taraudé et débouchant M16</vt:lpstr>
      <vt:lpstr>Représentation des éléments filetés et taraudés Trou taraudé borgne M12</vt:lpstr>
      <vt:lpstr>Représentation des éléments filetés et taraudés Vis d’assemblage</vt:lpstr>
      <vt:lpstr>Représentation des éléments filetés et taraudés Tige filetée dans un trou taraudé</vt:lpstr>
      <vt:lpstr>Représentation des éléments filetés et taraudés Serrage par vis dans un trou taraudé</vt:lpstr>
      <vt:lpstr>Les différents éléments disponibles Vis d’assemblage – Définition </vt:lpstr>
      <vt:lpstr>Les différents éléments disponibles Vis d’assemblage – Serrage énergique / Modéré</vt:lpstr>
      <vt:lpstr>Les différents éléments disponibles Vis d’assemblage – Extrémités et têtes courantes de vis</vt:lpstr>
      <vt:lpstr>Les différents éléments disponibles Boulons – Définition </vt:lpstr>
      <vt:lpstr>Les différents éléments disponibles Boulons – Écrous normalisés courants</vt:lpstr>
      <vt:lpstr>Les différents éléments disponibles Boulons – Écrous particuliers</vt:lpstr>
      <vt:lpstr>Les différents éléments disponibles Boulons – Un cas particulier : le goujon</vt:lpstr>
      <vt:lpstr>Les différents éléments disponibles Freins pour filetage</vt:lpstr>
      <vt:lpstr>Les différents éléments disponibles Freins pour filetage - Rondelles</vt:lpstr>
      <vt:lpstr>Les différents éléments disponibles Freins pour filetage – Rondelles élastiques</vt:lpstr>
      <vt:lpstr>Les différents éléments disponibles Freins pour filetage – Rondelles obstacles</vt:lpstr>
      <vt:lpstr>Les différents éléments disponibles Freins pour filetage – Rondelles et écrous à encoche</vt:lpstr>
      <vt:lpstr>Les différents éléments disponibles Solutions d’étanchéité statique</vt:lpstr>
      <vt:lpstr>Les différents éléments disponibles Les outils</vt:lpstr>
      <vt:lpstr>EMPORTE PIECE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32</cp:revision>
  <dcterms:created xsi:type="dcterms:W3CDTF">2014-07-08T14:08:53Z</dcterms:created>
  <dcterms:modified xsi:type="dcterms:W3CDTF">2014-09-16T19:57:55Z</dcterms:modified>
</cp:coreProperties>
</file>