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75" d="100"/>
          <a:sy n="75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t>04/09/2014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t>04/09/2014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t>04/09/2014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t>04/09/2014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t>04/09/2014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t>04/09/2014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t>04/09/2014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t>04/09/2014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t>04/09/2014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t>04/09/2014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t>04/09/2014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t>04/09/2014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t>04/09/2014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678488" cy="1894362"/>
          </a:xfrm>
        </p:spPr>
        <p:txBody>
          <a:bodyPr/>
          <a:lstStyle/>
          <a:p>
            <a:r>
              <a:rPr lang="fr-FR" dirty="0"/>
              <a:t>Étude des Systèmes </a:t>
            </a:r>
            <a:r>
              <a:rPr lang="fr-FR" dirty="0" smtClean="0"/>
              <a:t>Mécaniques</a:t>
            </a:r>
            <a:r>
              <a:rPr lang="fr-FR" dirty="0"/>
              <a:t> : Analyser, Concevoir, Réaliser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Re</a:t>
            </a:r>
            <a:r>
              <a:rPr lang="fr-FR" dirty="0" smtClean="0"/>
              <a:t> conception de la pince </a:t>
            </a:r>
            <a:r>
              <a:rPr lang="fr-FR" dirty="0" err="1" smtClean="0"/>
              <a:t>Festo</a:t>
            </a:r>
            <a:r>
              <a:rPr lang="fr-FR" dirty="0" smtClean="0"/>
              <a:t> avec SolidWorks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l_fi" descr="http://www.konstrukcje3d.pl/logo_solidworks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7231" y="5301208"/>
            <a:ext cx="805180" cy="798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400"/>
            <a:ext cx="2453352" cy="2830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55" y="260648"/>
            <a:ext cx="2952328" cy="3184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Esquisse finale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51217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80112" y="5733255"/>
            <a:ext cx="792088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59039" y="5661249"/>
            <a:ext cx="1234234" cy="448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11960" y="2757698"/>
            <a:ext cx="410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b="1" dirty="0" smtClean="0">
                <a:latin typeface="Calibri" panose="020F0502020204030204" pitchFamily="34" charset="0"/>
              </a:rPr>
              <a:t>Utiliser les outils de cotation pour rendre l’esquisse Totalement contrainte en utilisant les dimensions ci-contre.</a:t>
            </a:r>
          </a:p>
          <a:p>
            <a:pPr marL="342900" indent="-342900" algn="just">
              <a:buAutoNum type="arabicPeriod"/>
            </a:pPr>
            <a:endParaRPr lang="fr-FR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endParaRPr lang="fr-FR" b="1" dirty="0" smtClean="0">
              <a:latin typeface="Calibri" panose="020F050202020403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fr-FR" b="1" dirty="0" smtClean="0">
                <a:latin typeface="Calibri" panose="020F0502020204030204" pitchFamily="34" charset="0"/>
              </a:rPr>
              <a:t>Sortir </a:t>
            </a:r>
            <a:r>
              <a:rPr lang="fr-FR" b="1" dirty="0">
                <a:latin typeface="Calibri" panose="020F0502020204030204" pitchFamily="34" charset="0"/>
              </a:rPr>
              <a:t>de l’esquisse.</a:t>
            </a:r>
            <a:endParaRPr lang="fr-FR" dirty="0">
              <a:latin typeface="Calibri" panose="020F0502020204030204" pitchFamily="34" charset="0"/>
            </a:endParaRPr>
          </a:p>
          <a:p>
            <a:pPr algn="just"/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09766" y="2132856"/>
            <a:ext cx="406650" cy="448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608080" y="21725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11560" y="10527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</a:rPr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1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Ajoutons du volume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5338936" cy="5277200"/>
          </a:xfrm>
        </p:spPr>
        <p:txBody>
          <a:bodyPr/>
          <a:lstStyle/>
          <a:p>
            <a:r>
              <a:rPr lang="fr-FR" dirty="0" smtClean="0"/>
              <a:t>L’opération élémentaire permettant d’ajouter de l’épaisseur à une esquisse 3D s’appelle l’extrusion. </a:t>
            </a:r>
          </a:p>
          <a:p>
            <a:r>
              <a:rPr lang="fr-FR" dirty="0" smtClean="0"/>
              <a:t>Saisir l’épaisseur (10 mm) et Valider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81" b="24404"/>
          <a:stretch/>
        </p:blipFill>
        <p:spPr bwMode="auto">
          <a:xfrm>
            <a:off x="5868144" y="240076"/>
            <a:ext cx="2796836" cy="248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68144" y="404664"/>
            <a:ext cx="39604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76" y="2982281"/>
            <a:ext cx="7272300" cy="387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4076" y="4488092"/>
            <a:ext cx="1007604" cy="885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266562" y="3602968"/>
            <a:ext cx="401782" cy="330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55084" y="47459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</a:rPr>
              <a:t>1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964876" y="35833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43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de l’encoche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1. Sélectionner le plan supérieur</a:t>
            </a:r>
          </a:p>
          <a:p>
            <a:r>
              <a:rPr lang="fr-FR" dirty="0" smtClean="0"/>
              <a:t>2. Cliquer sur esquisse</a:t>
            </a:r>
          </a:p>
          <a:p>
            <a:r>
              <a:rPr lang="fr-FR" smtClean="0"/>
              <a:t>3. Se </a:t>
            </a:r>
            <a:r>
              <a:rPr lang="fr-FR" dirty="0" smtClean="0"/>
              <a:t>placer en vue de dessus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6672"/>
            <a:ext cx="3937107" cy="2319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5580113" y="692696"/>
            <a:ext cx="576063" cy="216024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86"/>
          <a:stretch/>
        </p:blipFill>
        <p:spPr bwMode="auto">
          <a:xfrm>
            <a:off x="323528" y="2636912"/>
            <a:ext cx="5415167" cy="407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37760" y="27962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148652" y="3645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3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860032" y="3789039"/>
            <a:ext cx="216024" cy="180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619672" y="384933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1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30244"/>
            <a:ext cx="3168352" cy="308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8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de l’encoche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4906888" cy="5277200"/>
          </a:xfrm>
        </p:spPr>
        <p:txBody>
          <a:bodyPr/>
          <a:lstStyle/>
          <a:p>
            <a:r>
              <a:rPr lang="fr-FR" dirty="0" smtClean="0"/>
              <a:t>L’encoche va se faire par « enlèvement de matière » avec une profondeur de 7 </a:t>
            </a:r>
            <a:r>
              <a:rPr lang="fr-FR" dirty="0" err="1" smtClean="0"/>
              <a:t>mm.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6672"/>
            <a:ext cx="3937107" cy="2319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5580113" y="692696"/>
            <a:ext cx="576063" cy="216024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713138"/>
            <a:ext cx="5367512" cy="413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24458" y="4437112"/>
            <a:ext cx="1179190" cy="885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195736" y="2924944"/>
            <a:ext cx="432048" cy="442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42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des perçages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568955" cy="1513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7128246" y="1077392"/>
            <a:ext cx="792088" cy="792088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7522057" y="1306089"/>
            <a:ext cx="792088" cy="792088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48667"/>
            <a:ext cx="8439150" cy="449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01848" y="2269948"/>
            <a:ext cx="432048" cy="442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67780" y="4297459"/>
            <a:ext cx="339040" cy="343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88700" y="5460775"/>
            <a:ext cx="1018120" cy="171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368309" y="5361983"/>
            <a:ext cx="302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mm</a:t>
            </a:r>
            <a:endParaRPr lang="fr-FR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77417" y="5632523"/>
            <a:ext cx="302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Passage de vis</a:t>
            </a:r>
            <a:endParaRPr lang="fr-FR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272" y="5715926"/>
            <a:ext cx="1018120" cy="171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88700" y="6197399"/>
            <a:ext cx="1018120" cy="171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368309" y="6113996"/>
            <a:ext cx="302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M3</a:t>
            </a:r>
            <a:endParaRPr lang="fr-FR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6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des perçages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568955" cy="1513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7128246" y="1077392"/>
            <a:ext cx="792088" cy="792088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7522057" y="1306089"/>
            <a:ext cx="792088" cy="792088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4807446" cy="340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4906888" cy="5277200"/>
          </a:xfrm>
        </p:spPr>
        <p:txBody>
          <a:bodyPr/>
          <a:lstStyle/>
          <a:p>
            <a:r>
              <a:rPr lang="fr-FR" dirty="0" smtClean="0"/>
              <a:t>Cliquer sur l’onglet Positions pour positionner le trou.</a:t>
            </a:r>
          </a:p>
          <a:p>
            <a:r>
              <a:rPr lang="fr-FR" dirty="0" smtClean="0"/>
              <a:t>Positionner le trou avec les outils de cotation.</a:t>
            </a:r>
          </a:p>
          <a:p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899592" y="4473116"/>
            <a:ext cx="504056" cy="180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99592" y="3429000"/>
            <a:ext cx="43204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flipV="1">
            <a:off x="539552" y="4314839"/>
            <a:ext cx="144016" cy="120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81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des pans coupés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On va procéder par enlèvement de matière.</a:t>
            </a:r>
          </a:p>
          <a:p>
            <a:r>
              <a:rPr lang="fr-FR" dirty="0" smtClean="0"/>
              <a:t>Tracer l’esquisse suivante et procéder par enlèvement de matière.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568955" cy="1513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 flipV="1">
            <a:off x="6588225" y="1306089"/>
            <a:ext cx="288031" cy="682751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852936"/>
            <a:ext cx="6766410" cy="349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72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En utilisant les outils Chanfreins et congés, réaliser les opérations de finition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77" y="2527575"/>
            <a:ext cx="2568955" cy="1513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775354" y="3392996"/>
            <a:ext cx="0" cy="1368152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922925" y="4761148"/>
            <a:ext cx="302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Congé de 0,5 mm</a:t>
            </a:r>
            <a:endParaRPr lang="fr-FR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50917" y="5409220"/>
            <a:ext cx="302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TOUTES les arêtes sont chanfreinées à 0,14 mm</a:t>
            </a:r>
            <a:endParaRPr lang="fr-FR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39" y="3140968"/>
            <a:ext cx="18573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50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116632"/>
            <a:ext cx="2325613" cy="264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Réalisation d’une pièce axisymétrique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Réaliser l’esquisse suivante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41243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36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Réalisation d’une pièce axisymétrique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4122812" cy="414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>
            <a:off x="3347865" y="4581128"/>
            <a:ext cx="2448271" cy="1224136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796136" y="4411851"/>
            <a:ext cx="302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Axe de révolution</a:t>
            </a:r>
            <a:endParaRPr lang="fr-FR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116632"/>
            <a:ext cx="2325613" cy="264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6131024" cy="5277200"/>
          </a:xfrm>
        </p:spPr>
        <p:txBody>
          <a:bodyPr/>
          <a:lstStyle/>
          <a:p>
            <a:r>
              <a:rPr lang="fr-FR" dirty="0" smtClean="0"/>
              <a:t>Réaliser la pièce en utilisant la fonction Bossage/base avec révolution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41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SolidWorks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5498"/>
            <a:ext cx="7467600" cy="397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>
            <a:off x="1475656" y="1340768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1475656" y="1340768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95736" y="11247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Ouvrir un nouveau fichier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826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Finalisation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Finaliser </a:t>
            </a:r>
            <a:r>
              <a:rPr lang="fr-FR" dirty="0"/>
              <a:t>la pièce en utilisant les cotes du dessin de </a:t>
            </a:r>
            <a:r>
              <a:rPr lang="fr-FR" dirty="0" smtClean="0"/>
              <a:t>définition</a:t>
            </a:r>
          </a:p>
          <a:p>
            <a:r>
              <a:rPr lang="fr-FR" dirty="0" smtClean="0"/>
              <a:t>Pour réaliser plusieurs encoches, il est conseillé d’utiliser la fonction répétition circulaire.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30003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38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Piston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Réaliser le piston de la pince (voir dessin de définition).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37623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73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Reprendre la feuille d’exercice et dessiner les pièces en </a:t>
            </a:r>
            <a:r>
              <a:rPr lang="fr-FR" smtClean="0"/>
              <a:t>utilisant SolidWorks.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820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SolidWorks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19256" cy="527720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Comme leurs noms l’indique, « Pièce » permet de concevoir… une pièce ! </a:t>
            </a:r>
          </a:p>
          <a:p>
            <a:r>
              <a:rPr lang="fr-FR" sz="1800" dirty="0" smtClean="0"/>
              <a:t>« Assemblage » permet de réaliser un assemblage à partir de pièces déjà conçues.</a:t>
            </a:r>
          </a:p>
          <a:p>
            <a:r>
              <a:rPr lang="fr-FR" sz="1800" dirty="0" smtClean="0"/>
              <a:t>« Mise en plan » permet de faire une mise en plan 2D d’une pièce ou d’un assemblage 3D.</a:t>
            </a:r>
            <a:endParaRPr lang="fr-FR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9153"/>
            <a:ext cx="58007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2609" y="3575217"/>
            <a:ext cx="72008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789647" y="2708920"/>
            <a:ext cx="0" cy="866297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789647" y="2708920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09727" y="24928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Créer une nouvelle pièce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4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6" y="1196752"/>
            <a:ext cx="837706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contenu 4"/>
          <p:cNvSpPr>
            <a:spLocks noGrp="1"/>
          </p:cNvSpPr>
          <p:nvPr>
            <p:ph sz="quarter" idx="1"/>
          </p:nvPr>
        </p:nvSpPr>
        <p:spPr>
          <a:xfrm>
            <a:off x="1763688" y="1916832"/>
            <a:ext cx="8219256" cy="2088232"/>
          </a:xfrm>
        </p:spPr>
        <p:txBody>
          <a:bodyPr>
            <a:noAutofit/>
          </a:bodyPr>
          <a:lstStyle/>
          <a:p>
            <a:r>
              <a:rPr lang="fr-FR" dirty="0" smtClean="0"/>
              <a:t>Zoom : </a:t>
            </a:r>
          </a:p>
          <a:p>
            <a:pPr lvl="1"/>
            <a:r>
              <a:rPr lang="fr-FR" sz="1800" dirty="0" smtClean="0"/>
              <a:t>Molette de le souris</a:t>
            </a:r>
          </a:p>
          <a:p>
            <a:r>
              <a:rPr lang="fr-FR" dirty="0" smtClean="0"/>
              <a:t>Rotation du repère/de la pièce : </a:t>
            </a:r>
          </a:p>
          <a:p>
            <a:pPr lvl="1"/>
            <a:r>
              <a:rPr lang="fr-FR" sz="1800" dirty="0" smtClean="0"/>
              <a:t>Bouton central + Mouvement de la souris</a:t>
            </a:r>
          </a:p>
          <a:p>
            <a:r>
              <a:rPr lang="fr-FR" dirty="0" smtClean="0"/>
              <a:t>Translation de la pièce :</a:t>
            </a:r>
          </a:p>
          <a:p>
            <a:pPr lvl="1"/>
            <a:r>
              <a:rPr lang="fr-FR" sz="1800" dirty="0" smtClean="0"/>
              <a:t>Ctrl + Mouvement de la souris</a:t>
            </a:r>
            <a:endParaRPr lang="fr-FR" sz="1800" dirty="0"/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1841029" y="4829919"/>
            <a:ext cx="8219256" cy="74998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Repère de référence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14342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6" y="1196752"/>
            <a:ext cx="837706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7316" y="1988840"/>
            <a:ext cx="1134324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endCxn id="6" idx="2"/>
          </p:cNvCxnSpPr>
          <p:nvPr/>
        </p:nvCxnSpPr>
        <p:spPr>
          <a:xfrm flipV="1">
            <a:off x="764478" y="3284984"/>
            <a:ext cx="0" cy="1040030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197316" y="1340768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697012" y="4140348"/>
            <a:ext cx="6475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L’arbre de construction </a:t>
            </a:r>
            <a:r>
              <a:rPr lang="fr-FR" dirty="0" smtClean="0">
                <a:latin typeface="Calibri" panose="020F0502020204030204" pitchFamily="34" charset="0"/>
              </a:rPr>
              <a:t>: Le GRAAL de la CAO !!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Il  contient  l’historique de la liste des opérations réalisées. 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Il est chronologique !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316" y="1844824"/>
            <a:ext cx="414244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197316" y="1340768"/>
            <a:ext cx="8377062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971600" y="1844824"/>
            <a:ext cx="7602778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8574378" y="1340768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971600" y="1844824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71600" y="1844824"/>
            <a:ext cx="414244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764478" y="4325014"/>
            <a:ext cx="927202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1178722" y="2384884"/>
            <a:ext cx="518290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404438" y="1988842"/>
            <a:ext cx="21528" cy="1080118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75484" y="2884294"/>
            <a:ext cx="64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Onglet Fonctions : </a:t>
            </a:r>
            <a:r>
              <a:rPr lang="fr-FR" dirty="0" smtClean="0">
                <a:latin typeface="Calibri" panose="020F0502020204030204" pitchFamily="34" charset="0"/>
              </a:rPr>
              <a:t>Permet de réaliser des opérations 3D</a:t>
            </a:r>
            <a:endParaRPr lang="fr-FR" dirty="0">
              <a:latin typeface="Calibri" panose="020F0502020204030204" pitchFamily="34" charset="0"/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 flipV="1">
            <a:off x="827584" y="1988840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1178722" y="1988840"/>
            <a:ext cx="0" cy="396044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827584" y="2708920"/>
            <a:ext cx="869428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04438" y="3068960"/>
            <a:ext cx="1271046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691680" y="2524254"/>
            <a:ext cx="64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Onglet Esquisse : </a:t>
            </a:r>
            <a:r>
              <a:rPr lang="fr-FR" dirty="0" smtClean="0">
                <a:latin typeface="Calibri" panose="020F0502020204030204" pitchFamily="34" charset="0"/>
              </a:rPr>
              <a:t>Permet de réaliser des opérations 2D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697011" y="2200218"/>
            <a:ext cx="64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Onglet Évaluer : </a:t>
            </a:r>
            <a:r>
              <a:rPr lang="fr-FR" dirty="0" smtClean="0">
                <a:latin typeface="Calibri" panose="020F0502020204030204" pitchFamily="34" charset="0"/>
              </a:rPr>
              <a:t>Permet de réaliser des mesures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réalisation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Nous allons chercher à réaliser le mors de serrage de la pince. </a:t>
            </a:r>
          </a:p>
          <a:p>
            <a:r>
              <a:rPr lang="fr-FR" dirty="0" smtClean="0"/>
              <a:t>En CAO il n’existe pas de méthode systématique pour réaliser un objet. D’autres méthodes auraient donc pu permettre d’arriver au même résultat.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05336"/>
            <a:ext cx="3937107" cy="2319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49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Réaliser une esquisse 2D dans le plan de face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38826"/>
            <a:ext cx="8280920" cy="441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2338826"/>
            <a:ext cx="440950" cy="586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>
            <a:endCxn id="6" idx="0"/>
          </p:cNvCxnSpPr>
          <p:nvPr/>
        </p:nvCxnSpPr>
        <p:spPr>
          <a:xfrm>
            <a:off x="544003" y="1772816"/>
            <a:ext cx="0" cy="566010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544003" y="1772816"/>
            <a:ext cx="927202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12160" y="2338826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471205" y="1588150"/>
            <a:ext cx="64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1. Esquisse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366755" y="1925216"/>
            <a:ext cx="302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2. Plan de face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1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esquisse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25" b="40476"/>
          <a:stretch/>
        </p:blipFill>
        <p:spPr bwMode="auto">
          <a:xfrm>
            <a:off x="251520" y="1484784"/>
            <a:ext cx="5370286" cy="43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75656" y="1772816"/>
            <a:ext cx="288032" cy="293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644008" y="306388"/>
            <a:ext cx="927202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763688" y="1919345"/>
            <a:ext cx="3807522" cy="0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621806" y="1696543"/>
            <a:ext cx="301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1. Réaliser l’esquisse ci-contre en utilisant l’outil Linge. 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74071" y="3338761"/>
            <a:ext cx="3014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2. Faire en sorte que le coin en bas à gauche de l’esquisse soit confondu avec l’origine du repère</a:t>
            </a:r>
            <a:endParaRPr lang="fr-FR" dirty="0">
              <a:latin typeface="Calibri" panose="020F0502020204030204" pitchFamily="34" charset="0"/>
            </a:endParaRPr>
          </a:p>
        </p:txBody>
      </p:sp>
      <p:cxnSp>
        <p:nvCxnSpPr>
          <p:cNvPr id="16" name="Connecteur droit avec flèche 15"/>
          <p:cNvCxnSpPr>
            <a:stCxn id="15" idx="1"/>
          </p:cNvCxnSpPr>
          <p:nvPr/>
        </p:nvCxnSpPr>
        <p:spPr>
          <a:xfrm flipH="1">
            <a:off x="3275856" y="3938926"/>
            <a:ext cx="2498215" cy="1506298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699792" y="522920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74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20" b="70967"/>
          <a:stretch/>
        </p:blipFill>
        <p:spPr bwMode="auto">
          <a:xfrm>
            <a:off x="208409" y="1863010"/>
            <a:ext cx="5385979" cy="149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Dimensions et contraintes de l’esquisse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611560" y="2094023"/>
            <a:ext cx="504056" cy="439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>
            <a:endCxn id="6" idx="2"/>
          </p:cNvCxnSpPr>
          <p:nvPr/>
        </p:nvCxnSpPr>
        <p:spPr>
          <a:xfrm flipV="1">
            <a:off x="863588" y="2533611"/>
            <a:ext cx="0" cy="1419416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61304" y="3953027"/>
            <a:ext cx="301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Calibri" panose="020F0502020204030204" pitchFamily="34" charset="0"/>
              </a:rPr>
              <a:t>Pour mettre des dimensions à l’esquisse on utilise l’outil cotation intelligente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860032" y="4077072"/>
            <a:ext cx="377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Calibri" panose="020F0502020204030204" pitchFamily="34" charset="0"/>
              </a:rPr>
              <a:t>Pour ajouter des relations géométriques (verticalité, horizontalité, perpendicularité, parallélisme, tangent…)</a:t>
            </a:r>
            <a:endParaRPr lang="fr-FR" dirty="0">
              <a:latin typeface="Calibri" panose="020F0502020204030204" pitchFamily="34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5040052" y="2633974"/>
            <a:ext cx="1" cy="1319053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39936" y="1124744"/>
            <a:ext cx="839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EN CAO IL EST PRIMORDIAL QUE LES ESQUISSES SOIENT COTEES !</a:t>
            </a:r>
            <a:endParaRPr lang="fr-FR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4008" y="2094022"/>
            <a:ext cx="792088" cy="53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07541" y="5949280"/>
            <a:ext cx="839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POUR DES RAISONS DE ROBUSTESSE DU MODELE, 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IL EST PRIMORDIAL QUE L’ESQUISSE SOIT TOTALEMENT CONTRAINTE !!</a:t>
            </a:r>
            <a:endParaRPr lang="fr-FR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0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1082</TotalTime>
  <Words>521</Words>
  <Application>Microsoft Office PowerPoint</Application>
  <PresentationFormat>Affichage à l'écran 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Oriel</vt:lpstr>
      <vt:lpstr>Étude des Systèmes Mécaniques : Analyser, Concevoir, Réaliser</vt:lpstr>
      <vt:lpstr>SolidWorks</vt:lpstr>
      <vt:lpstr>SolidWorks</vt:lpstr>
      <vt:lpstr>Interface</vt:lpstr>
      <vt:lpstr>Interface</vt:lpstr>
      <vt:lpstr>Première réalisation</vt:lpstr>
      <vt:lpstr>Réaliser une esquisse 2D dans le plan de face</vt:lpstr>
      <vt:lpstr>Première esquisse</vt:lpstr>
      <vt:lpstr>Dimensions et contraintes de l’esquisse</vt:lpstr>
      <vt:lpstr>Esquisse finale</vt:lpstr>
      <vt:lpstr>Ajoutons du volume</vt:lpstr>
      <vt:lpstr>Réalisation de l’encoche</vt:lpstr>
      <vt:lpstr>Réalisation de l’encoche</vt:lpstr>
      <vt:lpstr>Réalisation des perçages</vt:lpstr>
      <vt:lpstr>Réalisation des perçages</vt:lpstr>
      <vt:lpstr>Réalisation des pans coupés</vt:lpstr>
      <vt:lpstr>Finitions</vt:lpstr>
      <vt:lpstr>Réalisation d’une pièce axisymétrique</vt:lpstr>
      <vt:lpstr>Réalisation d’une pièce axisymétrique</vt:lpstr>
      <vt:lpstr>Finalisation</vt:lpstr>
      <vt:lpstr>Piston</vt:lpstr>
      <vt:lpstr>Exercices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48</cp:revision>
  <dcterms:created xsi:type="dcterms:W3CDTF">2014-07-08T14:08:53Z</dcterms:created>
  <dcterms:modified xsi:type="dcterms:W3CDTF">2014-09-04T14:04:39Z</dcterms:modified>
</cp:coreProperties>
</file>