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4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15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8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36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3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59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4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3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3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9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73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B6376-A0EE-4D28-A275-A96C17EDB42D}" type="datetimeFigureOut">
              <a:rPr lang="fr-FR" smtClean="0"/>
              <a:t>19/11/2012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28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11760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11760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31640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1</a:t>
            </a:r>
            <a:endParaRPr lang="fr-FR" i="1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1331640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i</a:t>
            </a:r>
            <a:endParaRPr lang="fr-FR" i="1" baseline="-25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32040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32040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997083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997083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</a:t>
            </a:r>
            <a:r>
              <a:rPr lang="fr-FR" i="1" dirty="0" smtClean="0"/>
              <a:t>S</a:t>
            </a:r>
            <a:r>
              <a:rPr lang="fr-FR" i="1" baseline="-25000" dirty="0"/>
              <a:t>k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51820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72100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mémoire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8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>
            <a:off x="4438257" y="2401849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98097" y="1995147"/>
            <a:ext cx="1440160" cy="813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asservi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917977" y="2401849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507338" y="2204157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</a:t>
            </a:r>
            <a:r>
              <a:rPr lang="fr-FR" i="1" dirty="0" smtClean="0"/>
              <a:t>s(t)</a:t>
            </a:r>
            <a:endParaRPr lang="fr-FR" i="1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453254" y="2217183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Entrée </a:t>
            </a:r>
            <a:r>
              <a:rPr lang="fr-FR" i="1" dirty="0" smtClean="0"/>
              <a:t>e(t)</a:t>
            </a:r>
            <a:endParaRPr lang="fr-FR" i="1" baseline="-250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718177" y="1455087"/>
            <a:ext cx="0" cy="54006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4081" y="1085755"/>
            <a:ext cx="17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Perturbations</a:t>
            </a:r>
            <a:endParaRPr lang="fr-FR" i="1" baseline="-25000" dirty="0"/>
          </a:p>
        </p:txBody>
      </p:sp>
    </p:spTree>
    <p:extLst>
      <p:ext uri="{BB962C8B-B14F-4D97-AF65-F5344CB8AC3E}">
        <p14:creationId xmlns:p14="http://schemas.microsoft.com/office/powerpoint/2010/main" val="368937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16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1810387" cy="95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2050" idx="3"/>
          </p:cNvCxnSpPr>
          <p:nvPr/>
        </p:nvCxnSpPr>
        <p:spPr>
          <a:xfrm>
            <a:off x="2565963" y="2107044"/>
            <a:ext cx="39502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44208" y="205245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1"/>
                </a:solidFill>
              </a:rPr>
              <a:t>Altitude de consigne </a:t>
            </a:r>
            <a:r>
              <a:rPr lang="fr-FR" sz="1400" i="1" dirty="0" smtClean="0">
                <a:solidFill>
                  <a:schemeClr val="accent1"/>
                </a:solidFill>
              </a:rPr>
              <a:t>e(t)</a:t>
            </a:r>
            <a:endParaRPr lang="fr-FR" sz="1400" i="1" dirty="0">
              <a:solidFill>
                <a:schemeClr val="accent1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2565963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64088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 10"/>
          <p:cNvSpPr/>
          <p:nvPr/>
        </p:nvSpPr>
        <p:spPr>
          <a:xfrm>
            <a:off x="3329796" y="1992700"/>
            <a:ext cx="2061714" cy="716188"/>
          </a:xfrm>
          <a:custGeom>
            <a:avLst/>
            <a:gdLst>
              <a:gd name="connsiteX0" fmla="*/ 0 w 2009955"/>
              <a:gd name="connsiteY0" fmla="*/ 0 h 1321725"/>
              <a:gd name="connsiteX1" fmla="*/ 1069676 w 2009955"/>
              <a:gd name="connsiteY1" fmla="*/ 1319842 h 1321725"/>
              <a:gd name="connsiteX2" fmla="*/ 1526876 w 2009955"/>
              <a:gd name="connsiteY2" fmla="*/ 284672 h 1321725"/>
              <a:gd name="connsiteX3" fmla="*/ 2009955 w 2009955"/>
              <a:gd name="connsiteY3" fmla="*/ 0 h 1321725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43447"/>
              <a:gd name="connsiteX1" fmla="*/ 517585 w 2009955"/>
              <a:gd name="connsiteY1" fmla="*/ 785004 h 1343447"/>
              <a:gd name="connsiteX2" fmla="*/ 1069676 w 2009955"/>
              <a:gd name="connsiteY2" fmla="*/ 1319842 h 1343447"/>
              <a:gd name="connsiteX3" fmla="*/ 2009955 w 2009955"/>
              <a:gd name="connsiteY3" fmla="*/ 0 h 1343447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293963"/>
              <a:gd name="connsiteX1" fmla="*/ 957532 w 2009955"/>
              <a:gd name="connsiteY1" fmla="*/ 1293963 h 1293963"/>
              <a:gd name="connsiteX2" fmla="*/ 2009955 w 2009955"/>
              <a:gd name="connsiteY2" fmla="*/ 0 h 1293963"/>
              <a:gd name="connsiteX0" fmla="*/ 0 w 2009955"/>
              <a:gd name="connsiteY0" fmla="*/ 0 h 1294020"/>
              <a:gd name="connsiteX1" fmla="*/ 957532 w 2009955"/>
              <a:gd name="connsiteY1" fmla="*/ 1293963 h 1294020"/>
              <a:gd name="connsiteX2" fmla="*/ 2009955 w 2009955"/>
              <a:gd name="connsiteY2" fmla="*/ 0 h 1294020"/>
              <a:gd name="connsiteX0" fmla="*/ 0 w 2027208"/>
              <a:gd name="connsiteY0" fmla="*/ 0 h 1309744"/>
              <a:gd name="connsiteX1" fmla="*/ 974785 w 2027208"/>
              <a:gd name="connsiteY1" fmla="*/ 1309740 h 1309744"/>
              <a:gd name="connsiteX2" fmla="*/ 2027208 w 2027208"/>
              <a:gd name="connsiteY2" fmla="*/ 15777 h 1309744"/>
              <a:gd name="connsiteX0" fmla="*/ 0 w 2061714"/>
              <a:gd name="connsiteY0" fmla="*/ 0 h 1309740"/>
              <a:gd name="connsiteX1" fmla="*/ 974785 w 2061714"/>
              <a:gd name="connsiteY1" fmla="*/ 1309740 h 1309740"/>
              <a:gd name="connsiteX2" fmla="*/ 2061714 w 2061714"/>
              <a:gd name="connsiteY2" fmla="*/ 0 h 130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714" h="1309740">
                <a:moveTo>
                  <a:pt x="0" y="0"/>
                </a:moveTo>
                <a:cubicBezTo>
                  <a:pt x="455763" y="-1078"/>
                  <a:pt x="631166" y="1309740"/>
                  <a:pt x="974785" y="1309740"/>
                </a:cubicBezTo>
                <a:cubicBezTo>
                  <a:pt x="1318404" y="1309740"/>
                  <a:pt x="1598404" y="7548"/>
                  <a:pt x="2061714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44208" y="177281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Altitude de l’avion </a:t>
            </a:r>
            <a:r>
              <a:rPr lang="fr-FR" sz="1400" i="1" dirty="0" smtClean="0">
                <a:solidFill>
                  <a:srgbClr val="FF0000"/>
                </a:solidFill>
              </a:rPr>
              <a:t>s(t)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329796" y="272563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Trou d’air</a:t>
            </a:r>
            <a:endParaRPr lang="fr-FR" sz="1400" dirty="0"/>
          </a:p>
        </p:txBody>
      </p:sp>
      <p:cxnSp>
        <p:nvCxnSpPr>
          <p:cNvPr id="16" name="Connecteur droit 15"/>
          <p:cNvCxnSpPr>
            <a:stCxn id="11" idx="0"/>
          </p:cNvCxnSpPr>
          <p:nvPr/>
        </p:nvCxnSpPr>
        <p:spPr>
          <a:xfrm>
            <a:off x="3329796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391510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1" idx="1"/>
          </p:cNvCxnSpPr>
          <p:nvPr/>
        </p:nvCxnSpPr>
        <p:spPr>
          <a:xfrm>
            <a:off x="4304581" y="2708888"/>
            <a:ext cx="0" cy="341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329796" y="2996952"/>
            <a:ext cx="974785" cy="1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304581" y="2996951"/>
            <a:ext cx="1086929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304582" y="2726950"/>
            <a:ext cx="108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Réaction du système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3832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64802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2411760" y="21328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39752" y="183930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e</a:t>
            </a:r>
            <a:r>
              <a:rPr lang="fr-FR" sz="1200" i="1" dirty="0" smtClean="0"/>
              <a:t>(t) en m</a:t>
            </a:r>
            <a:endParaRPr lang="fr-FR" sz="1200" i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411760" y="257267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339752" y="22791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s(t) en m</a:t>
            </a:r>
            <a:endParaRPr lang="fr-FR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5400092" y="198951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Bloc</a:t>
            </a:r>
            <a:endParaRPr lang="fr-FR" sz="16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6800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815916" y="21406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Entrée </a:t>
            </a:r>
            <a:r>
              <a:rPr lang="fr-FR" sz="1200" i="1" dirty="0" smtClean="0"/>
              <a:t>e(t)</a:t>
            </a:r>
            <a:endParaRPr lang="fr-FR" sz="1200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7174413" y="213904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Sortie </a:t>
            </a:r>
            <a:r>
              <a:rPr lang="fr-FR" sz="1200" i="1" dirty="0" smtClean="0"/>
              <a:t>s(t)</a:t>
            </a:r>
            <a:endParaRPr lang="fr-FR" sz="1200" i="1" dirty="0"/>
          </a:p>
        </p:txBody>
      </p:sp>
      <p:sp>
        <p:nvSpPr>
          <p:cNvPr id="15" name="Organigramme : Jonction de sommaire 14"/>
          <p:cNvSpPr/>
          <p:nvPr/>
        </p:nvSpPr>
        <p:spPr>
          <a:xfrm>
            <a:off x="2771800" y="3501008"/>
            <a:ext cx="360040" cy="360040"/>
          </a:xfrm>
          <a:prstGeom prst="flowChartSummingJunction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051720" y="36810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16200000">
            <a:off x="2591625" y="42210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131840" y="36843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207355" y="35458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 smtClean="0"/>
              <a:t>e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519772" y="45811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e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851920" y="35425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</a:t>
            </a:r>
            <a:r>
              <a:rPr lang="fr-FR" sz="1200" i="1" dirty="0" smtClean="0"/>
              <a:t>(t)=e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 </a:t>
            </a:r>
            <a:r>
              <a:rPr lang="fr-FR" sz="1200" b="1" i="1" dirty="0" smtClean="0">
                <a:solidFill>
                  <a:srgbClr val="C00000"/>
                </a:solidFill>
              </a:rPr>
              <a:t>–</a:t>
            </a:r>
            <a:r>
              <a:rPr lang="fr-FR" sz="1200" i="1" dirty="0" smtClean="0"/>
              <a:t> e</a:t>
            </a:r>
            <a:r>
              <a:rPr lang="fr-FR" sz="1200" i="1" baseline="-25000" dirty="0"/>
              <a:t>2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23" name="Plus 22"/>
          <p:cNvSpPr/>
          <p:nvPr/>
        </p:nvSpPr>
        <p:spPr>
          <a:xfrm>
            <a:off x="2571255" y="339299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Moins 23"/>
          <p:cNvSpPr/>
          <p:nvPr/>
        </p:nvSpPr>
        <p:spPr>
          <a:xfrm>
            <a:off x="3058465" y="386104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52492" y="4221748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Bloc 1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7352692" y="424426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Bloc 2</a:t>
            </a:r>
            <a:endParaRPr lang="fr-FR" sz="1600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4840389" y="453229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6326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84328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 flipH="1" flipV="1">
            <a:off x="6613729" y="4892895"/>
            <a:ext cx="720080" cy="0"/>
          </a:xfrm>
          <a:prstGeom prst="straightConnector1">
            <a:avLst/>
          </a:prstGeom>
          <a:ln>
            <a:tailEnd type="oval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289729" y="425996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 smtClean="0"/>
              <a:t>e(t)</a:t>
            </a:r>
            <a:endParaRPr lang="fr-FR" sz="1200" i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6742364" y="4157847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960682" y="525293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680762" y="5114435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8563888" y="4209511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02702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751208" y="3194511"/>
            <a:ext cx="4701111" cy="66653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611492" y="1844824"/>
            <a:ext cx="6840827" cy="118905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5552492" y="2139049"/>
            <a:ext cx="1621921" cy="1649991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69000"/>
                </a:schemeClr>
              </a:gs>
              <a:gs pos="100000">
                <a:schemeClr val="accent2">
                  <a:tint val="15000"/>
                  <a:satMod val="350000"/>
                  <a:alpha val="70000"/>
                </a:schemeClr>
              </a:gs>
            </a:gsLst>
          </a:gradFill>
          <a:ln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755576" y="2139049"/>
            <a:ext cx="4248472" cy="785895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691243" y="2583831"/>
            <a:ext cx="1265133" cy="36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32808" y="24208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Conditionneur</a:t>
            </a:r>
            <a:endParaRPr lang="fr-FR" sz="1200" dirty="0"/>
          </a:p>
        </p:txBody>
      </p:sp>
      <p:sp>
        <p:nvSpPr>
          <p:cNvPr id="42" name="Organigramme : Jonction de sommaire 41"/>
          <p:cNvSpPr/>
          <p:nvPr/>
        </p:nvSpPr>
        <p:spPr>
          <a:xfrm>
            <a:off x="2735729" y="2420888"/>
            <a:ext cx="360040" cy="360040"/>
          </a:xfrm>
          <a:prstGeom prst="flowChartSummingJunction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2015649" y="26009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6200000">
            <a:off x="2555554" y="314096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095769" y="26042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55576" y="214718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Partie commande</a:t>
            </a:r>
            <a:endParaRPr lang="fr-FR" sz="1200" i="1" dirty="0"/>
          </a:p>
        </p:txBody>
      </p:sp>
      <p:sp>
        <p:nvSpPr>
          <p:cNvPr id="49" name="Plus 48"/>
          <p:cNvSpPr/>
          <p:nvPr/>
        </p:nvSpPr>
        <p:spPr>
          <a:xfrm>
            <a:off x="2535184" y="231287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3022394" y="278092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7051283" y="2583831"/>
            <a:ext cx="0" cy="900101"/>
          </a:xfrm>
          <a:prstGeom prst="straightConnector1">
            <a:avLst/>
          </a:prstGeom>
          <a:ln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14119" y="24241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Correcteur</a:t>
            </a:r>
            <a:endParaRPr lang="fr-FR" sz="1200" dirty="0"/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4886504" y="258746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611123" y="2407447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</a:t>
            </a:r>
            <a:endParaRPr lang="fr-FR" sz="1200" dirty="0"/>
          </a:p>
        </p:txBody>
      </p:sp>
      <p:sp>
        <p:nvSpPr>
          <p:cNvPr id="65" name="Rectangle 64"/>
          <p:cNvSpPr/>
          <p:nvPr/>
        </p:nvSpPr>
        <p:spPr>
          <a:xfrm>
            <a:off x="5662244" y="3303911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66" name="Connecteur droit avec flèche 65"/>
          <p:cNvCxnSpPr>
            <a:stCxn id="65" idx="1"/>
          </p:cNvCxnSpPr>
          <p:nvPr/>
        </p:nvCxnSpPr>
        <p:spPr>
          <a:xfrm flipH="1">
            <a:off x="2915594" y="3483931"/>
            <a:ext cx="27466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6742364" y="3483931"/>
            <a:ext cx="30891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212728" y="258843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560469" y="2130448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Partie opérative</a:t>
            </a:r>
            <a:endParaRPr lang="fr-FR" sz="1200" i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611492" y="1870190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Chaîne directe</a:t>
            </a:r>
            <a:endParaRPr lang="fr-FR" sz="1200" i="1" dirty="0"/>
          </a:p>
        </p:txBody>
      </p:sp>
      <p:sp>
        <p:nvSpPr>
          <p:cNvPr id="81" name="ZoneTexte 80"/>
          <p:cNvSpPr txBox="1"/>
          <p:nvPr/>
        </p:nvSpPr>
        <p:spPr>
          <a:xfrm>
            <a:off x="2780336" y="358404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Chaîne de retour</a:t>
            </a:r>
            <a:endParaRPr lang="fr-FR" sz="1200" i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-180528" y="229647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Consigne</a:t>
            </a:r>
            <a:endParaRPr lang="fr-FR" sz="1200" i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7407525" y="2359913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Sortie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319042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2808" y="2420888"/>
            <a:ext cx="75887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Gain</a:t>
            </a:r>
            <a:endParaRPr lang="fr-FR" sz="1200" dirty="0"/>
          </a:p>
        </p:txBody>
      </p:sp>
      <p:sp>
        <p:nvSpPr>
          <p:cNvPr id="10" name="Organigramme : Jonction de sommaire 9"/>
          <p:cNvSpPr/>
          <p:nvPr/>
        </p:nvSpPr>
        <p:spPr>
          <a:xfrm>
            <a:off x="2051720" y="2437683"/>
            <a:ext cx="360040" cy="360040"/>
          </a:xfrm>
          <a:prstGeom prst="flowChartSummingJunction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691680" y="2617703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>
            <a:off x="1871700" y="3157763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5868144" y="2614508"/>
            <a:ext cx="0" cy="900101"/>
          </a:xfrm>
          <a:prstGeom prst="straightConnector1">
            <a:avLst/>
          </a:prstGeom>
          <a:ln w="19050"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57582" y="2437683"/>
            <a:ext cx="1080120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Correcteur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657682" y="3212694"/>
            <a:ext cx="1080120" cy="610218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 de température</a:t>
            </a:r>
            <a:endParaRPr lang="fr-FR" sz="1200" dirty="0"/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flipH="1" flipV="1">
            <a:off x="2231740" y="3514609"/>
            <a:ext cx="14259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411760" y="2616190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837702" y="26145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57782" y="2437683"/>
            <a:ext cx="95032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Chauffage</a:t>
            </a:r>
            <a:endParaRPr lang="fr-FR" sz="1200" dirty="0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508104" y="26009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4737802" y="3517803"/>
            <a:ext cx="11303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95536" y="2592185"/>
            <a:ext cx="5372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-617935" y="2350041"/>
            <a:ext cx="158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Température de consigne</a:t>
            </a:r>
          </a:p>
          <a:p>
            <a:r>
              <a:rPr lang="el-GR" sz="1050" i="1" dirty="0" smtClean="0"/>
              <a:t>Θ</a:t>
            </a:r>
            <a:r>
              <a:rPr lang="fr-FR" sz="1050" i="1" dirty="0" smtClean="0"/>
              <a:t>(t) en °C</a:t>
            </a:r>
            <a:endParaRPr lang="fr-FR" sz="1050" i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1694906" y="2367028"/>
            <a:ext cx="382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smtClean="0"/>
              <a:t>E(t)</a:t>
            </a:r>
            <a:endParaRPr lang="fr-FR" sz="1050" i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2339752" y="236913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 smtClean="0"/>
              <a:t>ε</a:t>
            </a:r>
            <a:r>
              <a:rPr lang="fr-FR" sz="1050" i="1" dirty="0" smtClean="0"/>
              <a:t>(t)</a:t>
            </a:r>
            <a:endParaRPr lang="fr-FR" sz="1050" i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3983146" y="2358438"/>
            <a:ext cx="429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smtClean="0"/>
              <a:t>U(t)</a:t>
            </a:r>
            <a:endParaRPr lang="fr-FR" sz="1050" i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515930" y="2293422"/>
            <a:ext cx="1424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/>
              <a:t>Température de sortie</a:t>
            </a:r>
          </a:p>
          <a:p>
            <a:pPr algn="r"/>
            <a:r>
              <a:rPr lang="fr-FR" sz="1050" i="1" dirty="0" smtClean="0"/>
              <a:t>S(t) en °C</a:t>
            </a:r>
            <a:endParaRPr lang="fr-FR" sz="1050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2557204" y="3306860"/>
            <a:ext cx="1100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Tension</a:t>
            </a:r>
          </a:p>
          <a:p>
            <a:r>
              <a:rPr lang="fr-FR" sz="1050" i="1" dirty="0" smtClean="0"/>
              <a:t>M(t) </a:t>
            </a:r>
            <a:r>
              <a:rPr lang="fr-FR" sz="1050" i="1" dirty="0"/>
              <a:t>en V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-617935" y="1935781"/>
            <a:ext cx="7558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 smtClean="0"/>
              <a:t>E(t), </a:t>
            </a:r>
            <a:r>
              <a:rPr lang="el-GR" sz="1050" i="1" dirty="0" smtClean="0"/>
              <a:t>ε</a:t>
            </a:r>
            <a:r>
              <a:rPr lang="fr-FR" sz="1050" i="1" dirty="0" smtClean="0"/>
              <a:t>(t), U(t)</a:t>
            </a:r>
            <a:r>
              <a:rPr lang="fr-FR" sz="1050" dirty="0"/>
              <a:t> </a:t>
            </a:r>
            <a:r>
              <a:rPr lang="fr-FR" sz="1050" dirty="0" smtClean="0"/>
              <a:t>: tensions en V</a:t>
            </a:r>
            <a:endParaRPr lang="fr-FR" sz="1050" dirty="0"/>
          </a:p>
        </p:txBody>
      </p:sp>
      <p:sp>
        <p:nvSpPr>
          <p:cNvPr id="50" name="ZoneTexte 49"/>
          <p:cNvSpPr txBox="1"/>
          <p:nvPr/>
        </p:nvSpPr>
        <p:spPr>
          <a:xfrm>
            <a:off x="1979712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2103416" y="252723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717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167</Words>
  <Application>Microsoft Office PowerPoint</Application>
  <PresentationFormat>Affichage à l'écran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23</cp:revision>
  <dcterms:created xsi:type="dcterms:W3CDTF">2011-09-09T07:36:55Z</dcterms:created>
  <dcterms:modified xsi:type="dcterms:W3CDTF">2012-11-19T22:32:39Z</dcterms:modified>
</cp:coreProperties>
</file>