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297" r:id="rId4"/>
    <p:sldId id="313" r:id="rId5"/>
    <p:sldId id="314" r:id="rId6"/>
    <p:sldId id="315" r:id="rId7"/>
    <p:sldId id="317" r:id="rId8"/>
    <p:sldId id="316" r:id="rId9"/>
    <p:sldId id="318" r:id="rId10"/>
    <p:sldId id="301" r:id="rId11"/>
    <p:sldId id="303" r:id="rId12"/>
    <p:sldId id="319" r:id="rId13"/>
    <p:sldId id="327" r:id="rId14"/>
    <p:sldId id="320" r:id="rId15"/>
    <p:sldId id="322" r:id="rId16"/>
    <p:sldId id="323" r:id="rId17"/>
    <p:sldId id="324" r:id="rId18"/>
    <p:sldId id="325" r:id="rId19"/>
    <p:sldId id="310" r:id="rId20"/>
    <p:sldId id="321" r:id="rId21"/>
    <p:sldId id="326" r:id="rId22"/>
    <p:sldId id="328" r:id="rId23"/>
    <p:sldId id="285" r:id="rId24"/>
    <p:sldId id="283" r:id="rId25"/>
    <p:sldId id="311" r:id="rId26"/>
    <p:sldId id="282" r:id="rId27"/>
    <p:sldId id="263" r:id="rId28"/>
    <p:sldId id="269" r:id="rId29"/>
    <p:sldId id="262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7" autoAdjust="0"/>
    <p:restoredTop sz="94394" autoAdjust="0"/>
  </p:normalViewPr>
  <p:slideViewPr>
    <p:cSldViewPr>
      <p:cViewPr>
        <p:scale>
          <a:sx n="125" d="100"/>
          <a:sy n="125" d="100"/>
        </p:scale>
        <p:origin x="-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ta-dental.fr/images/upload/Image/16519-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5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81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7" Type="http://schemas.openxmlformats.org/officeDocument/2006/relationships/image" Target="../media/image70.png"/><Relationship Id="rId12" Type="http://schemas.openxmlformats.org/officeDocument/2006/relationships/image" Target="../media/image47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67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84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5" Type="http://schemas.openxmlformats.org/officeDocument/2006/relationships/image" Target="../media/image77.png"/><Relationship Id="rId15" Type="http://schemas.openxmlformats.org/officeDocument/2006/relationships/image" Target="../media/image6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3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82.png"/><Relationship Id="rId9" Type="http://schemas.openxmlformats.org/officeDocument/2006/relationships/image" Target="../media/image59.png"/><Relationship Id="rId14" Type="http://schemas.openxmlformats.org/officeDocument/2006/relationships/image" Target="../media/image86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hellopro.fr/images/produit-2/7/9/1/fraiseuse-conventionnelle-2654197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 rot="16200000">
            <a:off x="1857356" y="2500306"/>
            <a:ext cx="1143008" cy="4286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Machine</a:t>
            </a:r>
            <a:endParaRPr lang="fr-FR" sz="1200" dirty="0"/>
          </a:p>
        </p:txBody>
      </p:sp>
      <p:sp>
        <p:nvSpPr>
          <p:cNvPr id="4" name="Ellipse 3"/>
          <p:cNvSpPr/>
          <p:nvPr/>
        </p:nvSpPr>
        <p:spPr>
          <a:xfrm rot="20400000">
            <a:off x="2377131" y="1817167"/>
            <a:ext cx="114300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Porte – outil</a:t>
            </a:r>
            <a:endParaRPr lang="fr-FR" sz="1200" dirty="0"/>
          </a:p>
        </p:txBody>
      </p:sp>
      <p:sp>
        <p:nvSpPr>
          <p:cNvPr id="3" name="Ellipse 2"/>
          <p:cNvSpPr/>
          <p:nvPr/>
        </p:nvSpPr>
        <p:spPr>
          <a:xfrm rot="1800000">
            <a:off x="3388144" y="1900088"/>
            <a:ext cx="114300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Outil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 rot="1200000">
            <a:off x="2396255" y="3182913"/>
            <a:ext cx="114300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Porte – pièce</a:t>
            </a:r>
            <a:endParaRPr lang="fr-FR" sz="1200" dirty="0"/>
          </a:p>
        </p:txBody>
      </p:sp>
      <p:sp>
        <p:nvSpPr>
          <p:cNvPr id="6" name="Ellipse 5"/>
          <p:cNvSpPr/>
          <p:nvPr/>
        </p:nvSpPr>
        <p:spPr>
          <a:xfrm rot="19800000">
            <a:off x="3388144" y="3043098"/>
            <a:ext cx="114300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Pièce</a:t>
            </a:r>
            <a:endParaRPr lang="fr-FR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737342"/>
            <a:ext cx="12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CAO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1733542" y="2737342"/>
            <a:ext cx="12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FAO</a:t>
            </a:r>
            <a:endParaRPr lang="fr-FR" sz="1600" dirty="0"/>
          </a:p>
        </p:txBody>
      </p:sp>
      <p:sp>
        <p:nvSpPr>
          <p:cNvPr id="4" name="Rectangle 3"/>
          <p:cNvSpPr/>
          <p:nvPr/>
        </p:nvSpPr>
        <p:spPr>
          <a:xfrm>
            <a:off x="3215564" y="2737342"/>
            <a:ext cx="12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Post – Processeur 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4697586" y="2737342"/>
            <a:ext cx="12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DCN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6179608" y="2737342"/>
            <a:ext cx="12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Fabrication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7661632" y="2737342"/>
            <a:ext cx="12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Mesure</a:t>
            </a:r>
            <a:endParaRPr lang="fr-FR" sz="1600" dirty="0"/>
          </a:p>
        </p:txBody>
      </p:sp>
      <p:cxnSp>
        <p:nvCxnSpPr>
          <p:cNvPr id="9" name="Connecteur droit avec flèche 8"/>
          <p:cNvCxnSpPr>
            <a:stCxn id="2" idx="3"/>
            <a:endCxn id="3" idx="1"/>
          </p:cNvCxnSpPr>
          <p:nvPr/>
        </p:nvCxnSpPr>
        <p:spPr>
          <a:xfrm>
            <a:off x="1511520" y="3097342"/>
            <a:ext cx="22202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3"/>
            <a:endCxn id="7" idx="1"/>
          </p:cNvCxnSpPr>
          <p:nvPr/>
        </p:nvCxnSpPr>
        <p:spPr>
          <a:xfrm>
            <a:off x="7439608" y="3097342"/>
            <a:ext cx="22202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3"/>
            <a:endCxn id="6" idx="1"/>
          </p:cNvCxnSpPr>
          <p:nvPr/>
        </p:nvCxnSpPr>
        <p:spPr>
          <a:xfrm>
            <a:off x="5957586" y="3097342"/>
            <a:ext cx="22202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475564" y="3063557"/>
            <a:ext cx="22202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3" idx="3"/>
            <a:endCxn id="4" idx="1"/>
          </p:cNvCxnSpPr>
          <p:nvPr/>
        </p:nvCxnSpPr>
        <p:spPr>
          <a:xfrm>
            <a:off x="2993542" y="3097342"/>
            <a:ext cx="22202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7" y="3617232"/>
            <a:ext cx="1239408" cy="100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08" y="3522799"/>
            <a:ext cx="1260000" cy="110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86" y="3522799"/>
            <a:ext cx="1260000" cy="171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6033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185" y="1758515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Générateur de trajectoires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2346769" y="1758515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Calculateur de consigne de vitesse</a:t>
            </a:r>
            <a:endParaRPr lang="fr-FR" sz="1050" dirty="0"/>
          </a:p>
        </p:txBody>
      </p:sp>
      <p:sp>
        <p:nvSpPr>
          <p:cNvPr id="4" name="Rectangle 3"/>
          <p:cNvSpPr/>
          <p:nvPr/>
        </p:nvSpPr>
        <p:spPr>
          <a:xfrm>
            <a:off x="4468353" y="1758515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Régulateur de vitesse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6015129" y="1758515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Variateur de tension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7561905" y="1758515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 à courant continu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9108682" y="1758515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Système mécanique de transformation de mouvement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4468353" y="2814939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vitesse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4468353" y="3804142"/>
            <a:ext cx="126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position</a:t>
            </a:r>
            <a:endParaRPr lang="fr-FR" sz="1200" dirty="0"/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1771961" y="1884499"/>
            <a:ext cx="288032" cy="28803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Jonction de sommaire 10"/>
          <p:cNvSpPr/>
          <p:nvPr/>
        </p:nvSpPr>
        <p:spPr>
          <a:xfrm>
            <a:off x="3893545" y="1884499"/>
            <a:ext cx="288032" cy="28803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-392741" y="2028515"/>
            <a:ext cx="61792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485185" y="2028515"/>
            <a:ext cx="28677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059993" y="2028515"/>
            <a:ext cx="28677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06769" y="2028515"/>
            <a:ext cx="28677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181577" y="2028515"/>
            <a:ext cx="28677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728353" y="2028515"/>
            <a:ext cx="28677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275129" y="2028515"/>
            <a:ext cx="28677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8821905" y="2028515"/>
            <a:ext cx="28677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0368682" y="2028515"/>
            <a:ext cx="61792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9" idx="3"/>
          </p:cNvCxnSpPr>
          <p:nvPr/>
        </p:nvCxnSpPr>
        <p:spPr>
          <a:xfrm flipH="1">
            <a:off x="5728353" y="4074142"/>
            <a:ext cx="494929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10677645" y="2028515"/>
            <a:ext cx="0" cy="204562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0" idx="4"/>
          </p:cNvCxnSpPr>
          <p:nvPr/>
        </p:nvCxnSpPr>
        <p:spPr>
          <a:xfrm flipV="1">
            <a:off x="1915977" y="2172531"/>
            <a:ext cx="0" cy="190161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4055687" y="2172532"/>
            <a:ext cx="0" cy="91240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728354" y="3051328"/>
            <a:ext cx="320848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8936838" y="2008305"/>
            <a:ext cx="0" cy="104302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8" idx="1"/>
          </p:cNvCxnSpPr>
          <p:nvPr/>
        </p:nvCxnSpPr>
        <p:spPr>
          <a:xfrm flipH="1">
            <a:off x="4055687" y="3084939"/>
            <a:ext cx="41266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9" idx="1"/>
          </p:cNvCxnSpPr>
          <p:nvPr/>
        </p:nvCxnSpPr>
        <p:spPr>
          <a:xfrm flipH="1">
            <a:off x="1910392" y="4074142"/>
            <a:ext cx="2557961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1485185" y="163683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85" y="1636830"/>
                <a:ext cx="4106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1835696" y="205155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051556"/>
                <a:ext cx="4106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3610590" y="157814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90" y="1578147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4017295" y="206084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95" y="2060848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1482525" y="2019678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25" y="2019678"/>
                <a:ext cx="4971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1849582" y="2445471"/>
                <a:ext cx="548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82" y="2445471"/>
                <a:ext cx="54848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1899494" y="1587837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94" y="1587837"/>
                <a:ext cx="45230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035868" y="1573849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68" y="1573849"/>
                <a:ext cx="47474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3567341" y="2076139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41" y="2076139"/>
                <a:ext cx="5003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3604534" y="2682435"/>
                <a:ext cx="551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4" y="2682435"/>
                <a:ext cx="551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5678419" y="1377501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19" y="1377501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7215577" y="1389183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577" y="1389183"/>
                <a:ext cx="4058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8771971" y="1388178"/>
                <a:ext cx="569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0" smtClean="0">
                              <a:latin typeface="Cambria Math"/>
                            </a:rPr>
                            <m:t>𝛀</m:t>
                          </m:r>
                        </m:e>
                        <m:sub>
                          <m:r>
                            <a:rPr lang="fr-FR" b="1" i="0" smtClean="0"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971" y="1388178"/>
                <a:ext cx="5693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10392984" y="1562167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b="1" i="1" smtClean="0">
                              <a:latin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84" y="1562167"/>
                <a:ext cx="498791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2753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88840"/>
            <a:ext cx="2160240" cy="21602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87624" y="4149425"/>
            <a:ext cx="432048" cy="827313"/>
            <a:chOff x="2954832" y="3434353"/>
            <a:chExt cx="432048" cy="827313"/>
          </a:xfrm>
        </p:grpSpPr>
        <p:cxnSp>
          <p:nvCxnSpPr>
            <p:cNvPr id="4" name="Connecteur droit avec flèche 3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7504" y="3535578"/>
            <a:ext cx="864096" cy="369332"/>
            <a:chOff x="827584" y="2733536"/>
            <a:chExt cx="864096" cy="36933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483768" y="4149080"/>
            <a:ext cx="432048" cy="827313"/>
            <a:chOff x="2954832" y="3434353"/>
            <a:chExt cx="432048" cy="827313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87624" y="3228694"/>
            <a:ext cx="432048" cy="676216"/>
            <a:chOff x="1835696" y="1816680"/>
            <a:chExt cx="432048" cy="676216"/>
          </a:xfrm>
        </p:grpSpPr>
        <p:sp>
          <p:nvSpPr>
            <p:cNvPr id="12" name="Ellipse 1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483768" y="3228694"/>
            <a:ext cx="432048" cy="676216"/>
            <a:chOff x="1835696" y="1816680"/>
            <a:chExt cx="432048" cy="676216"/>
          </a:xfrm>
        </p:grpSpPr>
        <p:sp>
          <p:nvSpPr>
            <p:cNvPr id="16" name="Ellipse 15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35696" y="1998585"/>
            <a:ext cx="432048" cy="676216"/>
            <a:chOff x="1835696" y="1816680"/>
            <a:chExt cx="432048" cy="676216"/>
          </a:xfrm>
        </p:grpSpPr>
        <p:sp>
          <p:nvSpPr>
            <p:cNvPr id="19" name="Ellipse 1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cxnSp>
        <p:nvCxnSpPr>
          <p:cNvPr id="21" name="Connecteur droit avec flèche 20"/>
          <p:cNvCxnSpPr>
            <a:stCxn id="28" idx="4"/>
          </p:cNvCxnSpPr>
          <p:nvPr/>
        </p:nvCxnSpPr>
        <p:spPr>
          <a:xfrm>
            <a:off x="3131840" y="2759315"/>
            <a:ext cx="0" cy="139011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678317" y="802593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691411" y="936985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Mf</a:t>
            </a:r>
            <a:r>
              <a:rPr lang="fr-FR" sz="1200" dirty="0" smtClean="0">
                <a:solidFill>
                  <a:srgbClr val="C00000"/>
                </a:solidFill>
              </a:rPr>
              <a:t> (Mouvement d’avance)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588398" y="2152361"/>
            <a:ext cx="441371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596412" y="2386769"/>
            <a:ext cx="43335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029769" y="2008346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Mouvement hors matière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29769" y="2248269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Mouvement en matière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555776" y="1607187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131840" y="4154741"/>
            <a:ext cx="0" cy="11568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2555776" y="5276074"/>
            <a:ext cx="5760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2555776" y="4149080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2555776" y="1988840"/>
            <a:ext cx="0" cy="216590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961456" y="861846"/>
            <a:ext cx="0" cy="11568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1961456" y="893076"/>
            <a:ext cx="5760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2558770" y="861846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961456" y="2023250"/>
            <a:ext cx="0" cy="213149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961456" y="4176952"/>
            <a:ext cx="0" cy="11568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1385392" y="5298285"/>
            <a:ext cx="5760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1385392" y="4171291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1422412" y="1988840"/>
            <a:ext cx="0" cy="216590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1422412" y="881352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28" idx="0"/>
          </p:cNvCxnSpPr>
          <p:nvPr/>
        </p:nvCxnSpPr>
        <p:spPr>
          <a:xfrm>
            <a:off x="3131840" y="893076"/>
            <a:ext cx="0" cy="71411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131840" y="2152363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Xavier Pessoles\Dropbox\PartageXavier\PTSI\CI_06_PPM\Cours\10_Usinage_Fraisage\png\fr_surfac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7" y="2582225"/>
            <a:ext cx="1755436" cy="1474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avier Pessoles\Dropbox\PartageXavier\PTSI\CI_06_PPM\Cours\10_Usinage_Fraisage\png\fr_2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87" y="2674801"/>
            <a:ext cx="1465178" cy="1474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980583" y="5659560"/>
            <a:ext cx="2160240" cy="5794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>
            <a:off x="1043608" y="6239000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844679" y="6239000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45750" y="6239000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00209" y="5659560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87624" y="5370639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1835696" y="5373216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566256" y="5382977"/>
            <a:ext cx="1149134" cy="3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avec flèche 85"/>
          <p:cNvCxnSpPr/>
          <p:nvPr/>
        </p:nvCxnSpPr>
        <p:spPr>
          <a:xfrm flipH="1">
            <a:off x="3715390" y="5739971"/>
            <a:ext cx="4965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/>
          <p:cNvGrpSpPr/>
          <p:nvPr/>
        </p:nvGrpSpPr>
        <p:grpSpPr>
          <a:xfrm rot="5400000">
            <a:off x="3738102" y="5687258"/>
            <a:ext cx="803701" cy="0"/>
            <a:chOff x="5409512" y="6422381"/>
            <a:chExt cx="803701" cy="0"/>
          </a:xfrm>
        </p:grpSpPr>
        <p:cxnSp>
          <p:nvCxnSpPr>
            <p:cNvPr id="87" name="Connecteur droit avec flèche 86"/>
            <p:cNvCxnSpPr/>
            <p:nvPr/>
          </p:nvCxnSpPr>
          <p:spPr>
            <a:xfrm>
              <a:off x="5453822" y="6422381"/>
              <a:ext cx="3298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5883370" y="6422381"/>
              <a:ext cx="3298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/>
            <p:nvPr/>
          </p:nvCxnSpPr>
          <p:spPr>
            <a:xfrm flipH="1">
              <a:off x="5409512" y="6422381"/>
              <a:ext cx="63877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4354925" y="5521060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Profondeur de passe </a:t>
            </a:r>
            <a:r>
              <a:rPr lang="fr-FR" sz="1200" b="1" dirty="0" err="1" smtClean="0">
                <a:solidFill>
                  <a:srgbClr val="7030A0"/>
                </a:solidFill>
              </a:rPr>
              <a:t>a</a:t>
            </a:r>
            <a:r>
              <a:rPr lang="fr-FR" sz="1200" b="1" baseline="-25000" dirty="0" err="1" smtClean="0">
                <a:solidFill>
                  <a:srgbClr val="7030A0"/>
                </a:solidFill>
              </a:rPr>
              <a:t>p</a:t>
            </a:r>
            <a:endParaRPr lang="fr-FR" sz="1200" b="1" baseline="-25000" dirty="0">
              <a:solidFill>
                <a:srgbClr val="7030A0"/>
              </a:solidFill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3715390" y="5659560"/>
            <a:ext cx="4965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Xavier Pessoles\Dropbox\PartageXavier\PTSI\CI_06_PPM\Cours\10_Usinage_Fraisage\png\fr_surfac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91" y="4226924"/>
            <a:ext cx="404991" cy="1102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1112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88840"/>
            <a:ext cx="2160240" cy="21602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87624" y="4149425"/>
            <a:ext cx="432048" cy="827313"/>
            <a:chOff x="2954832" y="3434353"/>
            <a:chExt cx="432048" cy="827313"/>
          </a:xfrm>
        </p:grpSpPr>
        <p:cxnSp>
          <p:nvCxnSpPr>
            <p:cNvPr id="4" name="Connecteur droit avec flèche 3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7504" y="3535578"/>
            <a:ext cx="864096" cy="369332"/>
            <a:chOff x="827584" y="2733536"/>
            <a:chExt cx="864096" cy="36933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483768" y="4149080"/>
            <a:ext cx="432048" cy="827313"/>
            <a:chOff x="2954832" y="3434353"/>
            <a:chExt cx="432048" cy="827313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87624" y="3228694"/>
            <a:ext cx="432048" cy="676216"/>
            <a:chOff x="1835696" y="1816680"/>
            <a:chExt cx="432048" cy="676216"/>
          </a:xfrm>
        </p:grpSpPr>
        <p:sp>
          <p:nvSpPr>
            <p:cNvPr id="12" name="Ellipse 1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483768" y="3228694"/>
            <a:ext cx="432048" cy="676216"/>
            <a:chOff x="1835696" y="1816680"/>
            <a:chExt cx="432048" cy="676216"/>
          </a:xfrm>
        </p:grpSpPr>
        <p:sp>
          <p:nvSpPr>
            <p:cNvPr id="16" name="Ellipse 15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35696" y="1998585"/>
            <a:ext cx="432048" cy="676216"/>
            <a:chOff x="1835696" y="1816680"/>
            <a:chExt cx="432048" cy="676216"/>
          </a:xfrm>
        </p:grpSpPr>
        <p:sp>
          <p:nvSpPr>
            <p:cNvPr id="19" name="Ellipse 1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cxnSp>
        <p:nvCxnSpPr>
          <p:cNvPr id="21" name="Connecteur droit avec flèche 20"/>
          <p:cNvCxnSpPr>
            <a:stCxn id="28" idx="4"/>
          </p:cNvCxnSpPr>
          <p:nvPr/>
        </p:nvCxnSpPr>
        <p:spPr>
          <a:xfrm>
            <a:off x="3131840" y="2759315"/>
            <a:ext cx="0" cy="139011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2555776" y="1607187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131840" y="4154741"/>
            <a:ext cx="0" cy="11568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2555776" y="5276074"/>
            <a:ext cx="5760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2555776" y="4149080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2555776" y="1988840"/>
            <a:ext cx="0" cy="216590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961456" y="861846"/>
            <a:ext cx="0" cy="11568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1961456" y="893076"/>
            <a:ext cx="5760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2558770" y="861846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961456" y="2023250"/>
            <a:ext cx="0" cy="213149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961456" y="4176952"/>
            <a:ext cx="0" cy="11568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1385392" y="5298285"/>
            <a:ext cx="5760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1385392" y="4171291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1422412" y="1988840"/>
            <a:ext cx="0" cy="216590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1422412" y="881352"/>
            <a:ext cx="0" cy="112699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28" idx="0"/>
          </p:cNvCxnSpPr>
          <p:nvPr/>
        </p:nvCxnSpPr>
        <p:spPr>
          <a:xfrm>
            <a:off x="3131840" y="893076"/>
            <a:ext cx="0" cy="71411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131840" y="2152363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37994" y="2517269"/>
            <a:ext cx="2160240" cy="5794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65"/>
          <p:cNvGrpSpPr/>
          <p:nvPr/>
        </p:nvGrpSpPr>
        <p:grpSpPr>
          <a:xfrm>
            <a:off x="4801019" y="3096709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30" name="Groupe 68"/>
          <p:cNvGrpSpPr/>
          <p:nvPr/>
        </p:nvGrpSpPr>
        <p:grpSpPr>
          <a:xfrm>
            <a:off x="5602090" y="3096709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31" name="Groupe 71"/>
          <p:cNvGrpSpPr/>
          <p:nvPr/>
        </p:nvGrpSpPr>
        <p:grpSpPr>
          <a:xfrm>
            <a:off x="6403161" y="3096709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32" name="Groupe 74"/>
          <p:cNvGrpSpPr/>
          <p:nvPr/>
        </p:nvGrpSpPr>
        <p:grpSpPr>
          <a:xfrm>
            <a:off x="3857620" y="2517269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Groupe 77"/>
          <p:cNvGrpSpPr/>
          <p:nvPr/>
        </p:nvGrpSpPr>
        <p:grpSpPr>
          <a:xfrm>
            <a:off x="4945035" y="2228348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5" name="Groupe 80"/>
          <p:cNvGrpSpPr/>
          <p:nvPr/>
        </p:nvGrpSpPr>
        <p:grpSpPr>
          <a:xfrm>
            <a:off x="5593107" y="2230925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323667" y="2240686"/>
            <a:ext cx="1149134" cy="3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avec flèche 85"/>
          <p:cNvCxnSpPr/>
          <p:nvPr/>
        </p:nvCxnSpPr>
        <p:spPr>
          <a:xfrm flipH="1">
            <a:off x="7472801" y="2597680"/>
            <a:ext cx="4965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rot="5400000">
            <a:off x="7550350" y="2352347"/>
            <a:ext cx="329843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rot="5400000" flipH="1">
            <a:off x="7550350" y="2781895"/>
            <a:ext cx="329843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rot="5400000" flipH="1">
            <a:off x="7395882" y="2462505"/>
            <a:ext cx="638779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7018026" y="1857364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Profondeur de passe </a:t>
            </a:r>
            <a:r>
              <a:rPr lang="fr-FR" sz="1200" b="1" dirty="0" err="1" smtClean="0">
                <a:solidFill>
                  <a:srgbClr val="7030A0"/>
                </a:solidFill>
              </a:rPr>
              <a:t>a</a:t>
            </a:r>
            <a:r>
              <a:rPr lang="fr-FR" sz="1200" b="1" baseline="-25000" dirty="0" err="1" smtClean="0">
                <a:solidFill>
                  <a:srgbClr val="7030A0"/>
                </a:solidFill>
              </a:rPr>
              <a:t>p</a:t>
            </a:r>
            <a:endParaRPr lang="fr-FR" sz="1200" b="1" baseline="-25000" dirty="0">
              <a:solidFill>
                <a:srgbClr val="7030A0"/>
              </a:solidFill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7472801" y="2517269"/>
            <a:ext cx="4965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rot="5400000">
            <a:off x="5466510" y="3357563"/>
            <a:ext cx="17145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rot="16200000" flipH="1">
            <a:off x="6065915" y="3374513"/>
            <a:ext cx="1667150" cy="251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rot="10800000">
            <a:off x="6858016" y="4143380"/>
            <a:ext cx="500066" cy="1588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>
            <a:off x="5572132" y="4143380"/>
            <a:ext cx="785818" cy="1588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>
            <a:off x="6357952" y="4143380"/>
            <a:ext cx="571502" cy="1588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5572132" y="4214818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Engagement radial</a:t>
            </a:r>
            <a:endParaRPr lang="fr-FR" sz="1200" b="1" baseline="-25000" dirty="0">
              <a:solidFill>
                <a:srgbClr val="7030A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785918" y="5357826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Engagement radial</a:t>
            </a:r>
            <a:endParaRPr lang="fr-FR" sz="1200" b="1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112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88840"/>
            <a:ext cx="2160240" cy="21602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87624" y="4149425"/>
            <a:ext cx="432048" cy="827313"/>
            <a:chOff x="2954832" y="3434353"/>
            <a:chExt cx="432048" cy="827313"/>
          </a:xfrm>
        </p:grpSpPr>
        <p:cxnSp>
          <p:nvCxnSpPr>
            <p:cNvPr id="4" name="Connecteur droit avec flèche 3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7504" y="3535578"/>
            <a:ext cx="864096" cy="369332"/>
            <a:chOff x="827584" y="2733536"/>
            <a:chExt cx="864096" cy="36933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483768" y="4149080"/>
            <a:ext cx="432048" cy="827313"/>
            <a:chOff x="2954832" y="3434353"/>
            <a:chExt cx="432048" cy="827313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87624" y="3228694"/>
            <a:ext cx="432048" cy="676216"/>
            <a:chOff x="1835696" y="1816680"/>
            <a:chExt cx="432048" cy="676216"/>
          </a:xfrm>
        </p:grpSpPr>
        <p:sp>
          <p:nvSpPr>
            <p:cNvPr id="12" name="Ellipse 1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483768" y="3228694"/>
            <a:ext cx="432048" cy="676216"/>
            <a:chOff x="1835696" y="1816680"/>
            <a:chExt cx="432048" cy="676216"/>
          </a:xfrm>
        </p:grpSpPr>
        <p:sp>
          <p:nvSpPr>
            <p:cNvPr id="16" name="Ellipse 15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35696" y="1998585"/>
            <a:ext cx="432048" cy="676216"/>
            <a:chOff x="1835696" y="1816680"/>
            <a:chExt cx="432048" cy="676216"/>
          </a:xfrm>
        </p:grpSpPr>
        <p:sp>
          <p:nvSpPr>
            <p:cNvPr id="19" name="Ellipse 1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cxnSp>
        <p:nvCxnSpPr>
          <p:cNvPr id="21" name="Connecteur droit avec flèche 20"/>
          <p:cNvCxnSpPr>
            <a:stCxn id="28" idx="4"/>
          </p:cNvCxnSpPr>
          <p:nvPr/>
        </p:nvCxnSpPr>
        <p:spPr>
          <a:xfrm>
            <a:off x="3880448" y="2911252"/>
            <a:ext cx="0" cy="124348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678317" y="802593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691411" y="936985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Mf</a:t>
            </a:r>
            <a:r>
              <a:rPr lang="fr-FR" sz="1200" dirty="0" smtClean="0">
                <a:solidFill>
                  <a:srgbClr val="C00000"/>
                </a:solidFill>
              </a:rPr>
              <a:t> (Mouvement d’avance)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588398" y="2152361"/>
            <a:ext cx="441371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596412" y="2386769"/>
            <a:ext cx="43335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029769" y="2008346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Mouvement hors matière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29769" y="2248269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Mouvement en matière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082578" y="1315513"/>
            <a:ext cx="1595739" cy="159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3730120" y="4149080"/>
            <a:ext cx="0" cy="6426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28" idx="0"/>
          </p:cNvCxnSpPr>
          <p:nvPr/>
        </p:nvCxnSpPr>
        <p:spPr>
          <a:xfrm>
            <a:off x="3880447" y="1045013"/>
            <a:ext cx="1" cy="27050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872847" y="2183251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Xavier Pessoles\Dropbox\PartageXavier\PTSI\CI_06_PPM\Cours\10_Usinage_Fraisage\png\fr_2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87" y="2674801"/>
            <a:ext cx="1465178" cy="1474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980583" y="5243313"/>
            <a:ext cx="2160240" cy="5794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>
            <a:off x="1043608" y="5822753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844679" y="5822753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45750" y="5822753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00209" y="5243313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87624" y="4954392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1835696" y="4956969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95672" y="5063282"/>
            <a:ext cx="1573697" cy="6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840582" y="6038776"/>
            <a:ext cx="533570" cy="60976"/>
            <a:chOff x="5409512" y="6422381"/>
            <a:chExt cx="803701" cy="0"/>
          </a:xfrm>
        </p:grpSpPr>
        <p:cxnSp>
          <p:nvCxnSpPr>
            <p:cNvPr id="87" name="Connecteur droit avec flèche 86"/>
            <p:cNvCxnSpPr/>
            <p:nvPr/>
          </p:nvCxnSpPr>
          <p:spPr>
            <a:xfrm>
              <a:off x="5453822" y="6422381"/>
              <a:ext cx="3298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5883370" y="6422381"/>
              <a:ext cx="32984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/>
            <p:nvPr/>
          </p:nvCxnSpPr>
          <p:spPr>
            <a:xfrm flipH="1">
              <a:off x="5409512" y="6422381"/>
              <a:ext cx="63877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3341772" y="5900277"/>
            <a:ext cx="54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7030A0"/>
                </a:solidFill>
              </a:rPr>
              <a:t>a</a:t>
            </a:r>
            <a:r>
              <a:rPr lang="fr-FR" sz="1200" b="1" baseline="-25000" dirty="0" err="1" smtClean="0">
                <a:solidFill>
                  <a:srgbClr val="7030A0"/>
                </a:solidFill>
              </a:rPr>
              <a:t>p</a:t>
            </a:r>
            <a:endParaRPr lang="fr-FR" sz="1200" b="1" baseline="-25000" dirty="0">
              <a:solidFill>
                <a:srgbClr val="7030A0"/>
              </a:solidFill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3095672" y="5683292"/>
            <a:ext cx="0" cy="41646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150395" y="5683292"/>
            <a:ext cx="0" cy="41646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3882520" y="4154741"/>
            <a:ext cx="0" cy="63733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H="1">
            <a:off x="3730120" y="4791727"/>
            <a:ext cx="1524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H="1" flipV="1">
            <a:off x="3730120" y="1988840"/>
            <a:ext cx="0" cy="216024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3730120" y="1355939"/>
            <a:ext cx="0" cy="6426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3577720" y="1383011"/>
            <a:ext cx="1524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3586282" y="1371015"/>
            <a:ext cx="0" cy="63733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3586282" y="1988840"/>
            <a:ext cx="0" cy="216024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>
            <a:off x="3586282" y="4149080"/>
            <a:ext cx="0" cy="63733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014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88840"/>
            <a:ext cx="2160240" cy="21602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87624" y="4149425"/>
            <a:ext cx="432048" cy="827313"/>
            <a:chOff x="2954832" y="3434353"/>
            <a:chExt cx="432048" cy="827313"/>
          </a:xfrm>
        </p:grpSpPr>
        <p:cxnSp>
          <p:nvCxnSpPr>
            <p:cNvPr id="4" name="Connecteur droit avec flèche 3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7504" y="3535578"/>
            <a:ext cx="864096" cy="369332"/>
            <a:chOff x="827584" y="2733536"/>
            <a:chExt cx="864096" cy="36933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483768" y="4149080"/>
            <a:ext cx="432048" cy="827313"/>
            <a:chOff x="2954832" y="3434353"/>
            <a:chExt cx="432048" cy="827313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87624" y="3228694"/>
            <a:ext cx="432048" cy="676216"/>
            <a:chOff x="1835696" y="1816680"/>
            <a:chExt cx="432048" cy="676216"/>
          </a:xfrm>
        </p:grpSpPr>
        <p:sp>
          <p:nvSpPr>
            <p:cNvPr id="12" name="Ellipse 1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483768" y="3228694"/>
            <a:ext cx="432048" cy="676216"/>
            <a:chOff x="1835696" y="1816680"/>
            <a:chExt cx="432048" cy="676216"/>
          </a:xfrm>
        </p:grpSpPr>
        <p:sp>
          <p:nvSpPr>
            <p:cNvPr id="16" name="Ellipse 15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35696" y="1998585"/>
            <a:ext cx="432048" cy="676216"/>
            <a:chOff x="1835696" y="1816680"/>
            <a:chExt cx="432048" cy="676216"/>
          </a:xfrm>
        </p:grpSpPr>
        <p:sp>
          <p:nvSpPr>
            <p:cNvPr id="19" name="Ellipse 1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>
            <a:off x="3602236" y="1577449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615330" y="1711841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Mf</a:t>
            </a:r>
            <a:r>
              <a:rPr lang="fr-FR" sz="1200" dirty="0" smtClean="0">
                <a:solidFill>
                  <a:srgbClr val="C00000"/>
                </a:solidFill>
              </a:rPr>
              <a:t> (Mouvement d’avance)</a:t>
            </a:r>
            <a:endParaRPr lang="fr-FR" sz="1200" dirty="0">
              <a:solidFill>
                <a:srgbClr val="C00000"/>
              </a:solidFill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3615330" y="2386205"/>
            <a:ext cx="2567345" cy="516922"/>
            <a:chOff x="4588398" y="2008346"/>
            <a:chExt cx="2567345" cy="516922"/>
          </a:xfrm>
        </p:grpSpPr>
        <p:cxnSp>
          <p:nvCxnSpPr>
            <p:cNvPr id="24" name="Connecteur droit avec flèche 23"/>
            <p:cNvCxnSpPr/>
            <p:nvPr/>
          </p:nvCxnSpPr>
          <p:spPr>
            <a:xfrm flipV="1">
              <a:off x="4588398" y="2152361"/>
              <a:ext cx="441371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96412" y="2386769"/>
              <a:ext cx="43335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029769" y="2008346"/>
              <a:ext cx="212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Mouvement hors matière</a:t>
              </a:r>
              <a:endParaRPr lang="fr-FR" sz="1200" dirty="0">
                <a:solidFill>
                  <a:srgbClr val="7030A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029769" y="2248269"/>
              <a:ext cx="212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Mouvement en matière</a:t>
              </a:r>
              <a:endParaRPr lang="fr-FR" sz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Ellipse 27"/>
          <p:cNvSpPr/>
          <p:nvPr/>
        </p:nvSpPr>
        <p:spPr>
          <a:xfrm>
            <a:off x="1690960" y="1202535"/>
            <a:ext cx="739728" cy="73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980583" y="5243313"/>
            <a:ext cx="2160240" cy="5794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>
            <a:off x="1043608" y="5822753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844679" y="5822753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45750" y="5822753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00209" y="5243313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87624" y="4954392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483768" y="4956969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98" name="Connecteur droit avec flèche 97"/>
          <p:cNvCxnSpPr/>
          <p:nvPr/>
        </p:nvCxnSpPr>
        <p:spPr>
          <a:xfrm>
            <a:off x="2060824" y="1942263"/>
            <a:ext cx="0" cy="216024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2051720" y="1366199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1690960" y="5233402"/>
            <a:ext cx="216744" cy="21296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2184728" y="5233402"/>
            <a:ext cx="216744" cy="21296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 flipH="1">
            <a:off x="1690960" y="5446362"/>
            <a:ext cx="71051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H="1">
            <a:off x="1907704" y="5233402"/>
            <a:ext cx="28803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Xavier Pessoles\Dropbox\PartageXavier\PTSI\CI_06_PPM\Cours\10_Usinage_Fraisage\png\fr_coniq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64020" y="3919871"/>
            <a:ext cx="1828594" cy="647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37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88840"/>
            <a:ext cx="2160240" cy="21602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87624" y="4149425"/>
            <a:ext cx="432048" cy="827313"/>
            <a:chOff x="2954832" y="3434353"/>
            <a:chExt cx="432048" cy="827313"/>
          </a:xfrm>
        </p:grpSpPr>
        <p:cxnSp>
          <p:nvCxnSpPr>
            <p:cNvPr id="4" name="Connecteur droit avec flèche 3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7504" y="3535578"/>
            <a:ext cx="864096" cy="369332"/>
            <a:chOff x="827584" y="2733536"/>
            <a:chExt cx="864096" cy="36933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483768" y="4149080"/>
            <a:ext cx="432048" cy="827313"/>
            <a:chOff x="2954832" y="3434353"/>
            <a:chExt cx="432048" cy="827313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87624" y="3228694"/>
            <a:ext cx="432048" cy="676216"/>
            <a:chOff x="1835696" y="1816680"/>
            <a:chExt cx="432048" cy="676216"/>
          </a:xfrm>
        </p:grpSpPr>
        <p:sp>
          <p:nvSpPr>
            <p:cNvPr id="12" name="Ellipse 1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483768" y="3228694"/>
            <a:ext cx="432048" cy="676216"/>
            <a:chOff x="1835696" y="1816680"/>
            <a:chExt cx="432048" cy="676216"/>
          </a:xfrm>
        </p:grpSpPr>
        <p:sp>
          <p:nvSpPr>
            <p:cNvPr id="16" name="Ellipse 15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35696" y="1998585"/>
            <a:ext cx="432048" cy="676216"/>
            <a:chOff x="1835696" y="1816680"/>
            <a:chExt cx="432048" cy="676216"/>
          </a:xfrm>
        </p:grpSpPr>
        <p:sp>
          <p:nvSpPr>
            <p:cNvPr id="19" name="Ellipse 1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>
            <a:off x="3602236" y="1577449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615330" y="1711841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Mf</a:t>
            </a:r>
            <a:r>
              <a:rPr lang="fr-FR" sz="1200" dirty="0" smtClean="0">
                <a:solidFill>
                  <a:srgbClr val="C00000"/>
                </a:solidFill>
              </a:rPr>
              <a:t> (Mouvement d’avance)</a:t>
            </a:r>
            <a:endParaRPr lang="fr-FR" sz="1200" dirty="0">
              <a:solidFill>
                <a:srgbClr val="C00000"/>
              </a:solidFill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3615330" y="2386205"/>
            <a:ext cx="2567345" cy="516922"/>
            <a:chOff x="4588398" y="2008346"/>
            <a:chExt cx="2567345" cy="516922"/>
          </a:xfrm>
        </p:grpSpPr>
        <p:cxnSp>
          <p:nvCxnSpPr>
            <p:cNvPr id="24" name="Connecteur droit avec flèche 23"/>
            <p:cNvCxnSpPr/>
            <p:nvPr/>
          </p:nvCxnSpPr>
          <p:spPr>
            <a:xfrm flipV="1">
              <a:off x="4588398" y="2152361"/>
              <a:ext cx="441371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96412" y="2386769"/>
              <a:ext cx="43335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029769" y="2008346"/>
              <a:ext cx="212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Mouvement hors matière</a:t>
              </a:r>
              <a:endParaRPr lang="fr-FR" sz="1200" dirty="0">
                <a:solidFill>
                  <a:srgbClr val="7030A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029769" y="2248269"/>
              <a:ext cx="212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Mouvement en matière</a:t>
              </a:r>
              <a:endParaRPr lang="fr-FR" sz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Ellipse 27"/>
          <p:cNvSpPr/>
          <p:nvPr/>
        </p:nvSpPr>
        <p:spPr>
          <a:xfrm>
            <a:off x="1690960" y="1202535"/>
            <a:ext cx="739728" cy="73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980583" y="5243313"/>
            <a:ext cx="2160240" cy="5794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>
            <a:off x="1043608" y="5822753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844679" y="5822753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45750" y="5822753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00209" y="5243313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87624" y="4954392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483768" y="4956969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98" name="Connecteur droit avec flèche 97"/>
          <p:cNvCxnSpPr/>
          <p:nvPr/>
        </p:nvCxnSpPr>
        <p:spPr>
          <a:xfrm>
            <a:off x="2060824" y="1942263"/>
            <a:ext cx="0" cy="216024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2051720" y="1366199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1690960" y="5427979"/>
            <a:ext cx="0" cy="1412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 flipH="1">
            <a:off x="1690960" y="5569195"/>
            <a:ext cx="71051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H="1">
            <a:off x="1907704" y="5233402"/>
            <a:ext cx="28803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2400792" y="5439163"/>
            <a:ext cx="0" cy="1412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1690960" y="5427979"/>
            <a:ext cx="21674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195736" y="5439163"/>
            <a:ext cx="21674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195736" y="5243313"/>
            <a:ext cx="0" cy="20304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907704" y="5224930"/>
            <a:ext cx="0" cy="20304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Xavier Pessoles\Dropbox\PartageXavier\PTSI\CI_06_PPM\Cours\10_Usinage_Fraisage\png\fr_rainur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8845" y="3748301"/>
            <a:ext cx="2078944" cy="10397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228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88840"/>
            <a:ext cx="2160240" cy="21602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87624" y="4149425"/>
            <a:ext cx="432048" cy="827313"/>
            <a:chOff x="2954832" y="3434353"/>
            <a:chExt cx="432048" cy="827313"/>
          </a:xfrm>
        </p:grpSpPr>
        <p:cxnSp>
          <p:nvCxnSpPr>
            <p:cNvPr id="4" name="Connecteur droit avec flèche 3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7504" y="3535578"/>
            <a:ext cx="864096" cy="369332"/>
            <a:chOff x="827584" y="2733536"/>
            <a:chExt cx="864096" cy="36933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483768" y="4149080"/>
            <a:ext cx="432048" cy="827313"/>
            <a:chOff x="2954832" y="3434353"/>
            <a:chExt cx="432048" cy="827313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87624" y="3228694"/>
            <a:ext cx="432048" cy="676216"/>
            <a:chOff x="1835696" y="1816680"/>
            <a:chExt cx="432048" cy="676216"/>
          </a:xfrm>
        </p:grpSpPr>
        <p:sp>
          <p:nvSpPr>
            <p:cNvPr id="12" name="Ellipse 1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483768" y="3228694"/>
            <a:ext cx="432048" cy="676216"/>
            <a:chOff x="1835696" y="1816680"/>
            <a:chExt cx="432048" cy="676216"/>
          </a:xfrm>
        </p:grpSpPr>
        <p:sp>
          <p:nvSpPr>
            <p:cNvPr id="16" name="Ellipse 15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35696" y="1998585"/>
            <a:ext cx="432048" cy="676216"/>
            <a:chOff x="1835696" y="1816680"/>
            <a:chExt cx="432048" cy="676216"/>
          </a:xfrm>
        </p:grpSpPr>
        <p:sp>
          <p:nvSpPr>
            <p:cNvPr id="19" name="Ellipse 1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>
            <a:off x="3602236" y="1577449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615330" y="1711841"/>
            <a:ext cx="212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Mf</a:t>
            </a:r>
            <a:r>
              <a:rPr lang="fr-FR" sz="1200" dirty="0" smtClean="0">
                <a:solidFill>
                  <a:srgbClr val="C00000"/>
                </a:solidFill>
              </a:rPr>
              <a:t> (Mouvement d’avance)</a:t>
            </a:r>
            <a:endParaRPr lang="fr-FR" sz="1200" dirty="0">
              <a:solidFill>
                <a:srgbClr val="C00000"/>
              </a:solidFill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3615330" y="2386205"/>
            <a:ext cx="2567345" cy="516922"/>
            <a:chOff x="4588398" y="2008346"/>
            <a:chExt cx="2567345" cy="516922"/>
          </a:xfrm>
        </p:grpSpPr>
        <p:cxnSp>
          <p:nvCxnSpPr>
            <p:cNvPr id="24" name="Connecteur droit avec flèche 23"/>
            <p:cNvCxnSpPr/>
            <p:nvPr/>
          </p:nvCxnSpPr>
          <p:spPr>
            <a:xfrm flipV="1">
              <a:off x="4588398" y="2152361"/>
              <a:ext cx="441371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96412" y="2386769"/>
              <a:ext cx="43335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029769" y="2008346"/>
              <a:ext cx="212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Mouvement hors matière</a:t>
              </a:r>
              <a:endParaRPr lang="fr-FR" sz="1200" dirty="0">
                <a:solidFill>
                  <a:srgbClr val="7030A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029769" y="2248269"/>
              <a:ext cx="212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Mouvement en matière</a:t>
              </a:r>
              <a:endParaRPr lang="fr-FR" sz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Ellipse 27"/>
          <p:cNvSpPr/>
          <p:nvPr/>
        </p:nvSpPr>
        <p:spPr>
          <a:xfrm>
            <a:off x="1690960" y="1202535"/>
            <a:ext cx="739728" cy="73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980583" y="5243313"/>
            <a:ext cx="2160240" cy="57944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>
            <a:off x="1043608" y="5822753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844679" y="5822753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45750" y="5822753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00209" y="5243313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87624" y="4954392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483768" y="4956969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98" name="Connecteur droit avec flèche 97"/>
          <p:cNvCxnSpPr/>
          <p:nvPr/>
        </p:nvCxnSpPr>
        <p:spPr>
          <a:xfrm>
            <a:off x="2060824" y="1942263"/>
            <a:ext cx="0" cy="216024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2051720" y="1366199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1690960" y="5243313"/>
            <a:ext cx="0" cy="3258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 flipH="1">
            <a:off x="1690960" y="5569195"/>
            <a:ext cx="71051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H="1">
            <a:off x="1690960" y="5233402"/>
            <a:ext cx="70983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2400792" y="5243313"/>
            <a:ext cx="0" cy="33706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Xavier Pessoles\Dropbox\PartageXavier\PTSI\CI_06_PPM\Cours\10_Usinage_Fraisage\png\fr_heriss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53366" y="3868841"/>
            <a:ext cx="2125746" cy="623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Xavier Pessoles\Dropbox\PartageXavier\PTSI\CI_06_PPM\Cours\10_Usinage_Fraisage\png\fr_toriq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48547" y="4177884"/>
            <a:ext cx="2691624" cy="380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4960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980583" y="4077072"/>
            <a:ext cx="2160240" cy="1745681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>
            <a:off x="1043608" y="5822753"/>
            <a:ext cx="432048" cy="827313"/>
            <a:chOff x="2954832" y="3434353"/>
            <a:chExt cx="432048" cy="827313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844679" y="5822753"/>
            <a:ext cx="432048" cy="827313"/>
            <a:chOff x="2954832" y="3434353"/>
            <a:chExt cx="432048" cy="827313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2645750" y="5822753"/>
            <a:ext cx="432048" cy="827313"/>
            <a:chOff x="2954832" y="3434353"/>
            <a:chExt cx="432048" cy="827313"/>
          </a:xfrm>
        </p:grpSpPr>
        <p:cxnSp>
          <p:nvCxnSpPr>
            <p:cNvPr id="73" name="Connecteur droit avec flèche 72"/>
            <p:cNvCxnSpPr/>
            <p:nvPr/>
          </p:nvCxnSpPr>
          <p:spPr>
            <a:xfrm flipV="1">
              <a:off x="3170856" y="343435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2954832" y="389233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00209" y="5243313"/>
            <a:ext cx="864096" cy="369332"/>
            <a:chOff x="827584" y="2733536"/>
            <a:chExt cx="864096" cy="369332"/>
          </a:xfrm>
        </p:grpSpPr>
        <p:cxnSp>
          <p:nvCxnSpPr>
            <p:cNvPr id="76" name="Connecteur droit avec flèche 75"/>
            <p:cNvCxnSpPr/>
            <p:nvPr/>
          </p:nvCxnSpPr>
          <p:spPr>
            <a:xfrm rot="5400000" flipV="1">
              <a:off x="1475656" y="2720561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827584" y="27335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87624" y="4954392"/>
            <a:ext cx="432048" cy="676216"/>
            <a:chOff x="1835696" y="1816680"/>
            <a:chExt cx="432048" cy="676216"/>
          </a:xfrm>
        </p:grpSpPr>
        <p:sp>
          <p:nvSpPr>
            <p:cNvPr id="79" name="Ellipse 78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483768" y="4956969"/>
            <a:ext cx="432048" cy="676216"/>
            <a:chOff x="1835696" y="1816680"/>
            <a:chExt cx="432048" cy="676216"/>
          </a:xfrm>
        </p:grpSpPr>
        <p:sp>
          <p:nvSpPr>
            <p:cNvPr id="82" name="Ellipse 81"/>
            <p:cNvSpPr/>
            <p:nvPr/>
          </p:nvSpPr>
          <p:spPr>
            <a:xfrm>
              <a:off x="1907704" y="220486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35696" y="18166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2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980583" y="4077072"/>
            <a:ext cx="21602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998219" y="3558223"/>
            <a:ext cx="2142603" cy="548958"/>
          </a:xfrm>
          <a:custGeom>
            <a:avLst/>
            <a:gdLst>
              <a:gd name="connsiteX0" fmla="*/ 0 w 2148840"/>
              <a:gd name="connsiteY0" fmla="*/ 502191 h 555531"/>
              <a:gd name="connsiteX1" fmla="*/ 579120 w 2148840"/>
              <a:gd name="connsiteY1" fmla="*/ 6891 h 555531"/>
              <a:gd name="connsiteX2" fmla="*/ 1478280 w 2148840"/>
              <a:gd name="connsiteY2" fmla="*/ 235491 h 555531"/>
              <a:gd name="connsiteX3" fmla="*/ 2148840 w 2148840"/>
              <a:gd name="connsiteY3" fmla="*/ 555531 h 555531"/>
              <a:gd name="connsiteX4" fmla="*/ 2148840 w 2148840"/>
              <a:gd name="connsiteY4" fmla="*/ 555531 h 555531"/>
              <a:gd name="connsiteX0" fmla="*/ 0 w 2148840"/>
              <a:gd name="connsiteY0" fmla="*/ 495418 h 548758"/>
              <a:gd name="connsiteX1" fmla="*/ 579120 w 2148840"/>
              <a:gd name="connsiteY1" fmla="*/ 118 h 548758"/>
              <a:gd name="connsiteX2" fmla="*/ 1333500 w 2148840"/>
              <a:gd name="connsiteY2" fmla="*/ 449698 h 548758"/>
              <a:gd name="connsiteX3" fmla="*/ 2148840 w 2148840"/>
              <a:gd name="connsiteY3" fmla="*/ 548758 h 548758"/>
              <a:gd name="connsiteX4" fmla="*/ 2148840 w 2148840"/>
              <a:gd name="connsiteY4" fmla="*/ 548758 h 548758"/>
              <a:gd name="connsiteX0" fmla="*/ 0 w 2148840"/>
              <a:gd name="connsiteY0" fmla="*/ 495418 h 548758"/>
              <a:gd name="connsiteX1" fmla="*/ 579120 w 2148840"/>
              <a:gd name="connsiteY1" fmla="*/ 118 h 548758"/>
              <a:gd name="connsiteX2" fmla="*/ 1333500 w 2148840"/>
              <a:gd name="connsiteY2" fmla="*/ 449698 h 548758"/>
              <a:gd name="connsiteX3" fmla="*/ 2148840 w 2148840"/>
              <a:gd name="connsiteY3" fmla="*/ 548758 h 548758"/>
              <a:gd name="connsiteX4" fmla="*/ 2148840 w 2148840"/>
              <a:gd name="connsiteY4" fmla="*/ 548758 h 548758"/>
              <a:gd name="connsiteX0" fmla="*/ 0 w 2148840"/>
              <a:gd name="connsiteY0" fmla="*/ 526098 h 548958"/>
              <a:gd name="connsiteX1" fmla="*/ 579120 w 2148840"/>
              <a:gd name="connsiteY1" fmla="*/ 318 h 548958"/>
              <a:gd name="connsiteX2" fmla="*/ 1333500 w 2148840"/>
              <a:gd name="connsiteY2" fmla="*/ 449898 h 548958"/>
              <a:gd name="connsiteX3" fmla="*/ 2148840 w 2148840"/>
              <a:gd name="connsiteY3" fmla="*/ 548958 h 548958"/>
              <a:gd name="connsiteX4" fmla="*/ 2148840 w 2148840"/>
              <a:gd name="connsiteY4" fmla="*/ 548958 h 548958"/>
              <a:gd name="connsiteX0" fmla="*/ 0 w 2126155"/>
              <a:gd name="connsiteY0" fmla="*/ 526098 h 548958"/>
              <a:gd name="connsiteX1" fmla="*/ 556435 w 2126155"/>
              <a:gd name="connsiteY1" fmla="*/ 318 h 548958"/>
              <a:gd name="connsiteX2" fmla="*/ 1310815 w 2126155"/>
              <a:gd name="connsiteY2" fmla="*/ 449898 h 548958"/>
              <a:gd name="connsiteX3" fmla="*/ 2126155 w 2126155"/>
              <a:gd name="connsiteY3" fmla="*/ 548958 h 548958"/>
              <a:gd name="connsiteX4" fmla="*/ 2126155 w 2126155"/>
              <a:gd name="connsiteY4" fmla="*/ 548958 h 54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6155" h="548958">
                <a:moveTo>
                  <a:pt x="0" y="526098"/>
                </a:moveTo>
                <a:cubicBezTo>
                  <a:pt x="166370" y="300673"/>
                  <a:pt x="337966" y="13018"/>
                  <a:pt x="556435" y="318"/>
                </a:cubicBezTo>
                <a:cubicBezTo>
                  <a:pt x="774904" y="-12382"/>
                  <a:pt x="1049195" y="358458"/>
                  <a:pt x="1310815" y="449898"/>
                </a:cubicBezTo>
                <a:cubicBezTo>
                  <a:pt x="1572435" y="541338"/>
                  <a:pt x="2028365" y="448628"/>
                  <a:pt x="2126155" y="548958"/>
                </a:cubicBezTo>
                <a:lnTo>
                  <a:pt x="2126155" y="54895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2736054" y="3234187"/>
            <a:ext cx="0" cy="64807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022578" y="3230350"/>
            <a:ext cx="0" cy="64807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flipH="1">
            <a:off x="2736054" y="3734406"/>
            <a:ext cx="288032" cy="288032"/>
          </a:xfrm>
          <a:prstGeom prst="arc">
            <a:avLst>
              <a:gd name="adj1" fmla="val 21569525"/>
              <a:gd name="adj2" fmla="val 1086607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>
            <a:off x="2621836" y="3230350"/>
            <a:ext cx="52922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531814" y="3068960"/>
            <a:ext cx="69222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 flipV="1">
            <a:off x="2531814" y="3068960"/>
            <a:ext cx="94756" cy="152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3129286" y="3085094"/>
            <a:ext cx="94756" cy="152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886450" y="2852936"/>
            <a:ext cx="0" cy="1177886"/>
          </a:xfrm>
          <a:prstGeom prst="line">
            <a:avLst/>
          </a:prstGeom>
          <a:ln w="1905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Xavier Pessoles\Dropbox\PartageXavier\PTSI\CI_06_PPM\Cours\10_Usinage_Fraisage\png\fr_hemis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75956" y="4400562"/>
            <a:ext cx="1800000" cy="251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8987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6056" y="1281790"/>
            <a:ext cx="2739724" cy="216024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4932040" y="2348880"/>
            <a:ext cx="3312368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436096" y="3429000"/>
            <a:ext cx="0" cy="43204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6156176" y="3434353"/>
            <a:ext cx="0" cy="43204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 flipV="1">
            <a:off x="4860032" y="2132856"/>
            <a:ext cx="0" cy="43204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12160" y="2186481"/>
            <a:ext cx="288032" cy="288032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292080" y="2204864"/>
            <a:ext cx="288032" cy="288032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389233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1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940152" y="389233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11960" y="214583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3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220072" y="18166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40152" y="18166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5</a:t>
            </a:r>
            <a:endParaRPr lang="fr-FR" b="1" dirty="0">
              <a:solidFill>
                <a:schemeClr val="tx2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395536" y="1265339"/>
            <a:ext cx="0" cy="21303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403648" y="1265340"/>
            <a:ext cx="0" cy="21303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95536" y="1265340"/>
            <a:ext cx="10081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5536" y="3395653"/>
            <a:ext cx="10081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556792"/>
            <a:ext cx="0" cy="16028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79512" y="2330495"/>
            <a:ext cx="3312368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03648" y="1556792"/>
            <a:ext cx="17281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403648" y="3140968"/>
            <a:ext cx="17281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/>
          <p:cNvSpPr/>
          <p:nvPr/>
        </p:nvSpPr>
        <p:spPr>
          <a:xfrm>
            <a:off x="1115616" y="1052736"/>
            <a:ext cx="216024" cy="2126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isocèle 62"/>
          <p:cNvSpPr/>
          <p:nvPr/>
        </p:nvSpPr>
        <p:spPr>
          <a:xfrm rot="16200000">
            <a:off x="177802" y="1431853"/>
            <a:ext cx="216024" cy="2126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3608" y="476672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65" name="Connecteur droit 64"/>
          <p:cNvCxnSpPr>
            <a:stCxn id="23" idx="0"/>
          </p:cNvCxnSpPr>
          <p:nvPr/>
        </p:nvCxnSpPr>
        <p:spPr>
          <a:xfrm flipV="1">
            <a:off x="1223628" y="836712"/>
            <a:ext cx="0" cy="216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-360040" y="1358134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B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69" name="Connecteur droit 68"/>
          <p:cNvCxnSpPr>
            <a:stCxn id="68" idx="3"/>
            <a:endCxn id="63" idx="0"/>
          </p:cNvCxnSpPr>
          <p:nvPr/>
        </p:nvCxnSpPr>
        <p:spPr>
          <a:xfrm>
            <a:off x="0" y="1538154"/>
            <a:ext cx="17951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347864" y="1528721"/>
            <a:ext cx="0" cy="1612247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3131840" y="1556792"/>
            <a:ext cx="368424" cy="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3163652" y="3140967"/>
            <a:ext cx="368424" cy="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347864" y="944724"/>
            <a:ext cx="0" cy="601629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2979440" y="944724"/>
            <a:ext cx="368424" cy="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619400" y="759409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59360" y="759409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accent1"/>
                </a:solidFill>
              </a:rPr>
              <a:t>Øt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99320" y="759409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 flipV="1">
            <a:off x="2025339" y="885428"/>
            <a:ext cx="108000" cy="108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1954760" y="814849"/>
            <a:ext cx="249159" cy="24915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663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zeta-dental.fr/images/upload/Image/16519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2" y="548680"/>
            <a:ext cx="3600000" cy="24099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544522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www.zeta-dental.fr/images/upload/Image/16519-1.jpg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68" y="332656"/>
            <a:ext cx="3115541" cy="142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778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2080" y="1268760"/>
            <a:ext cx="2880320" cy="216024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71600" y="1296943"/>
            <a:ext cx="2880320" cy="21602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4237636" y="4817500"/>
            <a:ext cx="360040" cy="788667"/>
            <a:chOff x="7020271" y="4923802"/>
            <a:chExt cx="360040" cy="788667"/>
          </a:xfrm>
        </p:grpSpPr>
        <p:sp>
          <p:nvSpPr>
            <p:cNvPr id="4" name="Triangle isocèle 3"/>
            <p:cNvSpPr/>
            <p:nvPr/>
          </p:nvSpPr>
          <p:spPr>
            <a:xfrm>
              <a:off x="7092279" y="5499866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20271" y="4923802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1"/>
                  </a:solidFill>
                </a:rPr>
                <a:t>A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Connecteur droit 6"/>
            <p:cNvCxnSpPr>
              <a:stCxn id="4" idx="0"/>
            </p:cNvCxnSpPr>
            <p:nvPr/>
          </p:nvCxnSpPr>
          <p:spPr>
            <a:xfrm flipV="1">
              <a:off x="7200291" y="5283842"/>
              <a:ext cx="0" cy="2160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190481" y="856276"/>
            <a:ext cx="752155" cy="360040"/>
            <a:chOff x="5616623" y="5805264"/>
            <a:chExt cx="752155" cy="360040"/>
          </a:xfrm>
        </p:grpSpPr>
        <p:sp>
          <p:nvSpPr>
            <p:cNvPr id="5" name="Triangle isocèle 4"/>
            <p:cNvSpPr/>
            <p:nvPr/>
          </p:nvSpPr>
          <p:spPr>
            <a:xfrm rot="16200000">
              <a:off x="6154465" y="5878983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6623" y="5805264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1"/>
                  </a:solidFill>
                </a:rPr>
                <a:t>B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9" name="Connecteur droit 8"/>
            <p:cNvCxnSpPr>
              <a:stCxn id="8" idx="3"/>
              <a:endCxn id="5" idx="0"/>
            </p:cNvCxnSpPr>
            <p:nvPr/>
          </p:nvCxnSpPr>
          <p:spPr>
            <a:xfrm>
              <a:off x="5976663" y="5985284"/>
              <a:ext cx="17951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971600" y="4615421"/>
            <a:ext cx="2880320" cy="9907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3838019" y="5606167"/>
            <a:ext cx="805989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395536" y="3457183"/>
            <a:ext cx="805989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950930" y="764704"/>
            <a:ext cx="1" cy="864096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279128" y="2668516"/>
            <a:ext cx="360040" cy="788667"/>
            <a:chOff x="7020271" y="4923802"/>
            <a:chExt cx="360040" cy="788667"/>
          </a:xfrm>
        </p:grpSpPr>
        <p:sp>
          <p:nvSpPr>
            <p:cNvPr id="20" name="Triangle isocèle 19"/>
            <p:cNvSpPr/>
            <p:nvPr/>
          </p:nvSpPr>
          <p:spPr>
            <a:xfrm>
              <a:off x="7092279" y="5499866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20271" y="4923802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C</a:t>
              </a:r>
            </a:p>
          </p:txBody>
        </p:sp>
        <p:cxnSp>
          <p:nvCxnSpPr>
            <p:cNvPr id="22" name="Connecteur droit 21"/>
            <p:cNvCxnSpPr>
              <a:stCxn id="20" idx="0"/>
            </p:cNvCxnSpPr>
            <p:nvPr/>
          </p:nvCxnSpPr>
          <p:spPr>
            <a:xfrm flipV="1">
              <a:off x="7200291" y="5283842"/>
              <a:ext cx="0" cy="2160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/>
          <p:nvPr/>
        </p:nvCxnSpPr>
        <p:spPr>
          <a:xfrm>
            <a:off x="3131840" y="1628800"/>
            <a:ext cx="0" cy="1113720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>
            <a:off x="6516216" y="3457183"/>
            <a:ext cx="432048" cy="827313"/>
            <a:chOff x="7452320" y="5579783"/>
            <a:chExt cx="432048" cy="827313"/>
          </a:xfrm>
        </p:grpSpPr>
        <p:cxnSp>
          <p:nvCxnSpPr>
            <p:cNvPr id="25" name="Connecteur droit avec flèche 24"/>
            <p:cNvCxnSpPr/>
            <p:nvPr/>
          </p:nvCxnSpPr>
          <p:spPr>
            <a:xfrm flipV="1">
              <a:off x="7668344" y="557978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7452320" y="603776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4427984" y="1296943"/>
            <a:ext cx="864096" cy="369332"/>
            <a:chOff x="5724128" y="4291261"/>
            <a:chExt cx="864096" cy="369332"/>
          </a:xfrm>
        </p:grpSpPr>
        <p:cxnSp>
          <p:nvCxnSpPr>
            <p:cNvPr id="26" name="Connecteur droit avec flèche 25"/>
            <p:cNvCxnSpPr/>
            <p:nvPr/>
          </p:nvCxnSpPr>
          <p:spPr>
            <a:xfrm rot="5400000" flipV="1">
              <a:off x="6372200" y="4278286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724128" y="429126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5770149" y="1401716"/>
            <a:ext cx="432048" cy="676216"/>
            <a:chOff x="6732240" y="3962110"/>
            <a:chExt cx="432048" cy="676216"/>
          </a:xfrm>
        </p:grpSpPr>
        <p:sp>
          <p:nvSpPr>
            <p:cNvPr id="28" name="Ellipse 27"/>
            <p:cNvSpPr/>
            <p:nvPr/>
          </p:nvSpPr>
          <p:spPr>
            <a:xfrm>
              <a:off x="6804248" y="435029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732240" y="39621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1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7236296" y="1420099"/>
            <a:ext cx="432048" cy="657833"/>
            <a:chOff x="7452320" y="3962110"/>
            <a:chExt cx="432048" cy="657833"/>
          </a:xfrm>
        </p:grpSpPr>
        <p:sp>
          <p:nvSpPr>
            <p:cNvPr id="27" name="Ellipse 26"/>
            <p:cNvSpPr/>
            <p:nvPr/>
          </p:nvSpPr>
          <p:spPr>
            <a:xfrm>
              <a:off x="7524328" y="4331911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452320" y="39621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34" name="Ellipse 33"/>
          <p:cNvSpPr/>
          <p:nvPr/>
        </p:nvSpPr>
        <p:spPr>
          <a:xfrm>
            <a:off x="2843808" y="1739824"/>
            <a:ext cx="5760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6" name="Connecteur droit 35"/>
          <p:cNvCxnSpPr>
            <a:stCxn id="34" idx="3"/>
            <a:endCxn id="34" idx="7"/>
          </p:cNvCxnSpPr>
          <p:nvPr/>
        </p:nvCxnSpPr>
        <p:spPr>
          <a:xfrm flipV="1">
            <a:off x="2928171" y="1824187"/>
            <a:ext cx="407338" cy="407338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7"/>
          </p:cNvCxnSpPr>
          <p:nvPr/>
        </p:nvCxnSpPr>
        <p:spPr>
          <a:xfrm flipV="1">
            <a:off x="3335509" y="789565"/>
            <a:ext cx="1077249" cy="1034622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588954" y="789565"/>
            <a:ext cx="82380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1788754" y="609544"/>
            <a:ext cx="1800200" cy="360042"/>
            <a:chOff x="2202795" y="784269"/>
            <a:chExt cx="1800200" cy="360042"/>
          </a:xfrm>
        </p:grpSpPr>
        <p:sp>
          <p:nvSpPr>
            <p:cNvPr id="41" name="Rectangle 40"/>
            <p:cNvSpPr/>
            <p:nvPr/>
          </p:nvSpPr>
          <p:spPr>
            <a:xfrm>
              <a:off x="364295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8291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2287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accent1"/>
                  </a:solidFill>
                </a:rPr>
                <a:t>A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 flipV="1">
              <a:off x="2285948" y="867421"/>
              <a:ext cx="193734" cy="1937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62835" y="784270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accent1"/>
                  </a:solidFill>
                </a:rPr>
                <a:t>Øt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2795" y="784271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8" name="Connecteur droit 57"/>
          <p:cNvCxnSpPr/>
          <p:nvPr/>
        </p:nvCxnSpPr>
        <p:spPr>
          <a:xfrm rot="5400000">
            <a:off x="3119982" y="1650727"/>
            <a:ext cx="0" cy="754258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3497111" y="2027857"/>
            <a:ext cx="0" cy="1429327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71600" y="2564904"/>
            <a:ext cx="2148382" cy="0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1968774" y="659403"/>
            <a:ext cx="0" cy="25474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 flipV="1">
            <a:off x="1968774" y="658778"/>
            <a:ext cx="0" cy="25474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68697" y="2238516"/>
            <a:ext cx="554188" cy="2770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30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3058415" y="2603973"/>
            <a:ext cx="554188" cy="2770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2</a:t>
            </a:r>
            <a:r>
              <a:rPr lang="fr-FR" sz="1600" dirty="0" smtClean="0">
                <a:solidFill>
                  <a:schemeClr val="accent1"/>
                </a:solidFill>
              </a:rPr>
              <a:t>0</a:t>
            </a:r>
            <a:endParaRPr lang="fr-FR" sz="1600" dirty="0">
              <a:solidFill>
                <a:schemeClr val="accent1"/>
              </a:solidFill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6516216" y="2515610"/>
            <a:ext cx="432048" cy="657833"/>
            <a:chOff x="7452320" y="3962110"/>
            <a:chExt cx="432048" cy="657833"/>
          </a:xfrm>
        </p:grpSpPr>
        <p:sp>
          <p:nvSpPr>
            <p:cNvPr id="78" name="Ellipse 77"/>
            <p:cNvSpPr/>
            <p:nvPr/>
          </p:nvSpPr>
          <p:spPr>
            <a:xfrm>
              <a:off x="7524328" y="4331911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452320" y="39621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4427984" y="2751604"/>
            <a:ext cx="864096" cy="369332"/>
            <a:chOff x="5724128" y="4291261"/>
            <a:chExt cx="864096" cy="369332"/>
          </a:xfrm>
        </p:grpSpPr>
        <p:cxnSp>
          <p:nvCxnSpPr>
            <p:cNvPr id="84" name="Connecteur droit avec flèche 83"/>
            <p:cNvCxnSpPr/>
            <p:nvPr/>
          </p:nvCxnSpPr>
          <p:spPr>
            <a:xfrm rot="5400000" flipV="1">
              <a:off x="6372200" y="4278286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/>
            <p:cNvSpPr txBox="1"/>
            <p:nvPr/>
          </p:nvSpPr>
          <p:spPr>
            <a:xfrm>
              <a:off x="5724128" y="429126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5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2843808" y="4615421"/>
            <a:ext cx="576064" cy="99074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86"/>
          <p:cNvCxnSpPr/>
          <p:nvPr/>
        </p:nvCxnSpPr>
        <p:spPr>
          <a:xfrm>
            <a:off x="3131840" y="4437112"/>
            <a:ext cx="0" cy="1368152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71600" y="4615421"/>
            <a:ext cx="1872207" cy="99074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3408935" y="4625814"/>
            <a:ext cx="442986" cy="980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3442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2080" y="1268760"/>
            <a:ext cx="2880320" cy="216024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71600" y="1296943"/>
            <a:ext cx="2880320" cy="21602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1169842" y="836712"/>
            <a:ext cx="360040" cy="1197812"/>
            <a:chOff x="7020271" y="4514657"/>
            <a:chExt cx="360040" cy="1197812"/>
          </a:xfrm>
        </p:grpSpPr>
        <p:sp>
          <p:nvSpPr>
            <p:cNvPr id="4" name="Triangle isocèle 3"/>
            <p:cNvSpPr/>
            <p:nvPr/>
          </p:nvSpPr>
          <p:spPr>
            <a:xfrm>
              <a:off x="7092279" y="5499866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20271" y="4514657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1"/>
                  </a:solidFill>
                </a:rPr>
                <a:t>A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Connecteur droit 6"/>
            <p:cNvCxnSpPr>
              <a:stCxn id="4" idx="0"/>
            </p:cNvCxnSpPr>
            <p:nvPr/>
          </p:nvCxnSpPr>
          <p:spPr>
            <a:xfrm flipV="1">
              <a:off x="7200291" y="4894261"/>
              <a:ext cx="0" cy="60560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971600" y="4615421"/>
            <a:ext cx="2880320" cy="9907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3838019" y="5606167"/>
            <a:ext cx="805989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4247964" y="4817499"/>
            <a:ext cx="360040" cy="788667"/>
            <a:chOff x="7020271" y="4923802"/>
            <a:chExt cx="360040" cy="788667"/>
          </a:xfrm>
        </p:grpSpPr>
        <p:sp>
          <p:nvSpPr>
            <p:cNvPr id="20" name="Triangle isocèle 19"/>
            <p:cNvSpPr/>
            <p:nvPr/>
          </p:nvSpPr>
          <p:spPr>
            <a:xfrm>
              <a:off x="7092279" y="5499866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20271" y="4923802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C</a:t>
              </a:r>
            </a:p>
          </p:txBody>
        </p:sp>
        <p:cxnSp>
          <p:nvCxnSpPr>
            <p:cNvPr id="22" name="Connecteur droit 21"/>
            <p:cNvCxnSpPr>
              <a:stCxn id="20" idx="0"/>
            </p:cNvCxnSpPr>
            <p:nvPr/>
          </p:nvCxnSpPr>
          <p:spPr>
            <a:xfrm flipV="1">
              <a:off x="7200291" y="5283842"/>
              <a:ext cx="0" cy="2160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/>
          <p:nvPr/>
        </p:nvCxnSpPr>
        <p:spPr>
          <a:xfrm>
            <a:off x="1349862" y="1771691"/>
            <a:ext cx="0" cy="1349245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>
            <a:off x="7452320" y="3429000"/>
            <a:ext cx="432048" cy="827313"/>
            <a:chOff x="7452320" y="5579783"/>
            <a:chExt cx="432048" cy="827313"/>
          </a:xfrm>
        </p:grpSpPr>
        <p:cxnSp>
          <p:nvCxnSpPr>
            <p:cNvPr id="25" name="Connecteur droit avec flèche 24"/>
            <p:cNvCxnSpPr/>
            <p:nvPr/>
          </p:nvCxnSpPr>
          <p:spPr>
            <a:xfrm flipV="1">
              <a:off x="7668344" y="557978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7452320" y="603776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5770149" y="1401716"/>
            <a:ext cx="432048" cy="676216"/>
            <a:chOff x="6732240" y="3962110"/>
            <a:chExt cx="432048" cy="676216"/>
          </a:xfrm>
        </p:grpSpPr>
        <p:sp>
          <p:nvSpPr>
            <p:cNvPr id="28" name="Ellipse 27"/>
            <p:cNvSpPr/>
            <p:nvPr/>
          </p:nvSpPr>
          <p:spPr>
            <a:xfrm>
              <a:off x="6804248" y="4350294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732240" y="39621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1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7236296" y="1420099"/>
            <a:ext cx="432048" cy="657833"/>
            <a:chOff x="7452320" y="3962110"/>
            <a:chExt cx="432048" cy="657833"/>
          </a:xfrm>
        </p:grpSpPr>
        <p:sp>
          <p:nvSpPr>
            <p:cNvPr id="27" name="Ellipse 26"/>
            <p:cNvSpPr/>
            <p:nvPr/>
          </p:nvSpPr>
          <p:spPr>
            <a:xfrm>
              <a:off x="7524328" y="4331911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452320" y="39621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34" name="Ellipse 33"/>
          <p:cNvSpPr/>
          <p:nvPr/>
        </p:nvSpPr>
        <p:spPr>
          <a:xfrm>
            <a:off x="1061830" y="2034524"/>
            <a:ext cx="5760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6" name="Connecteur droit 35"/>
          <p:cNvCxnSpPr>
            <a:stCxn id="34" idx="4"/>
            <a:endCxn id="34" idx="0"/>
          </p:cNvCxnSpPr>
          <p:nvPr/>
        </p:nvCxnSpPr>
        <p:spPr>
          <a:xfrm flipV="1">
            <a:off x="1349862" y="2034524"/>
            <a:ext cx="0" cy="576064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69" idx="7"/>
          </p:cNvCxnSpPr>
          <p:nvPr/>
        </p:nvCxnSpPr>
        <p:spPr>
          <a:xfrm flipV="1">
            <a:off x="3360575" y="789566"/>
            <a:ext cx="910121" cy="940681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42" idx="3"/>
          </p:cNvCxnSpPr>
          <p:nvPr/>
        </p:nvCxnSpPr>
        <p:spPr>
          <a:xfrm flipH="1" flipV="1">
            <a:off x="3228914" y="789564"/>
            <a:ext cx="1041782" cy="3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1788754" y="609544"/>
            <a:ext cx="1440160" cy="360042"/>
            <a:chOff x="2202795" y="784269"/>
            <a:chExt cx="1440160" cy="360042"/>
          </a:xfrm>
        </p:grpSpPr>
        <p:sp>
          <p:nvSpPr>
            <p:cNvPr id="42" name="Rectangle 41"/>
            <p:cNvSpPr/>
            <p:nvPr/>
          </p:nvSpPr>
          <p:spPr>
            <a:xfrm>
              <a:off x="328291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accent1"/>
                  </a:solidFill>
                </a:rPr>
                <a:t>A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2287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C</a:t>
              </a:r>
            </a:p>
          </p:txBody>
        </p:sp>
        <p:sp>
          <p:nvSpPr>
            <p:cNvPr id="44" name="Ellipse 43"/>
            <p:cNvSpPr/>
            <p:nvPr/>
          </p:nvSpPr>
          <p:spPr>
            <a:xfrm flipV="1">
              <a:off x="2285948" y="867421"/>
              <a:ext cx="193734" cy="1937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62835" y="784270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accent1"/>
                  </a:solidFill>
                </a:rPr>
                <a:t>Øt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2795" y="784271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8" name="Connecteur droit 57"/>
          <p:cNvCxnSpPr/>
          <p:nvPr/>
        </p:nvCxnSpPr>
        <p:spPr>
          <a:xfrm flipH="1">
            <a:off x="950931" y="2322556"/>
            <a:ext cx="1460829" cy="0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349862" y="3012141"/>
            <a:ext cx="1796750" cy="0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1968774" y="659403"/>
            <a:ext cx="0" cy="25474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 flipV="1">
            <a:off x="1968774" y="658778"/>
            <a:ext cx="0" cy="25474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976291" y="2652865"/>
            <a:ext cx="554188" cy="2770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30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2053988" y="2005836"/>
            <a:ext cx="286480" cy="26317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5</a:t>
            </a:r>
            <a:endParaRPr lang="fr-FR" sz="1600" dirty="0">
              <a:solidFill>
                <a:schemeClr val="accent1"/>
              </a:solidFill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6516216" y="2515610"/>
            <a:ext cx="432048" cy="657833"/>
            <a:chOff x="7452320" y="3962110"/>
            <a:chExt cx="432048" cy="657833"/>
          </a:xfrm>
        </p:grpSpPr>
        <p:sp>
          <p:nvSpPr>
            <p:cNvPr id="78" name="Ellipse 77"/>
            <p:cNvSpPr/>
            <p:nvPr/>
          </p:nvSpPr>
          <p:spPr>
            <a:xfrm>
              <a:off x="7524328" y="4331911"/>
              <a:ext cx="288032" cy="288032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452320" y="39621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9" name="Ellipse 68"/>
          <p:cNvSpPr/>
          <p:nvPr/>
        </p:nvSpPr>
        <p:spPr>
          <a:xfrm>
            <a:off x="2868874" y="1645884"/>
            <a:ext cx="5760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70" name="Connecteur droit 69"/>
          <p:cNvCxnSpPr>
            <a:stCxn id="69" idx="7"/>
            <a:endCxn id="69" idx="3"/>
          </p:cNvCxnSpPr>
          <p:nvPr/>
        </p:nvCxnSpPr>
        <p:spPr>
          <a:xfrm flipH="1">
            <a:off x="2953237" y="1730247"/>
            <a:ext cx="407338" cy="407338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248237" y="1933916"/>
            <a:ext cx="1340717" cy="0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3152371" y="1521072"/>
            <a:ext cx="0" cy="1599864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349862" y="4453208"/>
            <a:ext cx="0" cy="1352056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3146612" y="4368090"/>
            <a:ext cx="0" cy="1437174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71600" y="4615421"/>
            <a:ext cx="45719" cy="99074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1637895" y="4615421"/>
            <a:ext cx="1230980" cy="99074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3444938" y="4615421"/>
            <a:ext cx="406982" cy="99074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2411760" y="1933917"/>
            <a:ext cx="0" cy="414963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5410109" y="206084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5122077" y="2146278"/>
            <a:ext cx="864096" cy="369332"/>
            <a:chOff x="5724128" y="4291261"/>
            <a:chExt cx="864096" cy="369332"/>
          </a:xfrm>
        </p:grpSpPr>
        <p:cxnSp>
          <p:nvCxnSpPr>
            <p:cNvPr id="26" name="Connecteur droit avec flèche 25"/>
            <p:cNvCxnSpPr/>
            <p:nvPr/>
          </p:nvCxnSpPr>
          <p:spPr>
            <a:xfrm rot="5400000" flipV="1">
              <a:off x="6372200" y="4278286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724128" y="429126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5428329" y="2055900"/>
            <a:ext cx="432048" cy="907995"/>
            <a:chOff x="7425426" y="5579783"/>
            <a:chExt cx="432048" cy="907995"/>
          </a:xfrm>
        </p:grpSpPr>
        <p:cxnSp>
          <p:nvCxnSpPr>
            <p:cNvPr id="97" name="Connecteur droit avec flèche 96"/>
            <p:cNvCxnSpPr/>
            <p:nvPr/>
          </p:nvCxnSpPr>
          <p:spPr>
            <a:xfrm flipV="1">
              <a:off x="7668344" y="5579783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>
              <a:off x="7425426" y="611844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6306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296943"/>
            <a:ext cx="2880320" cy="216024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2"/>
          <p:cNvGrpSpPr/>
          <p:nvPr/>
        </p:nvGrpSpPr>
        <p:grpSpPr>
          <a:xfrm>
            <a:off x="4000496" y="4771082"/>
            <a:ext cx="360040" cy="788667"/>
            <a:chOff x="7020271" y="4923802"/>
            <a:chExt cx="360040" cy="788667"/>
          </a:xfrm>
          <a:effectLst/>
        </p:grpSpPr>
        <p:sp>
          <p:nvSpPr>
            <p:cNvPr id="4" name="Triangle isocèle 3"/>
            <p:cNvSpPr/>
            <p:nvPr/>
          </p:nvSpPr>
          <p:spPr>
            <a:xfrm>
              <a:off x="7092279" y="5499866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20271" y="4923802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1"/>
                  </a:solidFill>
                </a:rPr>
                <a:t>A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Connecteur droit 6"/>
            <p:cNvCxnSpPr>
              <a:stCxn id="4" idx="0"/>
            </p:cNvCxnSpPr>
            <p:nvPr/>
          </p:nvCxnSpPr>
          <p:spPr>
            <a:xfrm flipV="1">
              <a:off x="7200291" y="5283842"/>
              <a:ext cx="0" cy="2160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7"/>
          <p:cNvGrpSpPr/>
          <p:nvPr/>
        </p:nvGrpSpPr>
        <p:grpSpPr>
          <a:xfrm>
            <a:off x="215881" y="856276"/>
            <a:ext cx="752155" cy="360040"/>
            <a:chOff x="5616623" y="5805264"/>
            <a:chExt cx="752155" cy="360040"/>
          </a:xfrm>
          <a:effectLst/>
        </p:grpSpPr>
        <p:sp>
          <p:nvSpPr>
            <p:cNvPr id="5" name="Triangle isocèle 4"/>
            <p:cNvSpPr/>
            <p:nvPr/>
          </p:nvSpPr>
          <p:spPr>
            <a:xfrm rot="16200000">
              <a:off x="6154465" y="5878983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6623" y="5805264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1"/>
                  </a:solidFill>
                </a:rPr>
                <a:t>B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9" name="Connecteur droit 8"/>
            <p:cNvCxnSpPr>
              <a:stCxn id="8" idx="3"/>
              <a:endCxn id="5" idx="0"/>
            </p:cNvCxnSpPr>
            <p:nvPr/>
          </p:nvCxnSpPr>
          <p:spPr>
            <a:xfrm>
              <a:off x="5976663" y="5985284"/>
              <a:ext cx="17951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10"/>
          <p:cNvCxnSpPr/>
          <p:nvPr/>
        </p:nvCxnSpPr>
        <p:spPr>
          <a:xfrm flipH="1">
            <a:off x="3600879" y="5574989"/>
            <a:ext cx="805989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395536" y="3457183"/>
            <a:ext cx="805989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976330" y="764704"/>
            <a:ext cx="1" cy="864096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8"/>
          <p:cNvGrpSpPr/>
          <p:nvPr/>
        </p:nvGrpSpPr>
        <p:grpSpPr>
          <a:xfrm>
            <a:off x="279128" y="2668516"/>
            <a:ext cx="360040" cy="788667"/>
            <a:chOff x="7020271" y="4923802"/>
            <a:chExt cx="360040" cy="788667"/>
          </a:xfrm>
          <a:effectLst/>
        </p:grpSpPr>
        <p:sp>
          <p:nvSpPr>
            <p:cNvPr id="20" name="Triangle isocèle 19"/>
            <p:cNvSpPr/>
            <p:nvPr/>
          </p:nvSpPr>
          <p:spPr>
            <a:xfrm>
              <a:off x="7092279" y="5499866"/>
              <a:ext cx="216024" cy="212603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20271" y="4923802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C</a:t>
              </a:r>
            </a:p>
          </p:txBody>
        </p:sp>
        <p:cxnSp>
          <p:nvCxnSpPr>
            <p:cNvPr id="22" name="Connecteur droit 21"/>
            <p:cNvCxnSpPr>
              <a:stCxn id="20" idx="0"/>
            </p:cNvCxnSpPr>
            <p:nvPr/>
          </p:nvCxnSpPr>
          <p:spPr>
            <a:xfrm flipV="1">
              <a:off x="7200291" y="5283842"/>
              <a:ext cx="0" cy="2160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/>
          <p:nvPr/>
        </p:nvCxnSpPr>
        <p:spPr>
          <a:xfrm rot="16200000" flipH="1">
            <a:off x="1874550" y="2886090"/>
            <a:ext cx="2514580" cy="0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843808" y="1739824"/>
            <a:ext cx="5760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6" name="Connecteur droit 35"/>
          <p:cNvCxnSpPr>
            <a:stCxn id="34" idx="3"/>
            <a:endCxn id="34" idx="7"/>
          </p:cNvCxnSpPr>
          <p:nvPr/>
        </p:nvCxnSpPr>
        <p:spPr>
          <a:xfrm flipV="1">
            <a:off x="2928171" y="1824187"/>
            <a:ext cx="407338" cy="407338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7"/>
          </p:cNvCxnSpPr>
          <p:nvPr/>
        </p:nvCxnSpPr>
        <p:spPr>
          <a:xfrm flipV="1">
            <a:off x="3335509" y="789565"/>
            <a:ext cx="1077249" cy="1034622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588954" y="789565"/>
            <a:ext cx="82380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47"/>
          <p:cNvGrpSpPr/>
          <p:nvPr/>
        </p:nvGrpSpPr>
        <p:grpSpPr>
          <a:xfrm>
            <a:off x="1788754" y="609544"/>
            <a:ext cx="1800200" cy="360042"/>
            <a:chOff x="2202795" y="784269"/>
            <a:chExt cx="1800200" cy="360042"/>
          </a:xfrm>
          <a:effectLst/>
        </p:grpSpPr>
        <p:sp>
          <p:nvSpPr>
            <p:cNvPr id="41" name="Rectangle 40"/>
            <p:cNvSpPr/>
            <p:nvPr/>
          </p:nvSpPr>
          <p:spPr>
            <a:xfrm>
              <a:off x="364295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8291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22875" y="784269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accent1"/>
                  </a:solidFill>
                </a:rPr>
                <a:t>A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 flipV="1">
              <a:off x="2285948" y="867421"/>
              <a:ext cx="193734" cy="1937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62835" y="784270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accent1"/>
                  </a:solidFill>
                </a:rPr>
                <a:t>Øt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2795" y="784271"/>
              <a:ext cx="360040" cy="3600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8" name="Connecteur droit 57"/>
          <p:cNvCxnSpPr/>
          <p:nvPr/>
        </p:nvCxnSpPr>
        <p:spPr>
          <a:xfrm rot="5400000">
            <a:off x="3119982" y="1650727"/>
            <a:ext cx="0" cy="754258"/>
          </a:xfrm>
          <a:prstGeom prst="line">
            <a:avLst/>
          </a:prstGeom>
          <a:ln w="12700">
            <a:solidFill>
              <a:schemeClr val="accent1"/>
            </a:solidFill>
            <a:prstDash val="lgDash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3497111" y="2027857"/>
            <a:ext cx="0" cy="1429327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54062" y="3929066"/>
            <a:ext cx="2148382" cy="0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1968774" y="659403"/>
            <a:ext cx="0" cy="25474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 flipV="1">
            <a:off x="1968774" y="658778"/>
            <a:ext cx="0" cy="25474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68697" y="3549800"/>
            <a:ext cx="554188" cy="27709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30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3058415" y="2603973"/>
            <a:ext cx="554188" cy="27709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2</a:t>
            </a:r>
            <a:r>
              <a:rPr lang="fr-FR" sz="1600" dirty="0" smtClean="0">
                <a:solidFill>
                  <a:schemeClr val="accent1"/>
                </a:solidFill>
              </a:rPr>
              <a:t>0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65" name="Arc 64"/>
          <p:cNvSpPr/>
          <p:nvPr/>
        </p:nvSpPr>
        <p:spPr>
          <a:xfrm>
            <a:off x="2786050" y="1682738"/>
            <a:ext cx="697676" cy="697676"/>
          </a:xfrm>
          <a:prstGeom prst="arc">
            <a:avLst>
              <a:gd name="adj1" fmla="val 53400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1785918" y="357166"/>
            <a:ext cx="1214446" cy="2770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accent1"/>
                </a:solidFill>
              </a:rPr>
              <a:t>M10 x 1,5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57356" y="1298560"/>
            <a:ext cx="556352" cy="216024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/>
          <p:cNvCxnSpPr/>
          <p:nvPr/>
        </p:nvCxnSpPr>
        <p:spPr>
          <a:xfrm rot="5400000">
            <a:off x="642910" y="5214950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000100" y="4857760"/>
            <a:ext cx="85725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5400000" flipH="1" flipV="1">
            <a:off x="1714480" y="4714884"/>
            <a:ext cx="28575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rot="5400000" flipH="1" flipV="1">
            <a:off x="2286778" y="4714090"/>
            <a:ext cx="28575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2428860" y="4857760"/>
            <a:ext cx="142876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000100" y="5572140"/>
            <a:ext cx="285752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rot="5400000">
            <a:off x="3501224" y="5214156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1857356" y="4572008"/>
            <a:ext cx="57150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2499901" y="5214553"/>
            <a:ext cx="714380" cy="7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rot="5400000">
            <a:off x="3072199" y="5214553"/>
            <a:ext cx="713586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rot="5400000">
            <a:off x="2545939" y="5213759"/>
            <a:ext cx="713586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>
            <a:off x="3028543" y="5212965"/>
            <a:ext cx="713586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rot="5400000">
            <a:off x="2643967" y="5213837"/>
            <a:ext cx="1000132" cy="2226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442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/>
          <p:cNvCxnSpPr>
            <a:stCxn id="8" idx="2"/>
            <a:endCxn id="20" idx="0"/>
          </p:cNvCxnSpPr>
          <p:nvPr/>
        </p:nvCxnSpPr>
        <p:spPr>
          <a:xfrm rot="5400000">
            <a:off x="1198662" y="2571744"/>
            <a:ext cx="139163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357686" y="3357563"/>
            <a:ext cx="14287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1000100" y="1000108"/>
            <a:ext cx="2857520" cy="1571637"/>
            <a:chOff x="1000100" y="1000108"/>
            <a:chExt cx="2857520" cy="1571637"/>
          </a:xfrm>
        </p:grpSpPr>
        <p:grpSp>
          <p:nvGrpSpPr>
            <p:cNvPr id="29" name="Groupe 28"/>
            <p:cNvGrpSpPr/>
            <p:nvPr/>
          </p:nvGrpSpPr>
          <p:grpSpPr>
            <a:xfrm>
              <a:off x="1000100" y="1000108"/>
              <a:ext cx="2857520" cy="1571637"/>
              <a:chOff x="1000100" y="1000108"/>
              <a:chExt cx="2857520" cy="1571637"/>
            </a:xfrm>
          </p:grpSpPr>
          <p:sp>
            <p:nvSpPr>
              <p:cNvPr id="2" name="Ellipse 1"/>
              <p:cNvSpPr/>
              <p:nvPr/>
            </p:nvSpPr>
            <p:spPr>
              <a:xfrm>
                <a:off x="1000100" y="1500174"/>
                <a:ext cx="571504" cy="571504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/>
                  <a:t>M</a:t>
                </a:r>
                <a:endParaRPr lang="fr-FR" sz="1600" b="1" dirty="0"/>
              </a:p>
            </p:txBody>
          </p:sp>
          <p:cxnSp>
            <p:nvCxnSpPr>
              <p:cNvPr id="5" name="Connecteur droit 4"/>
              <p:cNvCxnSpPr/>
              <p:nvPr/>
            </p:nvCxnSpPr>
            <p:spPr>
              <a:xfrm>
                <a:off x="1571604" y="1785926"/>
                <a:ext cx="1000132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2571736" y="1571612"/>
                <a:ext cx="1285884" cy="428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Boîte de vitesse broche</a:t>
                </a:r>
                <a:endParaRPr lang="fr-FR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14480" y="1695926"/>
                <a:ext cx="360000" cy="180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9"/>
              <p:cNvCxnSpPr/>
              <p:nvPr/>
            </p:nvCxnSpPr>
            <p:spPr>
              <a:xfrm rot="5400000">
                <a:off x="1574098" y="1785926"/>
                <a:ext cx="157163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rot="10800000">
                <a:off x="2285984" y="1000108"/>
                <a:ext cx="142876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rot="10800000">
                <a:off x="2285984" y="2571744"/>
                <a:ext cx="142876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10800000">
                <a:off x="2283490" y="2571744"/>
                <a:ext cx="142876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 rot="5400000">
              <a:off x="1581617" y="1788613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>
              <a:off x="2030883" y="1788613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1569110" y="2571745"/>
            <a:ext cx="2791386" cy="1571636"/>
            <a:chOff x="1569110" y="2571745"/>
            <a:chExt cx="2791386" cy="1571636"/>
          </a:xfrm>
        </p:grpSpPr>
        <p:grpSp>
          <p:nvGrpSpPr>
            <p:cNvPr id="38" name="Groupe 37"/>
            <p:cNvGrpSpPr/>
            <p:nvPr/>
          </p:nvGrpSpPr>
          <p:grpSpPr>
            <a:xfrm>
              <a:off x="1569110" y="2571745"/>
              <a:ext cx="2791386" cy="1571636"/>
              <a:chOff x="1569110" y="2571745"/>
              <a:chExt cx="2791386" cy="1571636"/>
            </a:xfrm>
          </p:grpSpPr>
          <p:cxnSp>
            <p:nvCxnSpPr>
              <p:cNvPr id="18" name="Connecteur droit 17"/>
              <p:cNvCxnSpPr/>
              <p:nvPr/>
            </p:nvCxnSpPr>
            <p:spPr>
              <a:xfrm>
                <a:off x="1569110" y="3357563"/>
                <a:ext cx="1000132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569242" y="3143249"/>
                <a:ext cx="1285884" cy="428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Boîte de vitesse avance</a:t>
                </a:r>
                <a:endParaRPr lang="fr-FR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11986" y="3267563"/>
                <a:ext cx="360000" cy="1800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/>
              <p:cNvCxnSpPr/>
              <p:nvPr/>
            </p:nvCxnSpPr>
            <p:spPr>
              <a:xfrm rot="5400000">
                <a:off x="1571604" y="3357563"/>
                <a:ext cx="157163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10800000">
                <a:off x="2283490" y="4143378"/>
                <a:ext cx="142876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e 36"/>
              <p:cNvGrpSpPr/>
              <p:nvPr/>
            </p:nvGrpSpPr>
            <p:grpSpPr>
              <a:xfrm>
                <a:off x="3857620" y="3267563"/>
                <a:ext cx="502876" cy="180000"/>
                <a:chOff x="3857620" y="3286124"/>
                <a:chExt cx="502876" cy="180000"/>
              </a:xfrm>
            </p:grpSpPr>
            <p:cxnSp>
              <p:nvCxnSpPr>
                <p:cNvPr id="24" name="Connecteur droit 23"/>
                <p:cNvCxnSpPr/>
                <p:nvPr/>
              </p:nvCxnSpPr>
              <p:spPr>
                <a:xfrm>
                  <a:off x="3857620" y="3376124"/>
                  <a:ext cx="14287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4000496" y="3286124"/>
                  <a:ext cx="360000" cy="18000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6" name="Groupe 35"/>
                <p:cNvGrpSpPr/>
                <p:nvPr/>
              </p:nvGrpSpPr>
              <p:grpSpPr>
                <a:xfrm>
                  <a:off x="4000496" y="3340405"/>
                  <a:ext cx="357190" cy="71438"/>
                  <a:chOff x="4071934" y="2857496"/>
                  <a:chExt cx="357190" cy="71438"/>
                </a:xfrm>
              </p:grpSpPr>
              <p:sp>
                <p:nvSpPr>
                  <p:cNvPr id="30" name="Arc 29"/>
                  <p:cNvSpPr/>
                  <p:nvPr/>
                </p:nvSpPr>
                <p:spPr>
                  <a:xfrm>
                    <a:off x="4071934" y="2857496"/>
                    <a:ext cx="71438" cy="71438"/>
                  </a:xfrm>
                  <a:prstGeom prst="arc">
                    <a:avLst>
                      <a:gd name="adj1" fmla="val 10842983"/>
                      <a:gd name="adj2" fmla="val 0"/>
                    </a:avLst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Arc 30"/>
                  <p:cNvSpPr/>
                  <p:nvPr/>
                </p:nvSpPr>
                <p:spPr>
                  <a:xfrm flipV="1">
                    <a:off x="4143372" y="2857496"/>
                    <a:ext cx="71438" cy="71438"/>
                  </a:xfrm>
                  <a:prstGeom prst="arc">
                    <a:avLst>
                      <a:gd name="adj1" fmla="val 10842983"/>
                      <a:gd name="adj2" fmla="val 0"/>
                    </a:avLst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Arc 31"/>
                  <p:cNvSpPr/>
                  <p:nvPr/>
                </p:nvSpPr>
                <p:spPr>
                  <a:xfrm>
                    <a:off x="4214810" y="2857496"/>
                    <a:ext cx="71438" cy="71438"/>
                  </a:xfrm>
                  <a:prstGeom prst="arc">
                    <a:avLst>
                      <a:gd name="adj1" fmla="val 10842983"/>
                      <a:gd name="adj2" fmla="val 0"/>
                    </a:avLst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Arc 32"/>
                  <p:cNvSpPr/>
                  <p:nvPr/>
                </p:nvSpPr>
                <p:spPr>
                  <a:xfrm flipV="1">
                    <a:off x="4286248" y="2857496"/>
                    <a:ext cx="71438" cy="71438"/>
                  </a:xfrm>
                  <a:prstGeom prst="arc">
                    <a:avLst>
                      <a:gd name="adj1" fmla="val 10842983"/>
                      <a:gd name="adj2" fmla="val 0"/>
                    </a:avLst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Arc 34"/>
                  <p:cNvSpPr/>
                  <p:nvPr/>
                </p:nvSpPr>
                <p:spPr>
                  <a:xfrm>
                    <a:off x="4357686" y="2857496"/>
                    <a:ext cx="71438" cy="71438"/>
                  </a:xfrm>
                  <a:prstGeom prst="arc">
                    <a:avLst>
                      <a:gd name="adj1" fmla="val 10842983"/>
                      <a:gd name="adj2" fmla="val 0"/>
                    </a:avLst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cxnSp>
          <p:nvCxnSpPr>
            <p:cNvPr id="46" name="Connecteur droit 45"/>
            <p:cNvCxnSpPr/>
            <p:nvPr/>
          </p:nvCxnSpPr>
          <p:spPr>
            <a:xfrm rot="5400000">
              <a:off x="1581617" y="3360249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rot="5400000">
              <a:off x="2030883" y="3360249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48"/>
          <p:cNvCxnSpPr/>
          <p:nvPr/>
        </p:nvCxnSpPr>
        <p:spPr>
          <a:xfrm rot="5400000">
            <a:off x="4091534" y="3169686"/>
            <a:ext cx="19575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2066" y="3273424"/>
            <a:ext cx="360000" cy="18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4572000" y="3363424"/>
            <a:ext cx="14287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072066" y="3363424"/>
            <a:ext cx="14287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>
            <a:off x="4427294" y="3218106"/>
            <a:ext cx="29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4186235" y="3071810"/>
            <a:ext cx="385765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H="1">
            <a:off x="4819407" y="2967278"/>
            <a:ext cx="79106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3857620" y="1785923"/>
            <a:ext cx="928694" cy="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4000496" y="1695438"/>
            <a:ext cx="449266" cy="182686"/>
            <a:chOff x="1824017" y="3419963"/>
            <a:chExt cx="449266" cy="182686"/>
          </a:xfrm>
        </p:grpSpPr>
        <p:sp>
          <p:nvSpPr>
            <p:cNvPr id="68" name="Rectangle 67"/>
            <p:cNvSpPr/>
            <p:nvPr/>
          </p:nvSpPr>
          <p:spPr>
            <a:xfrm>
              <a:off x="1864386" y="3419963"/>
              <a:ext cx="360000" cy="18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5400000">
              <a:off x="1734017" y="3512649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5400000">
              <a:off x="2183283" y="3512649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necteur droit 72"/>
          <p:cNvCxnSpPr>
            <a:endCxn id="8" idx="0"/>
          </p:cNvCxnSpPr>
          <p:nvPr/>
        </p:nvCxnSpPr>
        <p:spPr>
          <a:xfrm rot="5400000">
            <a:off x="1317663" y="1116545"/>
            <a:ext cx="115876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endCxn id="68" idx="0"/>
          </p:cNvCxnSpPr>
          <p:nvPr/>
        </p:nvCxnSpPr>
        <p:spPr>
          <a:xfrm rot="16200000" flipH="1">
            <a:off x="3643306" y="1123933"/>
            <a:ext cx="11430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10800000">
            <a:off x="1901810" y="546080"/>
            <a:ext cx="2313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à coins arrondis 80"/>
          <p:cNvSpPr/>
          <p:nvPr/>
        </p:nvSpPr>
        <p:spPr>
          <a:xfrm>
            <a:off x="4786314" y="157161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Porte pièce</a:t>
            </a:r>
            <a:endParaRPr lang="fr-FR" sz="1100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4681538" y="22145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Porte outil</a:t>
            </a:r>
            <a:endParaRPr lang="fr-FR" sz="1100" dirty="0"/>
          </a:p>
        </p:txBody>
      </p:sp>
      <p:cxnSp>
        <p:nvCxnSpPr>
          <p:cNvPr id="84" name="Connecteur droit 83"/>
          <p:cNvCxnSpPr/>
          <p:nvPr/>
        </p:nvCxnSpPr>
        <p:spPr>
          <a:xfrm rot="5400000">
            <a:off x="1458889" y="3870329"/>
            <a:ext cx="83185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5400000">
            <a:off x="4492307" y="3875409"/>
            <a:ext cx="83185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865927" y="4286256"/>
            <a:ext cx="3048974" cy="16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rot="5400000">
            <a:off x="3251191" y="4394207"/>
            <a:ext cx="2143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rot="10800000" flipV="1">
            <a:off x="3178527" y="4500570"/>
            <a:ext cx="360000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839473" y="343689"/>
            <a:ext cx="622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Phase de vie :</a:t>
            </a:r>
            <a:r>
              <a:rPr lang="fr-FR" sz="1200" dirty="0" smtClean="0"/>
              <a:t> </a:t>
            </a:r>
            <a:r>
              <a:rPr lang="fr-FR" sz="1200" i="1" dirty="0" smtClean="0"/>
              <a:t>Usinage en série</a:t>
            </a:r>
            <a:endParaRPr lang="fr-FR" sz="1200" i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839474" y="-516008"/>
            <a:ext cx="6220961" cy="3277977"/>
            <a:chOff x="1100686" y="20911"/>
            <a:chExt cx="6220961" cy="3277977"/>
          </a:xfrm>
        </p:grpSpPr>
        <p:sp>
          <p:nvSpPr>
            <p:cNvPr id="35" name="Arc 34"/>
            <p:cNvSpPr/>
            <p:nvPr/>
          </p:nvSpPr>
          <p:spPr>
            <a:xfrm rot="16200000" flipV="1">
              <a:off x="3180493" y="1354133"/>
              <a:ext cx="808424" cy="2739643"/>
            </a:xfrm>
            <a:prstGeom prst="arc">
              <a:avLst>
                <a:gd name="adj1" fmla="val 18350887"/>
                <a:gd name="adj2" fmla="val 515823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329156" y="2611839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FC5</a:t>
              </a:r>
              <a:endParaRPr lang="fr-FR" sz="1200" dirty="0"/>
            </a:p>
          </p:txBody>
        </p:sp>
        <p:sp>
          <p:nvSpPr>
            <p:cNvPr id="29" name="Arc 28"/>
            <p:cNvSpPr/>
            <p:nvPr/>
          </p:nvSpPr>
          <p:spPr>
            <a:xfrm rot="16200000" flipV="1">
              <a:off x="2465209" y="1771453"/>
              <a:ext cx="894144" cy="1255356"/>
            </a:xfrm>
            <a:prstGeom prst="arc">
              <a:avLst>
                <a:gd name="adj1" fmla="val 16736561"/>
                <a:gd name="adj2" fmla="val 95326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Arc 27"/>
            <p:cNvSpPr/>
            <p:nvPr/>
          </p:nvSpPr>
          <p:spPr>
            <a:xfrm rot="16200000" flipV="1">
              <a:off x="2369899" y="1650723"/>
              <a:ext cx="1326226" cy="1496816"/>
            </a:xfrm>
            <a:prstGeom prst="arc">
              <a:avLst>
                <a:gd name="adj1" fmla="val 16736561"/>
                <a:gd name="adj2" fmla="val 95326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Arc 26"/>
            <p:cNvSpPr/>
            <p:nvPr/>
          </p:nvSpPr>
          <p:spPr>
            <a:xfrm rot="17784951" flipV="1">
              <a:off x="4037860" y="651525"/>
              <a:ext cx="2350041" cy="1088813"/>
            </a:xfrm>
            <a:prstGeom prst="arc">
              <a:avLst>
                <a:gd name="adj1" fmla="val 11129201"/>
                <a:gd name="adj2" fmla="val 1368448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/>
            <p:cNvSpPr/>
            <p:nvPr/>
          </p:nvSpPr>
          <p:spPr>
            <a:xfrm rot="16200000">
              <a:off x="3855121" y="1947261"/>
              <a:ext cx="1342532" cy="744965"/>
            </a:xfrm>
            <a:prstGeom prst="arc">
              <a:avLst>
                <a:gd name="adj1" fmla="val 1694586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/>
            <p:cNvSpPr/>
            <p:nvPr/>
          </p:nvSpPr>
          <p:spPr>
            <a:xfrm rot="1304375" flipV="1">
              <a:off x="4518421" y="2285992"/>
              <a:ext cx="2143140" cy="928694"/>
            </a:xfrm>
            <a:prstGeom prst="arc">
              <a:avLst>
                <a:gd name="adj1" fmla="val 11129201"/>
                <a:gd name="adj2" fmla="val 133883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482570" y="2067744"/>
              <a:ext cx="1440000" cy="504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Montage d’usinage</a:t>
              </a:r>
              <a:endParaRPr lang="fr-FR" sz="11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5317337" y="1533926"/>
              <a:ext cx="1440000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Copeaux</a:t>
              </a:r>
              <a:endParaRPr lang="fr-FR" sz="11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084799" y="249046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FP1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912281" y="199262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FC1</a:t>
              </a:r>
              <a:endParaRPr lang="fr-FR" sz="1200" dirty="0"/>
            </a:p>
          </p:txBody>
        </p:sp>
        <p:sp>
          <p:nvSpPr>
            <p:cNvPr id="11" name="Arc 10"/>
            <p:cNvSpPr/>
            <p:nvPr/>
          </p:nvSpPr>
          <p:spPr>
            <a:xfrm rot="16200000" flipV="1">
              <a:off x="2537670" y="1779368"/>
              <a:ext cx="1020822" cy="1152128"/>
            </a:xfrm>
            <a:prstGeom prst="arc">
              <a:avLst>
                <a:gd name="adj1" fmla="val 10708247"/>
                <a:gd name="adj2" fmla="val 95326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644799" y="1533926"/>
              <a:ext cx="1440000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Pièce</a:t>
              </a:r>
              <a:endParaRPr lang="fr-FR" sz="11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394131" y="1225160"/>
              <a:ext cx="1560396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Opérateur</a:t>
              </a:r>
              <a:endParaRPr lang="fr-FR" sz="11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964517" y="1505601"/>
              <a:ext cx="78581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FC2</a:t>
              </a:r>
              <a:endParaRPr lang="fr-FR" sz="1200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567238" y="2794888"/>
              <a:ext cx="1500198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Magasin</a:t>
              </a:r>
              <a:endParaRPr lang="fr-FR" sz="11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00686" y="2246339"/>
              <a:ext cx="1500198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Machine</a:t>
              </a:r>
              <a:endParaRPr lang="fr-FR" sz="11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877978" y="1776209"/>
              <a:ext cx="78581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FC3</a:t>
              </a:r>
              <a:endParaRPr lang="fr-FR" sz="12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791439" y="1903941"/>
              <a:ext cx="78581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FC4</a:t>
              </a:r>
              <a:endParaRPr lang="fr-FR" sz="1200" dirty="0"/>
            </a:p>
          </p:txBody>
        </p:sp>
        <p:sp>
          <p:nvSpPr>
            <p:cNvPr id="13" name="Arc 12"/>
            <p:cNvSpPr/>
            <p:nvPr/>
          </p:nvSpPr>
          <p:spPr>
            <a:xfrm rot="16200000" flipV="1">
              <a:off x="4589753" y="1499452"/>
              <a:ext cx="808424" cy="2739643"/>
            </a:xfrm>
            <a:prstGeom prst="arc">
              <a:avLst>
                <a:gd name="adj1" fmla="val 17039370"/>
                <a:gd name="adj2" fmla="val 588620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5821449" y="2246339"/>
              <a:ext cx="1500198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Lubrification</a:t>
              </a:r>
              <a:endParaRPr lang="fr-FR" sz="11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334700" y="2794888"/>
              <a:ext cx="1500198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Outil</a:t>
              </a:r>
              <a:endParaRPr lang="fr-FR" sz="11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13772" y="2707703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FP2</a:t>
              </a:r>
              <a:endParaRPr lang="fr-FR" sz="12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535226" y="2165719"/>
              <a:ext cx="78581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FC6</a:t>
              </a:r>
              <a:endParaRPr lang="fr-FR" sz="1200" dirty="0"/>
            </a:p>
          </p:txBody>
        </p:sp>
      </p:grp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7709423"/>
              </p:ext>
            </p:extLst>
          </p:nvPr>
        </p:nvGraphicFramePr>
        <p:xfrm>
          <a:off x="880995" y="3714752"/>
          <a:ext cx="661996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69"/>
                <a:gridCol w="4161640"/>
                <a:gridCol w="720080"/>
                <a:gridCol w="648072"/>
                <a:gridCol w="624702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Fct</a:t>
                      </a:r>
                      <a:r>
                        <a:rPr lang="fr-FR" sz="1200" dirty="0" smtClean="0"/>
                        <a:t>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Limite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Permettre</a:t>
                      </a:r>
                      <a:r>
                        <a:rPr lang="fr-FR" sz="1200" baseline="0" dirty="0" smtClean="0"/>
                        <a:t> à l’outil d’usiner  la pièce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Permette la lubrification</a:t>
                      </a:r>
                      <a:r>
                        <a:rPr lang="fr-FR" sz="1200" baseline="0" dirty="0" smtClean="0"/>
                        <a:t> de la coupe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Mettre la pièce en position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Maintenir la pièce en position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Etre aisément</a:t>
                      </a:r>
                      <a:r>
                        <a:rPr lang="fr-FR" sz="1200" baseline="0" dirty="0" smtClean="0"/>
                        <a:t> manipulable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Permettre l’évacuation des copeaux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FC6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Mettre</a:t>
                      </a:r>
                      <a:r>
                        <a:rPr lang="fr-FR" sz="1200" baseline="0" dirty="0" smtClean="0"/>
                        <a:t> en position et maintenir en position le montage dans la machine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6056" y="1281790"/>
            <a:ext cx="2739724" cy="216024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4932040" y="2348880"/>
            <a:ext cx="3312368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436096" y="3429000"/>
            <a:ext cx="0" cy="43204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292080" y="2204864"/>
            <a:ext cx="288032" cy="288032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389233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5</a:t>
            </a:r>
            <a:endParaRPr lang="fr-FR" b="1" dirty="0">
              <a:solidFill>
                <a:schemeClr val="tx2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211960" y="2145831"/>
            <a:ext cx="864096" cy="369332"/>
            <a:chOff x="4211960" y="2145831"/>
            <a:chExt cx="864096" cy="369332"/>
          </a:xfrm>
        </p:grpSpPr>
        <p:cxnSp>
          <p:nvCxnSpPr>
            <p:cNvPr id="14" name="Connecteur droit avec flèche 13"/>
            <p:cNvCxnSpPr/>
            <p:nvPr/>
          </p:nvCxnSpPr>
          <p:spPr>
            <a:xfrm rot="5400000" flipV="1">
              <a:off x="4860032" y="2132856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211960" y="214583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5220072" y="18166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395536" y="1265339"/>
            <a:ext cx="0" cy="21303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403648" y="1265340"/>
            <a:ext cx="0" cy="21303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95536" y="1265340"/>
            <a:ext cx="10081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5536" y="3395653"/>
            <a:ext cx="10081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556792"/>
            <a:ext cx="0" cy="16028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79512" y="2330495"/>
            <a:ext cx="3312368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03648" y="1556792"/>
            <a:ext cx="17281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403648" y="3140968"/>
            <a:ext cx="17281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/>
          <p:cNvSpPr/>
          <p:nvPr/>
        </p:nvSpPr>
        <p:spPr>
          <a:xfrm>
            <a:off x="1115616" y="1052736"/>
            <a:ext cx="216024" cy="2126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isocèle 62"/>
          <p:cNvSpPr/>
          <p:nvPr/>
        </p:nvSpPr>
        <p:spPr>
          <a:xfrm rot="16200000">
            <a:off x="177802" y="1431853"/>
            <a:ext cx="216024" cy="2126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3608" y="476672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65" name="Connecteur droit 64"/>
          <p:cNvCxnSpPr>
            <a:stCxn id="23" idx="0"/>
          </p:cNvCxnSpPr>
          <p:nvPr/>
        </p:nvCxnSpPr>
        <p:spPr>
          <a:xfrm flipV="1">
            <a:off x="1223628" y="836712"/>
            <a:ext cx="0" cy="216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-360040" y="1358134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B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69" name="Connecteur droit 68"/>
          <p:cNvCxnSpPr>
            <a:stCxn id="68" idx="3"/>
            <a:endCxn id="63" idx="0"/>
          </p:cNvCxnSpPr>
          <p:nvPr/>
        </p:nvCxnSpPr>
        <p:spPr>
          <a:xfrm>
            <a:off x="0" y="1538154"/>
            <a:ext cx="17951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347864" y="1528721"/>
            <a:ext cx="0" cy="1612247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3131840" y="1556792"/>
            <a:ext cx="368424" cy="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3163652" y="3140967"/>
            <a:ext cx="368424" cy="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347864" y="944724"/>
            <a:ext cx="0" cy="601629"/>
          </a:xfrm>
          <a:prstGeom prst="line">
            <a:avLst/>
          </a:prstGeom>
          <a:ln w="12700">
            <a:solidFill>
              <a:schemeClr val="accent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2979440" y="944724"/>
            <a:ext cx="368424" cy="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619400" y="759409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59360" y="759409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accent1"/>
                </a:solidFill>
              </a:rPr>
              <a:t>Øt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99320" y="759409"/>
            <a:ext cx="360040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1975346" y="857253"/>
            <a:ext cx="207987" cy="174942"/>
            <a:chOff x="3131840" y="3429000"/>
            <a:chExt cx="720080" cy="720080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4185356" y="1461501"/>
            <a:ext cx="864096" cy="369332"/>
            <a:chOff x="4211960" y="2145831"/>
            <a:chExt cx="864096" cy="369332"/>
          </a:xfrm>
        </p:grpSpPr>
        <p:cxnSp>
          <p:nvCxnSpPr>
            <p:cNvPr id="46" name="Connecteur droit avec flèche 45"/>
            <p:cNvCxnSpPr/>
            <p:nvPr/>
          </p:nvCxnSpPr>
          <p:spPr>
            <a:xfrm rot="5400000" flipV="1">
              <a:off x="4860032" y="2132856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4211960" y="214583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4211960" y="2819726"/>
            <a:ext cx="864096" cy="369332"/>
            <a:chOff x="4211960" y="2145831"/>
            <a:chExt cx="864096" cy="369332"/>
          </a:xfrm>
        </p:grpSpPr>
        <p:cxnSp>
          <p:nvCxnSpPr>
            <p:cNvPr id="49" name="Connecteur droit avec flèche 48"/>
            <p:cNvCxnSpPr/>
            <p:nvPr/>
          </p:nvCxnSpPr>
          <p:spPr>
            <a:xfrm rot="5400000" flipV="1">
              <a:off x="4860032" y="2132856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4211960" y="214583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tx2"/>
                  </a:solidFill>
                </a:rPr>
                <a:t>3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3840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112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7277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4233606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410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06" y="5657671"/>
            <a:ext cx="8791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www.hellopro.fr/images/produit-2/7/9/1/fraiseuse-conventionnelle-2654197.jpg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Picture 2" descr="http://www.hellopro.fr/images/produit-2/7/9/1/fraiseuse-conventionnelle-26541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8194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657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.directindustry.fr/images_di/photo-g/fraiseuse-verticale-3-axes-a-banc-fixe-27150-38210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162300"/>
            <a:ext cx="7620000" cy="6600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http://img.directindustry.fr/images_di/photo-g/fraiseuse-verticale-3-axes-a-banc-fixe-27150-3821059.jpg</a:t>
            </a:r>
          </a:p>
        </p:txBody>
      </p:sp>
    </p:spTree>
    <p:extLst>
      <p:ext uri="{BB962C8B-B14F-4D97-AF65-F5344CB8AC3E}">
        <p14:creationId xmlns="" xmlns:p14="http://schemas.microsoft.com/office/powerpoint/2010/main" val="33277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565825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V="1">
            <a:off x="3990615" y="2992467"/>
            <a:ext cx="0" cy="72008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5220072" y="3416340"/>
                <a:ext cx="47904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416340"/>
                <a:ext cx="479041" cy="3339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822464" y="2737623"/>
                <a:ext cx="467820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64" y="2737623"/>
                <a:ext cx="467820" cy="3339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3990615" y="3712547"/>
            <a:ext cx="1420466" cy="3600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990615" y="3364523"/>
            <a:ext cx="1109576" cy="34497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788024" y="3068960"/>
                <a:ext cx="467820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068960"/>
                <a:ext cx="467820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2612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0037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techmologie.com/local/cache-vignettes/L500xH375/62475b-cdc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34" y="206084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3846197" y="3537012"/>
            <a:ext cx="24745" cy="1368152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5364088" y="4612181"/>
                <a:ext cx="47904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612181"/>
                <a:ext cx="479041" cy="3339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378377" y="3537012"/>
                <a:ext cx="467820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77" y="3537012"/>
                <a:ext cx="467820" cy="3339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V="1">
            <a:off x="3870942" y="4779150"/>
            <a:ext cx="1384902" cy="12601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3707904" y="4221088"/>
            <a:ext cx="179306" cy="68407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3251372" y="4278243"/>
                <a:ext cx="467820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72" y="4278243"/>
                <a:ext cx="467820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>
            <a:off x="3426521" y="4716593"/>
            <a:ext cx="864096" cy="459051"/>
          </a:xfrm>
          <a:prstGeom prst="arc">
            <a:avLst>
              <a:gd name="adj1" fmla="val 664717"/>
              <a:gd name="adj2" fmla="val 19368261"/>
            </a:avLst>
          </a:pr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3145268" y="5023218"/>
                <a:ext cx="466218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68" y="5023218"/>
                <a:ext cx="466218" cy="335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6200000">
            <a:off x="5521606" y="3950607"/>
            <a:ext cx="864096" cy="459051"/>
          </a:xfrm>
          <a:prstGeom prst="arc">
            <a:avLst>
              <a:gd name="adj1" fmla="val 664717"/>
              <a:gd name="adj2" fmla="val 19368261"/>
            </a:avLst>
          </a:pr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6259611" y="3923362"/>
                <a:ext cx="472629" cy="33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11" y="3923362"/>
                <a:ext cx="472629" cy="3345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2032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7911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sc_reifen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92" y="2658162"/>
            <a:ext cx="2095500" cy="1533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sc_bruechromkobalt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67" y="2658162"/>
            <a:ext cx="2095500" cy="1533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sc_impeller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41" y="2658162"/>
            <a:ext cx="2095500" cy="1533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sc_spritzgussfor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" y="2658162"/>
            <a:ext cx="2095500" cy="1533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3513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507</Words>
  <Application>Microsoft Office PowerPoint</Application>
  <PresentationFormat>Affichage à l'écran (4:3)</PresentationFormat>
  <Paragraphs>379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pessoles</cp:lastModifiedBy>
  <cp:revision>210</cp:revision>
  <dcterms:created xsi:type="dcterms:W3CDTF">2012-04-14T13:15:19Z</dcterms:created>
  <dcterms:modified xsi:type="dcterms:W3CDTF">2013-04-03T14:47:45Z</dcterms:modified>
</cp:coreProperties>
</file>