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5"/>
  </p:notesMasterIdLst>
  <p:handoutMasterIdLst>
    <p:handoutMasterId r:id="rId36"/>
  </p:handoutMasterIdLst>
  <p:sldIdLst>
    <p:sldId id="325" r:id="rId4"/>
    <p:sldId id="330" r:id="rId5"/>
    <p:sldId id="331" r:id="rId6"/>
    <p:sldId id="332" r:id="rId7"/>
    <p:sldId id="334" r:id="rId8"/>
    <p:sldId id="333" r:id="rId9"/>
    <p:sldId id="329" r:id="rId10"/>
    <p:sldId id="328" r:id="rId11"/>
    <p:sldId id="326" r:id="rId12"/>
    <p:sldId id="319" r:id="rId13"/>
    <p:sldId id="320" r:id="rId14"/>
    <p:sldId id="322" r:id="rId15"/>
    <p:sldId id="323" r:id="rId16"/>
    <p:sldId id="304" r:id="rId17"/>
    <p:sldId id="321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7" r:id="rId33"/>
    <p:sldId id="324" r:id="rId34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00" d="100"/>
          <a:sy n="100" d="100"/>
        </p:scale>
        <p:origin x="-1452" y="-72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08/03/2018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08/03/2018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08/03/2018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14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40883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9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Moduler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5496" y="2492895"/>
            <a:ext cx="2880320" cy="244827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Acquérir : </a:t>
            </a:r>
            <a:r>
              <a:rPr lang="fr-FR" sz="1200" b="1" dirty="0" smtClean="0">
                <a:solidFill>
                  <a:schemeClr val="tx1"/>
                </a:solidFill>
              </a:rPr>
              <a:t>capteur et détecteurs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Détecteur de présence (sans contact ou avec contact)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Détecteurs inductifs ou capacitifs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Potentiomètre rotatif ou linéaire (mesure d’un angle ou d’une position)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Génératrice tachymétrique (mesure de vitesse)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Codeur incrémental (mesure de position et vitesse)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Centrale inertielle (mesure d’angles et d’accélérations)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57005" y="2492895"/>
            <a:ext cx="2880320" cy="244827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Traiter</a:t>
            </a:r>
            <a:endParaRPr lang="fr-FR" sz="12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Ordinateur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Microcontrôleur (carte Arduino)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Automate programmable industriel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Carte d’acquisition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78513" y="2492895"/>
            <a:ext cx="2880320" cy="244827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Communiquer</a:t>
            </a:r>
            <a:endParaRPr lang="fr-FR" sz="12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Périphériques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Ordinateur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Souris – Clavier 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Écran tactile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Voyants, alertes sonores…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Réseaux :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Réseau TCP/IP 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Réseau WIFI</a:t>
            </a:r>
          </a:p>
          <a:p>
            <a:pPr marL="628650" lvl="1" indent="-171450" algn="just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BUS (CAN, MODBUS, I2C…)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331640" y="549438"/>
            <a:ext cx="6457632" cy="1453847"/>
            <a:chOff x="-312091" y="549438"/>
            <a:chExt cx="6457632" cy="145384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103585" y="726659"/>
              <a:ext cx="4620544" cy="65366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6740" y="975382"/>
              <a:ext cx="1008000" cy="28803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ACQUERIR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1565" y="975398"/>
              <a:ext cx="1008000" cy="28800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TRAITER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7984" y="975398"/>
              <a:ext cx="1080000" cy="28800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COMMUNIQUER</a:t>
              </a:r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860430" y="1091932"/>
              <a:ext cx="48631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" name="Connecteur droit avec flèche 15"/>
            <p:cNvCxnSpPr/>
            <p:nvPr/>
          </p:nvCxnSpPr>
          <p:spPr>
            <a:xfrm>
              <a:off x="2354740" y="1118126"/>
              <a:ext cx="51682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3879565" y="1118127"/>
              <a:ext cx="54841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" name="Connecteur droit avec flèche 17"/>
            <p:cNvCxnSpPr/>
            <p:nvPr/>
          </p:nvCxnSpPr>
          <p:spPr>
            <a:xfrm>
              <a:off x="5520949" y="1126177"/>
              <a:ext cx="62459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" name="Connecteur droit 19"/>
            <p:cNvCxnSpPr/>
            <p:nvPr/>
          </p:nvCxnSpPr>
          <p:spPr>
            <a:xfrm>
              <a:off x="3375565" y="1579826"/>
              <a:ext cx="1300514" cy="0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2" name="Connecteur droit 21"/>
            <p:cNvCxnSpPr/>
            <p:nvPr/>
          </p:nvCxnSpPr>
          <p:spPr>
            <a:xfrm flipV="1">
              <a:off x="4676079" y="1263415"/>
              <a:ext cx="0" cy="316411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3" name="Connecteur droit 22"/>
            <p:cNvCxnSpPr/>
            <p:nvPr/>
          </p:nvCxnSpPr>
          <p:spPr>
            <a:xfrm>
              <a:off x="3375565" y="1579826"/>
              <a:ext cx="0" cy="242566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/>
            <p:nvPr/>
          </p:nvCxnSpPr>
          <p:spPr>
            <a:xfrm flipV="1">
              <a:off x="873125" y="1232922"/>
              <a:ext cx="0" cy="333907"/>
            </a:xfrm>
            <a:prstGeom prst="lin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25" name="Connecteur droit 24"/>
            <p:cNvCxnSpPr/>
            <p:nvPr/>
          </p:nvCxnSpPr>
          <p:spPr>
            <a:xfrm flipH="1">
              <a:off x="882619" y="1555361"/>
              <a:ext cx="873529" cy="0"/>
            </a:xfrm>
            <a:prstGeom prst="lin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</a:ln>
            <a:effectLst/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861250" y="1221047"/>
              <a:ext cx="486310" cy="0"/>
            </a:xfrm>
            <a:prstGeom prst="lin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Connecteur droit 26"/>
            <p:cNvCxnSpPr/>
            <p:nvPr/>
          </p:nvCxnSpPr>
          <p:spPr>
            <a:xfrm flipV="1">
              <a:off x="1746164" y="1547227"/>
              <a:ext cx="0" cy="165756"/>
            </a:xfrm>
            <a:prstGeom prst="lin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3541345" y="1294729"/>
              <a:ext cx="1482684" cy="40967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Ordres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35461" y="1053490"/>
              <a:ext cx="1099713" cy="949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Grandeurs physiques à acquérir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312091" y="549438"/>
              <a:ext cx="1452974" cy="949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Infos issues de d’autres interfaces H/M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40883" y="862888"/>
              <a:ext cx="1342885" cy="5265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04122" y="848947"/>
              <a:ext cx="1342885" cy="52657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82687" y="856109"/>
              <a:ext cx="1342885" cy="5265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6391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30189" y="1487084"/>
            <a:ext cx="7777279" cy="10434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1530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Réservoir de carburant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5474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Injecteurs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901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Moteur Thermique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8189" y="1556792"/>
            <a:ext cx="1008000" cy="864096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Embrayage, boite de vitesse, différentiel, « cardans »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8363586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" name="Flèche vers le bas 9"/>
          <p:cNvSpPr/>
          <p:nvPr/>
        </p:nvSpPr>
        <p:spPr>
          <a:xfrm>
            <a:off x="7663536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1607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qui roule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1283881" y="2435441"/>
            <a:ext cx="127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« chimique »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Éclair 13"/>
          <p:cNvSpPr/>
          <p:nvPr/>
        </p:nvSpPr>
        <p:spPr>
          <a:xfrm rot="15177192" flipH="1">
            <a:off x="2169720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Éclair 14"/>
          <p:cNvSpPr/>
          <p:nvPr/>
        </p:nvSpPr>
        <p:spPr>
          <a:xfrm rot="15177192" flipH="1">
            <a:off x="640622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Éclair 15"/>
          <p:cNvSpPr/>
          <p:nvPr/>
        </p:nvSpPr>
        <p:spPr>
          <a:xfrm rot="15177192" flipH="1">
            <a:off x="3720496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Éclair 16"/>
          <p:cNvSpPr/>
          <p:nvPr/>
        </p:nvSpPr>
        <p:spPr>
          <a:xfrm rot="15177192" flipH="1">
            <a:off x="6947074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Éclair 18"/>
          <p:cNvSpPr/>
          <p:nvPr/>
        </p:nvSpPr>
        <p:spPr>
          <a:xfrm rot="15177192" flipH="1">
            <a:off x="5335928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7663536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68667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1607" y="8232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arrêté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 rot="19800000">
            <a:off x="2863571" y="2435441"/>
            <a:ext cx="127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« chimique »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 rot="19800000">
            <a:off x="4558033" y="2458685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</a:t>
            </a:r>
            <a:r>
              <a:rPr kumimoji="0" lang="fr-F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mécanique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 rot="19800000">
            <a:off x="6146023" y="2458685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</a:t>
            </a:r>
            <a:r>
              <a:rPr kumimoji="0" lang="fr-F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mécanique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0436" y="9756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Véhicule avec moteur thermique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74" y="613471"/>
            <a:ext cx="1152902" cy="82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71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30189" y="1487084"/>
            <a:ext cx="7777279" cy="10434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1530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Batteries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5474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Variateur de vitesse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901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Moteur électrique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8189" y="1556792"/>
            <a:ext cx="1008000" cy="864096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Différentiel, « cardans »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8363586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" name="Flèche vers le bas 9"/>
          <p:cNvSpPr/>
          <p:nvPr/>
        </p:nvSpPr>
        <p:spPr>
          <a:xfrm>
            <a:off x="7663536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1607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qui roule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1260638" y="2435441"/>
            <a:ext cx="13227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« électrique »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Éclair 13"/>
          <p:cNvSpPr/>
          <p:nvPr/>
        </p:nvSpPr>
        <p:spPr>
          <a:xfrm rot="15177192" flipH="1">
            <a:off x="2169720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Éclair 14"/>
          <p:cNvSpPr/>
          <p:nvPr/>
        </p:nvSpPr>
        <p:spPr>
          <a:xfrm rot="15177192" flipH="1">
            <a:off x="640622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Éclair 15"/>
          <p:cNvSpPr/>
          <p:nvPr/>
        </p:nvSpPr>
        <p:spPr>
          <a:xfrm rot="15177192" flipH="1">
            <a:off x="3720496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Éclair 16"/>
          <p:cNvSpPr/>
          <p:nvPr/>
        </p:nvSpPr>
        <p:spPr>
          <a:xfrm rot="15177192" flipH="1">
            <a:off x="6947074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Éclair 18"/>
          <p:cNvSpPr/>
          <p:nvPr/>
        </p:nvSpPr>
        <p:spPr>
          <a:xfrm rot="15177192" flipH="1">
            <a:off x="5335928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7663536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68667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1607" y="8232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arrêté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 rot="19800000">
            <a:off x="2811474" y="2435441"/>
            <a:ext cx="13805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«</a:t>
            </a:r>
            <a:r>
              <a:rPr lang="fr-FR" sz="1000" kern="0" dirty="0">
                <a:solidFill>
                  <a:prstClr val="black"/>
                </a:solidFill>
              </a:rPr>
              <a:t>  électrique </a:t>
            </a: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 »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 rot="19800000">
            <a:off x="4558033" y="2458685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</a:t>
            </a:r>
            <a:r>
              <a:rPr kumimoji="0" lang="fr-F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mécanique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 rot="19800000">
            <a:off x="6146023" y="2458685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</a:t>
            </a:r>
            <a:r>
              <a:rPr kumimoji="0" lang="fr-F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mécanique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0436" y="9756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Véhicule avec moteur électrique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91" y="570414"/>
            <a:ext cx="1822230" cy="91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14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C:\Users\Xavier\AppData\Local\Microsoft\Windows\INetCache\Content.Word\distributeur_fes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25" y="2724871"/>
            <a:ext cx="935522" cy="70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 descr="C:\Users\Xavier\AppData\Local\Microsoft\Windows\INetCache\Content.Word\reservoi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03" y="2325510"/>
            <a:ext cx="113284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à coins arrondis 3"/>
          <p:cNvSpPr/>
          <p:nvPr/>
        </p:nvSpPr>
        <p:spPr>
          <a:xfrm>
            <a:off x="830189" y="1487084"/>
            <a:ext cx="7777279" cy="1043457"/>
          </a:xfrm>
          <a:prstGeom prst="roundRect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1530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Réservoir d’air 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5474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Distributeurs pneumatiques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901" y="1628800"/>
            <a:ext cx="1008000" cy="64807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Vérin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8189" y="1741249"/>
            <a:ext cx="1008000" cy="49518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Tige de piston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8363586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" name="Flèche vers le bas 9"/>
          <p:cNvSpPr/>
          <p:nvPr/>
        </p:nvSpPr>
        <p:spPr>
          <a:xfrm>
            <a:off x="7663536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1607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Piston en mouvement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19800000">
            <a:off x="1254226" y="2435441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pneumatique 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Éclair 13"/>
          <p:cNvSpPr/>
          <p:nvPr/>
        </p:nvSpPr>
        <p:spPr>
          <a:xfrm rot="15177192" flipH="1">
            <a:off x="2169720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Éclair 14"/>
          <p:cNvSpPr/>
          <p:nvPr/>
        </p:nvSpPr>
        <p:spPr>
          <a:xfrm rot="15177192" flipH="1">
            <a:off x="640622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Éclair 15"/>
          <p:cNvSpPr/>
          <p:nvPr/>
        </p:nvSpPr>
        <p:spPr>
          <a:xfrm rot="15177192" flipH="1">
            <a:off x="3720496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Éclair 16"/>
          <p:cNvSpPr/>
          <p:nvPr/>
        </p:nvSpPr>
        <p:spPr>
          <a:xfrm rot="15177192" flipH="1">
            <a:off x="6947074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Éclair 18"/>
          <p:cNvSpPr/>
          <p:nvPr/>
        </p:nvSpPr>
        <p:spPr>
          <a:xfrm rot="15177192" flipH="1">
            <a:off x="5335928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7663536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68667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1607" y="8232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Piston arrêté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 rot="19800000">
            <a:off x="2848344" y="2435441"/>
            <a:ext cx="13067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pneumatique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 rot="19800000">
            <a:off x="4558033" y="2458685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</a:t>
            </a:r>
            <a:r>
              <a:rPr kumimoji="0" lang="fr-F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mécanique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 rot="19800000">
            <a:off x="6146023" y="2458685"/>
            <a:ext cx="1183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</a:t>
            </a:r>
            <a:r>
              <a:rPr kumimoji="0" lang="fr-F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mécanique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0436" y="9756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Groupe pneumatique</a:t>
            </a: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Image 23" descr="C:\Users\Xavier\AppData\Local\Microsoft\Windows\INetCache\Content.Word\verin_fest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93784"/>
            <a:ext cx="864096" cy="580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67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1049</Words>
  <Application>Microsoft Office PowerPoint</Application>
  <PresentationFormat>Affichage à l'écran (4:3)</PresentationFormat>
  <Paragraphs>492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31</vt:i4>
      </vt:variant>
    </vt:vector>
  </HeadingPairs>
  <TitlesOfParts>
    <vt:vector size="34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2018-03-08T08:09:49Z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