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8" r:id="rId3"/>
    <p:sldId id="279" r:id="rId4"/>
    <p:sldId id="299" r:id="rId5"/>
    <p:sldId id="297" r:id="rId6"/>
    <p:sldId id="277" r:id="rId7"/>
    <p:sldId id="300" r:id="rId8"/>
    <p:sldId id="280" r:id="rId9"/>
    <p:sldId id="28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2" r:id="rId24"/>
    <p:sldId id="269" r:id="rId25"/>
    <p:sldId id="273" r:id="rId26"/>
    <p:sldId id="270" r:id="rId27"/>
    <p:sldId id="271" r:id="rId28"/>
    <p:sldId id="274" r:id="rId29"/>
    <p:sldId id="275" r:id="rId30"/>
    <p:sldId id="283" r:id="rId31"/>
    <p:sldId id="282" r:id="rId32"/>
    <p:sldId id="284" r:id="rId33"/>
    <p:sldId id="285" r:id="rId34"/>
    <p:sldId id="287" r:id="rId35"/>
    <p:sldId id="288" r:id="rId36"/>
    <p:sldId id="278" r:id="rId37"/>
    <p:sldId id="286" r:id="rId38"/>
    <p:sldId id="290" r:id="rId39"/>
    <p:sldId id="289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8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76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4.png"/><Relationship Id="rId19" Type="http://schemas.openxmlformats.org/officeDocument/2006/relationships/image" Target="../media/image98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 SLCI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7869" y="260648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 de R </a:t>
            </a:r>
            <a:r>
              <a:rPr lang="fr-FR" dirty="0" err="1" smtClean="0"/>
              <a:t>Papanicola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38" y="908720"/>
            <a:ext cx="9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Voici quelques réponses de systèmes à une entrée en échelon et en rampe : </a:t>
            </a:r>
          </a:p>
        </p:txBody>
      </p:sp>
      <p:pic>
        <p:nvPicPr>
          <p:cNvPr id="1027" name="Picture 3" descr="C:\Enseignement\GitHub\Cy_01_PSI_ModelisationLinNonLin\QCM\Ord2_Ramp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1552539"/>
            <a:ext cx="1800000" cy="12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QCM\Ord2_Ramp_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909"/>
            <a:ext cx="1800000" cy="1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\GitHub\Cy_01_PSI_ModelisationLinNonLin\QCM\Ord2_Ech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7" y="1562732"/>
            <a:ext cx="1800000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5530"/>
            <a:ext cx="1800000" cy="12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763" y="3059668"/>
            <a:ext cx="9139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Voici </a:t>
            </a:r>
            <a:r>
              <a:rPr lang="fr-FR" dirty="0"/>
              <a:t>quelques réponses de systèmes à une entrée en échelon et en rampe :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A possède un gain égal à 1 </a:t>
            </a:r>
            <a:endParaRPr lang="fr-FR" b="1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système B possède un gain supérieur à 1 </a:t>
            </a:r>
          </a:p>
          <a:p>
            <a:pPr marL="800100" lvl="1" indent="-342900">
              <a:buAutoNum type="alphaLcParenR"/>
            </a:pPr>
            <a:r>
              <a:rPr lang="fr-FR" dirty="0" smtClean="0"/>
              <a:t>Le système </a:t>
            </a:r>
            <a:r>
              <a:rPr lang="fr-FR" dirty="0"/>
              <a:t>C possède un gain supérieur à 1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D possède un gain égal à 1 </a:t>
            </a:r>
          </a:p>
        </p:txBody>
      </p:sp>
      <p:sp>
        <p:nvSpPr>
          <p:cNvPr id="6" name="Ellipse 5"/>
          <p:cNvSpPr/>
          <p:nvPr/>
        </p:nvSpPr>
        <p:spPr>
          <a:xfrm>
            <a:off x="251520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4582" y="2025158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Ellipse 15"/>
          <p:cNvSpPr/>
          <p:nvPr/>
        </p:nvSpPr>
        <p:spPr>
          <a:xfrm>
            <a:off x="4523994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8018892" y="2331739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2) Erreur statique mesurée sur un essai </a:t>
            </a:r>
            <a:r>
              <a:rPr lang="fr-FR" dirty="0" smtClean="0"/>
              <a:t>échelon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G. Pour un échelon,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𝐴𝑢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/>
                      </a:rPr>
                      <m:t>=1−</m:t>
                    </m:r>
                    <m:r>
                      <a:rPr lang="fr-FR" b="0" i="1" dirty="0" smtClean="0">
                        <a:latin typeface="Cambria Math"/>
                      </a:rPr>
                      <m:t>𝐴𝐾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9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084" y="260648"/>
            <a:ext cx="8435280" cy="4606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Erreur statique dans le cas d’une réponse à un échelon unitaire</a:t>
            </a:r>
          </a:p>
          <a:p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B.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  <a:blipFill rotWithShape="1">
                <a:blip r:embed="rId2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A. Pour un système du 2</a:t>
                </a:r>
                <a:r>
                  <a:rPr lang="fr-FR" sz="2400" baseline="30000" dirty="0" smtClean="0"/>
                  <a:t>nd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  <a:blipFill rotWithShape="1">
                <a:blip r:embed="rId3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C.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  <a:blipFill rotWithShape="1">
                <a:blip r:embed="rId4"/>
                <a:stretch>
                  <a:fillRect l="-1084" t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/>
              <p:cNvSpPr txBox="1">
                <a:spLocks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D. Pour un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comme pour un second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2400" dirty="0" smtClean="0"/>
                  <a:t> lorsque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. </a:t>
                </a:r>
              </a:p>
            </p:txBody>
          </p:sp>
        </mc:Choice>
        <mc:Fallback xmlns="">
          <p:sp>
            <p:nvSpPr>
              <p:cNvPr id="1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  <a:blipFill rotWithShape="1">
                <a:blip r:embed="rId5"/>
                <a:stretch>
                  <a:fillRect l="-939" t="-9091" b="-10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 txBox="1">
                <a:spLocks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1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  <a:blipFill rotWithShape="1">
                <a:blip r:embed="rId6"/>
                <a:stretch>
                  <a:fillRect l="-1156" t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2400" dirty="0" smtClean="0"/>
                  <a:t>Transformation de Laplace, on donne l’équation réelle suivante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+2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−1=0.</m:t>
                    </m:r>
                  </m:oMath>
                </a14:m>
                <a:endParaRPr lang="fr-FR" sz="2400" b="0" dirty="0" smtClean="0"/>
              </a:p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=−1 </m:t>
                    </m:r>
                    <m:r>
                      <a:rPr lang="fr-FR" sz="2400" b="0" i="1" smtClean="0">
                        <a:latin typeface="Cambria Math"/>
                      </a:rPr>
                      <m:t>𝑒𝑡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723" t="-789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/>
          <p:cNvSpPr txBox="1">
            <a:spLocks/>
          </p:cNvSpPr>
          <p:nvPr/>
        </p:nvSpPr>
        <p:spPr>
          <a:xfrm>
            <a:off x="338127" y="836712"/>
            <a:ext cx="843528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En passant cette équation dans Laplace, on obtient : 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 txBox="1">
                <a:spLocks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23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C</a:t>
                </a:r>
                <a:r>
                  <a:rPr lang="fr-FR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10−6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650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6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La réponse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 à la rampe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400" dirty="0" smtClean="0"/>
                  <a:t> est égale à 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939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2"/>
              <p:cNvSpPr txBox="1">
                <a:spLocks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95" t="-394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/>
              <p:cNvSpPr txBox="1">
                <a:spLocks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C.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723" t="-4000"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400" dirty="0" smtClean="0"/>
                  <a:t>Fonction de transfert : on donne la fonction de transfert suivante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506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Le système est du premier ordre.</a:t>
                </a:r>
              </a:p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 Le gain statique est de 8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Le gain statique est de 1/8.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La constante de temps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𝜏</m:t>
                    </m:r>
                    <m:r>
                      <a:rPr lang="fr-FR" sz="2400" b="0" i="1" smtClean="0">
                        <a:latin typeface="Cambria Math"/>
                      </a:rPr>
                      <m:t>=1,5 </m:t>
                    </m:r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  <a:blipFill rotWithShape="1">
                <a:blip r:embed="rId3"/>
                <a:stretch>
                  <a:fillRect l="-1156" t="-5282" b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0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La fonction de transfert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400" dirty="0" smtClean="0"/>
                  <a:t> est sollicité par une rampe du type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. La r</a:t>
                </a:r>
                <a:r>
                  <a:rPr lang="fr-FR" sz="2400" dirty="0"/>
                  <a:t>é</a:t>
                </a:r>
                <a:r>
                  <a:rPr lang="fr-FR" sz="2400" dirty="0" smtClean="0"/>
                  <a:t>ponse symbolique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𝑆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blipFill rotWithShape="1"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blipFill rotWithShape="1">
                <a:blip r:embed="rId4"/>
                <a:stretch>
                  <a:fillRect l="-2524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blipFill rotWithShape="1">
                <a:blip r:embed="rId5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blipFill rotWithShape="1">
                <a:blip r:embed="rId6"/>
                <a:stretch>
                  <a:fillRect l="-2623" b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2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donne la réponse d’un système à un échelon unitaire</a:t>
            </a:r>
            <a:endParaRPr lang="fr-FR" dirty="0"/>
          </a:p>
        </p:txBody>
      </p:sp>
      <p:pic>
        <p:nvPicPr>
          <p:cNvPr id="6146" name="Picture 2" descr="C:\Enseignement\GitHub\Cy_01_PSI_ModelisationLinNonLin\QCM\Ord2_Ech_K12_Xi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69492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7776" y="3789040"/>
            <a:ext cx="687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Le régime est pseudo oscillatoire</a:t>
            </a:r>
          </a:p>
          <a:p>
            <a:pPr marL="342900" indent="-342900">
              <a:buAutoNum type="alphaUcPeriod"/>
            </a:pPr>
            <a:r>
              <a:rPr lang="fr-FR" dirty="0" smtClean="0"/>
              <a:t>Ce n’est pas la réponse d’un 1</a:t>
            </a:r>
            <a:r>
              <a:rPr lang="fr-FR" baseline="30000" dirty="0" smtClean="0"/>
              <a:t>er</a:t>
            </a:r>
            <a:r>
              <a:rPr lang="fr-FR" dirty="0" smtClean="0"/>
              <a:t> ordre</a:t>
            </a:r>
          </a:p>
          <a:p>
            <a:pPr marL="342900" indent="-342900">
              <a:buAutoNum type="alphaUcPeriod"/>
            </a:pPr>
            <a:r>
              <a:rPr lang="fr-FR" dirty="0" smtClean="0"/>
              <a:t>Si </a:t>
            </a:r>
            <a:r>
              <a:rPr lang="fr-FR" dirty="0"/>
              <a:t>le système est un second ordre alors le </a:t>
            </a:r>
            <a:r>
              <a:rPr lang="fr-FR" dirty="0" smtClean="0"/>
              <a:t>coefficient </a:t>
            </a:r>
            <a:r>
              <a:rPr lang="fr-FR" dirty="0"/>
              <a:t>d’amortissement est supérieur ou égal à </a:t>
            </a:r>
            <a:r>
              <a:rPr lang="fr-FR" dirty="0" smtClean="0"/>
              <a:t>1.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gain statique du système est </a:t>
            </a:r>
            <a:r>
              <a:rPr lang="fr-FR" dirty="0" smtClean="0"/>
              <a:t>supérieur à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638" y="548680"/>
            <a:ext cx="859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9) On donne ci-dessous la réponse d’un système à un échelon unitaire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591" y="3109245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régime est pseudo oscillatoire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Ce </a:t>
            </a:r>
            <a:r>
              <a:rPr lang="fr-FR" dirty="0"/>
              <a:t>n’est pas une réponse d’un 1er ordre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Si </a:t>
            </a:r>
            <a:r>
              <a:rPr lang="fr-FR" dirty="0"/>
              <a:t>le système est un second ordre alors le coefficient d’amortissement est supérieur ou égal à 1 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gain statique du système est supérieur à 1 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2474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10) La réponse d’un système du second ordre est d’autant plus rapide que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217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a) Le coefficient d’amortissement est faible</a:t>
            </a:r>
          </a:p>
          <a:p>
            <a:r>
              <a:rPr lang="fr-FR" dirty="0"/>
              <a:t>b) Le gain K est important</a:t>
            </a:r>
          </a:p>
          <a:p>
            <a:r>
              <a:rPr lang="fr-FR" dirty="0"/>
              <a:t>c) Le coefficient d’amortissement est égal à 0.7</a:t>
            </a:r>
          </a:p>
          <a:p>
            <a:r>
              <a:rPr lang="fr-FR" dirty="0"/>
              <a:t>d) La pulsation propre </a:t>
            </a:r>
            <a:r>
              <a:rPr lang="fr-FR" dirty="0" err="1"/>
              <a:t>ωn</a:t>
            </a:r>
            <a:r>
              <a:rPr lang="fr-FR" dirty="0"/>
              <a:t> est grande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3475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Pat  F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La consigne de vitesse pour un système « régulateur de vitesse » d’une automobile est la seule grandeur d’entrée.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la régulation de la température d’un four, la température extérieure à l’enceinte est une 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débit volumique d’une pompe est une grandeur numérique.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Un détecteur de position (ou de présence) délivre une information analogique.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dont la structure est la suivante est un système asservi.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fonction définie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𝑌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 smtClean="0"/>
                  <a:t> est  un échelon d’amplitude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 retardé de 2s.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/>
                  <a:t>La fonction définie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i="1">
                        <a:latin typeface="Cambria Math"/>
                      </a:rPr>
                      <m:t>𝑌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/>
                  <a:t> est  </a:t>
                </a:r>
                <a:r>
                  <a:rPr lang="fr-FR" dirty="0" smtClean="0"/>
                  <a:t>une rampe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smtClean="0"/>
                  <a:t>retardée de </a:t>
                </a:r>
                <a:r>
                  <a:rPr lang="fr-FR" dirty="0"/>
                  <a:t>2s. </a:t>
                </a:r>
                <a:endParaRPr lang="fr-FR" dirty="0" smtClean="0"/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L’erreur statique est en fonction du temps.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détermination du temps de réponse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5%</m:t>
                        </m:r>
                      </m:sub>
                    </m:sSub>
                  </m:oMath>
                </a14:m>
                <a:r>
                  <a:rPr lang="fr-FR" dirty="0" smtClean="0"/>
                  <a:t> se fait toujours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un système stable, apériodique, ayant pour situation initiale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, la détermination du temps de réponse se fait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l’amplitude de l’échelon d’entrée. </a:t>
                </a:r>
              </a:p>
              <a:p>
                <a:pPr marL="342900" indent="-342900"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711" t="-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7651904" y="2872206"/>
            <a:ext cx="5457995" cy="585485"/>
            <a:chOff x="3447201" y="399598"/>
            <a:chExt cx="5457995" cy="585485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4499992" y="692696"/>
              <a:ext cx="288032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788024" y="400309"/>
              <a:ext cx="1356490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Variateur de vitesse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cteur droit avec flèche 9"/>
            <p:cNvCxnSpPr>
              <a:stCxn id="9" idx="3"/>
            </p:cNvCxnSpPr>
            <p:nvPr/>
          </p:nvCxnSpPr>
          <p:spPr>
            <a:xfrm flipV="1">
              <a:off x="6144514" y="691988"/>
              <a:ext cx="333222" cy="708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7735" y="496494"/>
              <a:ext cx="994641" cy="392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Moteur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7467476" y="692696"/>
              <a:ext cx="368856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36332" y="399599"/>
              <a:ext cx="1068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Vitesse de rotation</a:t>
              </a:r>
              <a:endParaRPr lang="fr-FR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47201" y="399598"/>
              <a:ext cx="10527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Consigne de vitesse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3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Soit la fonction transfert suivante :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+30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+300</m:t>
                        </m:r>
                      </m:den>
                    </m:f>
                  </m:oMath>
                </a14:m>
                <a:r>
                  <a:rPr lang="fr-FR" dirty="0" smtClean="0"/>
                  <a:t>. On </a:t>
                </a:r>
                <a:r>
                  <a:rPr lang="fr-FR" dirty="0"/>
                  <a:t>sollicite ce système par un échelon </a:t>
                </a:r>
                <a:r>
                  <a:rPr lang="fr-FR" dirty="0" smtClean="0"/>
                  <a:t>unitaire.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  <a:blipFill rotWithShape="1">
                <a:blip r:embed="rId2"/>
                <a:stretch>
                  <a:fillRect l="-511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Enseignement\GitHub\Cy_01_PSI_ModelisationLinNonLin\QCM\Q11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Enseignement\GitHub\Cy_01_PSI_ModelisationLinNonLin\QCM\Q11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64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Enseignement\GitHub\Cy_01_PSI_ModelisationLinNonLin\QCM\Q11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Enseignement\GitHub\Cy_01_PSI_ModelisationLinNonLin\QCM\Q11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37584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496526" y="298766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99547" y="320833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B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5856" y="4902905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8520217" y="594928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0,2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+5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  <a:blipFill rotWithShape="1">
                <a:blip r:embed="rId9"/>
                <a:stretch>
                  <a:fillRect l="-78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B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  <a:blipFill rotWithShape="1">
                <a:blip r:embed="rId10"/>
                <a:stretch>
                  <a:fillRect l="-838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C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  <a:blipFill rotWithShape="1">
                <a:blip r:embed="rId11"/>
                <a:stretch>
                  <a:fillRect l="-1285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55576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1547664" y="327141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7" idx="1"/>
          </p:cNvCxnSpPr>
          <p:nvPr/>
        </p:nvCxnSpPr>
        <p:spPr>
          <a:xfrm>
            <a:off x="1835696" y="3415428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1+0,2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7" idx="3"/>
            <a:endCxn id="31" idx="1"/>
          </p:cNvCxnSpPr>
          <p:nvPr/>
        </p:nvCxnSpPr>
        <p:spPr>
          <a:xfrm>
            <a:off x="3707904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4932040" y="3415428"/>
            <a:ext cx="43204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691680" y="3559444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691680" y="4221087"/>
            <a:ext cx="24482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139952" y="3420511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FTBO est-elle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blipFill rotWithShape="1">
                <a:blip r:embed="rId14"/>
                <a:stretch>
                  <a:fillRect l="-89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1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Jonction de sommaire 2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5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9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07399" y="402632"/>
            <a:ext cx="609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modélise par le schéma bloc suivant un moteur à courant continu à aimant permanent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fr-FR" dirty="0" smtClean="0"/>
                  <a:t>Le bloc dont la fonction de transfert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 smtClean="0"/>
                  <a:t> est appelé bloc « électrique ».</a:t>
                </a:r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𝐽𝑝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𝐿𝑝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réponse du système à un échelon de tension est </a:t>
                </a:r>
                <a:r>
                  <a:rPr lang="fr-FR" dirty="0" err="1" smtClean="0"/>
                  <a:t>pseudo-périodique</a:t>
                </a:r>
                <a:r>
                  <a:rPr lang="fr-FR" dirty="0" smtClean="0"/>
                  <a:t> quelles que soient les valeurs réelles de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𝑅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𝐽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 smtClean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  <a:blipFill rotWithShape="1">
                <a:blip r:embed="rId13"/>
                <a:stretch>
                  <a:fillRect l="-900" t="-1309" r="-400" b="-3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249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a) Les </a:t>
            </a:r>
            <a:r>
              <a:rPr lang="fr-FR" dirty="0"/>
              <a:t>valeurs numériques des constantes suivantes sont compatibles pour le </a:t>
            </a:r>
            <a:r>
              <a:rPr lang="fr-FR" dirty="0" smtClean="0"/>
              <a:t>moteur décrit </a:t>
            </a:r>
            <a:r>
              <a:rPr lang="fr-FR" dirty="0"/>
              <a:t>par le schéma de la question précédente : </a:t>
            </a:r>
            <a:r>
              <a:rPr lang="fr-FR" i="1" dirty="0"/>
              <a:t>KT </a:t>
            </a:r>
            <a:r>
              <a:rPr lang="fr-FR" dirty="0"/>
              <a:t>=14.8mN.m </a:t>
            </a:r>
            <a:r>
              <a:rPr lang="fr-FR" dirty="0" smtClean="0"/>
              <a:t>et </a:t>
            </a:r>
            <a:r>
              <a:rPr lang="fr-FR" i="1" dirty="0" err="1" smtClean="0"/>
              <a:t>Ke</a:t>
            </a:r>
            <a:r>
              <a:rPr lang="fr-FR" i="1" dirty="0" smtClean="0"/>
              <a:t> </a:t>
            </a:r>
            <a:r>
              <a:rPr lang="fr-FR" dirty="0"/>
              <a:t>=1.55V/1000 tr/min</a:t>
            </a:r>
          </a:p>
          <a:p>
            <a:r>
              <a:rPr lang="fr-FR" dirty="0"/>
              <a:t>b) L’unité du paramètre </a:t>
            </a:r>
            <a:r>
              <a:rPr lang="fr-FR" i="1" dirty="0"/>
              <a:t>J </a:t>
            </a:r>
            <a:r>
              <a:rPr lang="fr-FR" dirty="0"/>
              <a:t>apparaissant à la question précédente est le </a:t>
            </a:r>
            <a:r>
              <a:rPr lang="fr-FR" i="1" dirty="0"/>
              <a:t>Kg </a:t>
            </a:r>
            <a:r>
              <a:rPr lang="fr-FR" dirty="0"/>
              <a:t>⋅</a:t>
            </a:r>
            <a:r>
              <a:rPr lang="fr-FR" i="1" dirty="0"/>
              <a:t>m</a:t>
            </a:r>
            <a:r>
              <a:rPr lang="fr-FR" dirty="0"/>
              <a:t>−</a:t>
            </a:r>
            <a:r>
              <a:rPr lang="fr-FR" dirty="0" smtClean="0"/>
              <a:t>2</a:t>
            </a:r>
          </a:p>
          <a:p>
            <a:r>
              <a:rPr lang="fr-FR" dirty="0" smtClean="0"/>
              <a:t>c</a:t>
            </a:r>
            <a:r>
              <a:rPr lang="fr-FR" dirty="0"/>
              <a:t>) La valeur de </a:t>
            </a:r>
            <a:r>
              <a:rPr lang="fr-FR" i="1" dirty="0"/>
              <a:t>J </a:t>
            </a:r>
            <a:r>
              <a:rPr lang="fr-FR" dirty="0"/>
              <a:t>ne dépend que de l’inertie du rotor du moteur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8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10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10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2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rganigramme : Jonction de sommaire 20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endCxn id="21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Diagramme de Bode</a:t>
                </a:r>
              </a:p>
              <a:p>
                <a:r>
                  <a:rPr lang="fr-FR" dirty="0" smtClean="0"/>
                  <a:t>A. Pour un premier ordre, la pulsation de coupure se produit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B. </a:t>
                </a:r>
                <a:r>
                  <a:rPr lang="fr-FR" dirty="0"/>
                  <a:t>La courbe de gain pour un premier ordre passe par un point dont </a:t>
                </a:r>
                <a:r>
                  <a:rPr lang="fr-FR" dirty="0" smtClean="0"/>
                  <a:t>les coordonnées sont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,20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  <m:r>
                          <a:rPr lang="fr-FR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C. </a:t>
                </a:r>
                <a:r>
                  <a:rPr lang="fr-FR" dirty="0"/>
                  <a:t>Pour un premier ordre de type passe bas l’asymptote oblique </a:t>
                </a:r>
                <a:r>
                  <a:rPr lang="fr-FR" dirty="0" smtClean="0"/>
                  <a:t>possède une </a:t>
                </a:r>
                <a:r>
                  <a:rPr lang="fr-FR" dirty="0"/>
                  <a:t>pente de -40 </a:t>
                </a:r>
                <a:r>
                  <a:rPr lang="fr-FR" dirty="0" smtClean="0"/>
                  <a:t>dB/</a:t>
                </a:r>
                <a:r>
                  <a:rPr lang="fr-FR" dirty="0" err="1" smtClean="0"/>
                  <a:t>dec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D. </a:t>
                </a:r>
                <a:r>
                  <a:rPr lang="fr-FR" dirty="0"/>
                  <a:t>Pour un premier ordre la courbe de phase à pour équation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𝜏𝜔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E. Pour un premier ordre, il peut se produire une résonance d’amplitude pour certaines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blipFill rotWithShape="1">
                <a:blip r:embed="rId2"/>
                <a:stretch>
                  <a:fillRect l="-778" t="-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Pour un deuxième ordre la pulsation de coupure se produit pour </a:t>
            </a:r>
            <a:r>
              <a:rPr lang="fr-FR" dirty="0" err="1"/>
              <a:t>ω</a:t>
            </a:r>
            <a:r>
              <a:rPr lang="fr-FR" i="1" dirty="0" err="1"/>
              <a:t>c</a:t>
            </a:r>
            <a:r>
              <a:rPr lang="fr-FR" i="1" dirty="0"/>
              <a:t> </a:t>
            </a:r>
            <a:r>
              <a:rPr lang="fr-FR" dirty="0"/>
              <a:t>=</a:t>
            </a:r>
            <a:r>
              <a:rPr lang="fr-FR" dirty="0" err="1"/>
              <a:t>ω</a:t>
            </a:r>
            <a:r>
              <a:rPr lang="fr-FR" i="1" dirty="0" err="1"/>
              <a:t>n</a:t>
            </a:r>
            <a:endParaRPr lang="fr-FR" i="1" dirty="0"/>
          </a:p>
          <a:p>
            <a:r>
              <a:rPr lang="fr-FR" dirty="0"/>
              <a:t>b) Tout comme pour un premier ordre de type passe bas l’asymptote</a:t>
            </a:r>
          </a:p>
          <a:p>
            <a:r>
              <a:rPr lang="fr-FR" dirty="0"/>
              <a:t>horizontale d’un second ordre à pour équation : G(dB) = 20 log K</a:t>
            </a:r>
          </a:p>
          <a:p>
            <a:r>
              <a:rPr lang="fr-FR" dirty="0"/>
              <a:t>c) L’amplitude maximum du diagramme de phase d’un second ordre ne</a:t>
            </a:r>
          </a:p>
          <a:p>
            <a:r>
              <a:rPr lang="fr-FR" dirty="0"/>
              <a:t>dépasse pas 90°</a:t>
            </a:r>
          </a:p>
          <a:p>
            <a:r>
              <a:rPr lang="fr-FR" dirty="0"/>
              <a:t>d) Pour les systèmes du second ordre lorsque le coefficient</a:t>
            </a:r>
          </a:p>
          <a:p>
            <a:r>
              <a:rPr lang="fr-FR" dirty="0"/>
              <a:t>d’amortissement est inférieur à 1 il se produit une résonance </a:t>
            </a:r>
            <a:r>
              <a:rPr lang="fr-FR" dirty="0" smtClean="0"/>
              <a:t>d’amplitude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Ces diagrammes correspondent à un filtre passe bas d’ordre 2</a:t>
            </a:r>
          </a:p>
          <a:p>
            <a:r>
              <a:rPr lang="fr-FR" dirty="0"/>
              <a:t>b) Le diagramme de gain fait apparaître une résonance</a:t>
            </a:r>
          </a:p>
          <a:p>
            <a:r>
              <a:rPr lang="fr-FR" dirty="0"/>
              <a:t>c) De manière générale, lorsqu’il se produit une résonance, elle a lieu pour</a:t>
            </a:r>
          </a:p>
          <a:p>
            <a:r>
              <a:rPr lang="fr-FR" dirty="0"/>
              <a:t>une pulsation égale à la pulsation de coupure</a:t>
            </a:r>
          </a:p>
          <a:p>
            <a:r>
              <a:rPr lang="fr-FR" dirty="0"/>
              <a:t>d) De manière générale, plus le coefficient d’amortissement est petit plus</a:t>
            </a:r>
          </a:p>
          <a:p>
            <a:r>
              <a:rPr lang="fr-FR" dirty="0"/>
              <a:t>l’amplitude de la résonance est élevée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395093" cy="338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3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La FTBO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  <m:r>
                          <a:rPr lang="fr-FR" b="0" i="1" smtClean="0">
                            <a:latin typeface="Cambria Math"/>
                          </a:rPr>
                          <m:t>+1+10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blipFill rotWithShape="1">
                <a:blip r:embed="rId2"/>
                <a:stretch>
                  <a:fillRect l="-74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55576" y="52876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51436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5287636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  <a:endCxn id="9" idx="1"/>
          </p:cNvCxnSpPr>
          <p:nvPr/>
        </p:nvCxnSpPr>
        <p:spPr>
          <a:xfrm>
            <a:off x="2843808" y="5287636"/>
            <a:ext cx="26752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1+10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221146" y="5286928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91680" y="5431652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691680" y="6084880"/>
            <a:ext cx="2727488" cy="84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19168" y="5284303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1+100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blipFill rotWithShape="1">
                <a:blip r:embed="rId9"/>
                <a:stretch>
                  <a:fillRect l="-674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+20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i="1">
                                <a:latin typeface="Cambria Math"/>
                              </a:rPr>
                              <m:t>100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blipFill rotWithShape="1">
                <a:blip r:embed="rId10"/>
                <a:stretch>
                  <a:fillRect l="-660" t="-4310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Le phase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3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 à courant continu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83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fr-FR" dirty="0" smtClean="0"/>
                  <a:t> désigne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pulsation (en rad/s)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rad/s).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tr/min)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position angulaire (en rad)</a:t>
                </a:r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Le bloc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représente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vitesse.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position.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Le moteur à courant continu. 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constante de force électromotrice.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est en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rad.s</a:t>
                </a:r>
                <a:r>
                  <a:rPr lang="fr-FR" baseline="30000" dirty="0" smtClean="0"/>
                  <a:t>-1</a:t>
                </a:r>
                <a:r>
                  <a:rPr lang="fr-FR" dirty="0" smtClean="0"/>
                  <a:t>.V</a:t>
                </a:r>
                <a:r>
                  <a:rPr lang="fr-FR" baseline="30000" dirty="0" smtClean="0"/>
                  <a:t>-1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Sans unité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V.s.rad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rad.V.s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34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FTBO est : 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r>
                          <a:rPr lang="fr-FR" i="1">
                            <a:latin typeface="Cambria Math"/>
                          </a:rPr>
                          <m:t>𝜏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i="1">
                                <a:latin typeface="Cambria Math"/>
                              </a:rPr>
                              <m:t>𝜏</m:t>
                            </m:r>
                            <m:r>
                              <a:rPr lang="fr-FR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marL="342900" indent="-342900">
                  <a:buFontTx/>
                  <a:buAutoNum type="alphaUcPeriod"/>
                </a:pPr>
                <a:endParaRPr lang="fr-FR" dirty="0"/>
              </a:p>
              <a:p>
                <a:pPr marL="342900" indent="-342900">
                  <a:buAutoNum type="alphaUcPeriod"/>
                </a:pP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  <a:blipFill rotWithShape="1">
                <a:blip r:embed="rId2"/>
                <a:stretch>
                  <a:fillRect l="-635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95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283968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103480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662254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855142" y="46531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Jonction de sommaire 25"/>
          <p:cNvSpPr/>
          <p:nvPr/>
        </p:nvSpPr>
        <p:spPr>
          <a:xfrm>
            <a:off x="1647230" y="45091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endCxn id="28" idx="1"/>
          </p:cNvCxnSpPr>
          <p:nvPr/>
        </p:nvCxnSpPr>
        <p:spPr>
          <a:xfrm>
            <a:off x="1935262" y="4653136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blipFill rotWithShape="1">
                <a:blip r:embed="rId11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8" idx="3"/>
            <a:endCxn id="33" idx="1"/>
          </p:cNvCxnSpPr>
          <p:nvPr/>
        </p:nvCxnSpPr>
        <p:spPr>
          <a:xfrm>
            <a:off x="3181993" y="4653136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blipFill rotWithShape="1">
                <a:blip r:embed="rId12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4338344" y="4653136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781299" y="4797153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1791246" y="5229200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404721" y="4672580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  <a:blipFill rotWithShape="1"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/>
          <p:cNvCxnSpPr/>
          <p:nvPr/>
        </p:nvCxnSpPr>
        <p:spPr>
          <a:xfrm>
            <a:off x="867017" y="566124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Jonction de sommaire 51"/>
          <p:cNvSpPr/>
          <p:nvPr/>
        </p:nvSpPr>
        <p:spPr>
          <a:xfrm>
            <a:off x="1659105" y="551723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endCxn id="54" idx="1"/>
          </p:cNvCxnSpPr>
          <p:nvPr/>
        </p:nvCxnSpPr>
        <p:spPr>
          <a:xfrm>
            <a:off x="1947137" y="5661248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blipFill rotWithShape="1">
                <a:blip r:embed="rId17"/>
                <a:stretch>
                  <a:fillRect l="-1111" b="-579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54" idx="3"/>
            <a:endCxn id="56" idx="1"/>
          </p:cNvCxnSpPr>
          <p:nvPr/>
        </p:nvCxnSpPr>
        <p:spPr>
          <a:xfrm>
            <a:off x="3193868" y="5661248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/>
          <p:cNvCxnSpPr/>
          <p:nvPr/>
        </p:nvCxnSpPr>
        <p:spPr>
          <a:xfrm>
            <a:off x="4350219" y="5661248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793174" y="5805265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803121" y="6237312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3416596" y="5680692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  <a:blipFill rotWithShape="1"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>
            <a:off x="892889" y="6674799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1684977" y="6530783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>
            <a:endCxn id="68" idx="1"/>
          </p:cNvCxnSpPr>
          <p:nvPr/>
        </p:nvCxnSpPr>
        <p:spPr>
          <a:xfrm>
            <a:off x="1973009" y="6674799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blipFill rotWithShape="1">
                <a:blip r:embed="rId23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>
            <a:stCxn id="68" idx="3"/>
            <a:endCxn id="70" idx="1"/>
          </p:cNvCxnSpPr>
          <p:nvPr/>
        </p:nvCxnSpPr>
        <p:spPr>
          <a:xfrm>
            <a:off x="3219740" y="6674799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blipFill rotWithShape="1">
                <a:blip r:embed="rId24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4376091" y="6674799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19046" y="6818816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828994" y="7246806"/>
            <a:ext cx="2815014" cy="405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644008" y="6674091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  <a:blipFill rotWithShape="1">
                <a:blip r:embed="rId2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  <a:blipFill rotWithShape="1">
                <a:blip r:embed="rId2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39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5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9106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phase 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-140°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140°</a:t>
            </a:r>
          </a:p>
          <a:p>
            <a:pPr marL="342900" indent="-342900">
              <a:buAutoNum type="alphaUcPeriod"/>
            </a:pPr>
            <a:r>
              <a:rPr lang="fr-FR" dirty="0"/>
              <a:t>4</a:t>
            </a:r>
            <a:r>
              <a:rPr lang="fr-FR" dirty="0" smtClean="0"/>
              <a:t>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-40°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06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8884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gain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35dB</a:t>
            </a:r>
          </a:p>
          <a:p>
            <a:pPr marL="342900" indent="-342900">
              <a:buAutoNum type="alphaUcPeriod"/>
            </a:pPr>
            <a:r>
              <a:rPr lang="fr-FR" dirty="0" smtClean="0"/>
              <a:t>-35dB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39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10898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le gain statique de la boucle ouverte ?</a:t>
            </a:r>
          </a:p>
          <a:p>
            <a:pPr marL="342900" indent="-342900">
              <a:buAutoNum type="alphaUcPeriod"/>
            </a:pPr>
            <a:r>
              <a:rPr lang="fr-FR" dirty="0" smtClean="0"/>
              <a:t>0</a:t>
            </a:r>
          </a:p>
          <a:p>
            <a:pPr marL="342900" indent="-342900">
              <a:buAutoNum type="alphaUcPeriod"/>
            </a:pPr>
            <a:r>
              <a:rPr lang="fr-FR" dirty="0" smtClean="0"/>
              <a:t>1</a:t>
            </a:r>
          </a:p>
          <a:p>
            <a:pPr marL="342900" indent="-342900">
              <a:buAutoNum type="alphaUcPeriod"/>
            </a:pPr>
            <a:r>
              <a:rPr lang="fr-FR" dirty="0" smtClean="0"/>
              <a:t>40dB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32</a:t>
            </a:r>
          </a:p>
          <a:p>
            <a:pPr marL="342900" indent="-342900">
              <a:buAutoNum type="alphaUcPeriod"/>
            </a:pPr>
            <a:r>
              <a:rPr lang="fr-FR" dirty="0" smtClean="0"/>
              <a:t>32 dB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Pat	V </a:t>
            </a:r>
            <a:r>
              <a:rPr lang="fr-FR" dirty="0" err="1" smtClean="0"/>
              <a:t>V</a:t>
            </a:r>
            <a:r>
              <a:rPr lang="fr-FR" dirty="0" smtClean="0"/>
              <a:t> </a:t>
            </a:r>
            <a:r>
              <a:rPr lang="fr-FR" dirty="0" err="1" smtClean="0"/>
              <a:t>V</a:t>
            </a:r>
            <a:r>
              <a:rPr lang="fr-FR" dirty="0" smtClean="0"/>
              <a:t>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V </a:t>
            </a:r>
            <a:r>
              <a:rPr lang="fr-FR" dirty="0" err="1" smtClean="0"/>
              <a:t>V</a:t>
            </a:r>
            <a:r>
              <a:rPr lang="fr-FR" dirty="0" smtClean="0"/>
              <a:t> F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10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Dans les équations régissant le fonctionnement d’un SLCI il ne peut y avoir de produits de fonctions.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dérivateur donnant l’équation différentielle suivante ne peut pas être réel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3×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b="0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𝑝𝐹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fr-FR" dirty="0" smtClean="0">
                    <a:ea typeface="Cambria Math"/>
                  </a:rPr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=2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La transformée de l’équation différentielle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+2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  <a:ea typeface="Cambria Math"/>
                      </a:rPr>
                      <m:t>=4</m:t>
                    </m:r>
                  </m:oMath>
                </a14:m>
                <a:r>
                  <a:rPr lang="fr-FR" dirty="0" smtClean="0">
                    <a:ea typeface="Cambria Math"/>
                  </a:rPr>
                  <a:t> où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fr-FR" dirty="0" smtClean="0">
                    <a:ea typeface="Cambria Math"/>
                  </a:rPr>
                  <a:t> 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3+2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=4</m:t>
                    </m:r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système de fonction de transfert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  <a:ea typeface="Cambria Math"/>
                          </a:rPr>
                          <m:t>3+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1+2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ea typeface="Cambria Math"/>
                  </a:rPr>
                  <a:t>est du second ordre, de classe 1.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</a:t>
                </a:r>
                <a:r>
                  <a:rPr lang="fr-FR" dirty="0">
                    <a:ea typeface="Cambria Math"/>
                  </a:rPr>
                  <a:t>système de fonction de transfert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1+2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ea typeface="Cambria Math"/>
                  </a:rPr>
                  <a:t> a un zéro et un pôle.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système de fonction de transfert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ea typeface="Cambria Math"/>
                          </a:rPr>
                          <m:t>K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r>
                  <a:rPr lang="fr-FR" dirty="0" smtClean="0">
                    <a:ea typeface="Cambria Math"/>
                  </a:rPr>
                  <a:t> a pour gain statique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107488"/>
              </a:xfrm>
              <a:prstGeom prst="rect">
                <a:avLst/>
              </a:prstGeom>
              <a:blipFill rotWithShape="1">
                <a:blip r:embed="rId2"/>
                <a:stretch>
                  <a:fillRect l="-711" t="-597" r="-11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38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suppose que l’on connait le gain statique en BO du système asservi. </a:t>
            </a:r>
            <a:r>
              <a:rPr lang="fr-FR" dirty="0"/>
              <a:t> </a:t>
            </a:r>
            <a:r>
              <a:rPr lang="fr-FR" dirty="0" smtClean="0"/>
              <a:t>En boucle fermée, on peut en déduire :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dépassement</a:t>
            </a:r>
          </a:p>
          <a:p>
            <a:pPr marL="342900" indent="-342900">
              <a:buAutoNum type="alphaUcPeriod"/>
            </a:pPr>
            <a:r>
              <a:rPr lang="fr-FR" dirty="0" smtClean="0"/>
              <a:t>L’erreur statique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temps de réponse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7942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que l'on connait la marge de phase en boucle ouverte d'un système </a:t>
            </a:r>
            <a:r>
              <a:rPr lang="fr-FR" dirty="0" smtClean="0"/>
              <a:t>asservi. En </a:t>
            </a:r>
            <a:r>
              <a:rPr lang="fr-FR" dirty="0"/>
              <a:t>boucle fermée, pour la réponse indicielle, on peut donc en déduire :</a:t>
            </a:r>
            <a:br>
              <a:rPr lang="fr-FR" dirty="0"/>
            </a:br>
            <a:r>
              <a:rPr lang="fr-FR" dirty="0" smtClean="0"/>
              <a:t>A. Je </a:t>
            </a:r>
            <a:r>
              <a:rPr lang="fr-FR" dirty="0"/>
              <a:t>ne sais pas </a:t>
            </a:r>
          </a:p>
          <a:p>
            <a:r>
              <a:rPr lang="fr-FR" dirty="0" smtClean="0"/>
              <a:t>B. le </a:t>
            </a:r>
            <a:r>
              <a:rPr lang="fr-FR" dirty="0"/>
              <a:t>dépassement </a:t>
            </a:r>
            <a:endParaRPr lang="fr-FR" dirty="0" smtClean="0"/>
          </a:p>
          <a:p>
            <a:r>
              <a:rPr lang="fr-FR" dirty="0" smtClean="0"/>
              <a:t>C. l'erreur </a:t>
            </a:r>
            <a:r>
              <a:rPr lang="fr-FR" dirty="0"/>
              <a:t>statique </a:t>
            </a:r>
            <a:endParaRPr lang="fr-FR" dirty="0" smtClean="0"/>
          </a:p>
          <a:p>
            <a:r>
              <a:rPr lang="fr-FR" dirty="0" smtClean="0"/>
              <a:t>D. le temps </a:t>
            </a:r>
            <a:r>
              <a:rPr lang="fr-FR" dirty="0"/>
              <a:t>de réponse </a:t>
            </a:r>
            <a:br>
              <a:rPr lang="fr-FR" dirty="0"/>
            </a:b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426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L'erreur statique relative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5 % </a:t>
            </a:r>
            <a:br>
              <a:rPr lang="fr-FR" dirty="0"/>
            </a:br>
            <a:r>
              <a:rPr lang="fr-FR" dirty="0"/>
              <a:t> B) 10 % </a:t>
            </a:r>
            <a:br>
              <a:rPr lang="fr-FR" dirty="0"/>
            </a:br>
            <a:r>
              <a:rPr lang="fr-FR" dirty="0"/>
              <a:t> C) 9 %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107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Le dépassement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de l'ordre de 45 % </a:t>
            </a:r>
            <a:br>
              <a:rPr lang="fr-FR" dirty="0"/>
            </a:br>
            <a:r>
              <a:rPr lang="fr-FR" dirty="0"/>
              <a:t> B) inférieur à 20 % </a:t>
            </a:r>
            <a:br>
              <a:rPr lang="fr-FR" dirty="0"/>
            </a:br>
            <a:r>
              <a:rPr lang="fr-FR" dirty="0"/>
              <a:t> C) supérieur à 20 %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14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se place dans le cas où il y a présence d'un intégrateur (1/p) dans la boucle ouverte.</a:t>
            </a:r>
            <a:br>
              <a:rPr lang="fr-FR" dirty="0"/>
            </a:br>
            <a:r>
              <a:rPr lang="fr-FR" dirty="0"/>
              <a:t>En boucle fermée, pour la réponse indicielle : 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le dépassement est nul </a:t>
            </a:r>
            <a:br>
              <a:rPr lang="fr-FR" dirty="0"/>
            </a:br>
            <a:r>
              <a:rPr lang="fr-FR" dirty="0"/>
              <a:t> B) l'erreur statique est nulle </a:t>
            </a:r>
            <a:br>
              <a:rPr lang="fr-FR" dirty="0"/>
            </a:br>
            <a:r>
              <a:rPr lang="fr-FR" dirty="0"/>
              <a:t> C) le système est instable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39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SCHEMAS BLOCS FTBO FTBF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1 &amp; 2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Livre Pat</a:t>
            </a:r>
            <a:br>
              <a:rPr lang="fr-FR" dirty="0" smtClean="0"/>
            </a:br>
            <a:r>
              <a:rPr lang="fr-FR" dirty="0" smtClean="0"/>
              <a:t>F </a:t>
            </a:r>
            <a:r>
              <a:rPr lang="fr-FR" dirty="0" err="1" smtClean="0"/>
              <a:t>F</a:t>
            </a:r>
            <a:r>
              <a:rPr lang="fr-FR" dirty="0" smtClean="0"/>
              <a:t> V </a:t>
            </a:r>
            <a:r>
              <a:rPr lang="fr-FR" dirty="0" err="1" smtClean="0"/>
              <a:t>V</a:t>
            </a:r>
            <a:r>
              <a:rPr lang="fr-FR" dirty="0" smtClean="0"/>
              <a:t> F </a:t>
            </a:r>
            <a:r>
              <a:rPr lang="fr-FR" dirty="0" err="1" smtClean="0"/>
              <a:t>F</a:t>
            </a:r>
            <a:r>
              <a:rPr lang="fr-FR" dirty="0" smtClean="0"/>
              <a:t> V </a:t>
            </a:r>
            <a:r>
              <a:rPr lang="fr-FR" dirty="0" err="1" smtClean="0"/>
              <a:t>V</a:t>
            </a:r>
            <a:r>
              <a:rPr lang="fr-FR" dirty="0" smtClean="0"/>
              <a:t> F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fr-FR" dirty="0" smtClean="0"/>
                  <a:t>La réponse d’un système du 1</a:t>
                </a:r>
                <a:r>
                  <a:rPr lang="fr-FR" baseline="30000" dirty="0" smtClean="0"/>
                  <a:t>er</a:t>
                </a:r>
                <a:r>
                  <a:rPr lang="fr-FR" dirty="0" smtClean="0"/>
                  <a:t> ordre à un échelon est toujours précise. 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La réponse d’un système du 1</a:t>
                </a:r>
                <a:r>
                  <a:rPr lang="fr-FR" baseline="30000" dirty="0" smtClean="0"/>
                  <a:t>er</a:t>
                </a:r>
                <a:r>
                  <a:rPr lang="fr-FR" dirty="0" smtClean="0"/>
                  <a:t> ordre à un échelon (avec des conditions initiales nulles) atteint 95% de sa valeur finale au bout d’un temps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La réponse d’un système du 1</a:t>
                </a:r>
                <a:r>
                  <a:rPr lang="fr-FR" baseline="30000" dirty="0" smtClean="0"/>
                  <a:t>er</a:t>
                </a:r>
                <a:r>
                  <a:rPr lang="fr-FR" dirty="0" smtClean="0"/>
                  <a:t> ordre à un échelon a pour pente à l’origine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La réponse d’un système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à un échelon a toujours une tangente horizontale à l’origine.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La réponse d’un système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à un échelon est toujours pseudo-oscillante.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𝜉</m:t>
                    </m:r>
                    <m:r>
                      <a:rPr lang="fr-FR" b="0" i="1" smtClean="0">
                        <a:latin typeface="Cambria Math"/>
                      </a:rPr>
                      <m:t>=0,7</m:t>
                    </m:r>
                  </m:oMath>
                </a14:m>
                <a:r>
                  <a:rPr lang="fr-FR" dirty="0" smtClean="0"/>
                  <a:t>, la réponse d’un système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à un échelon est sans dépassement.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𝜉</m:t>
                    </m:r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dirty="0" smtClean="0"/>
                  <a:t>, la réponse d’un système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à un échelon est la plus rapide possible sans dépassement.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Pour un système du 1</a:t>
                </a:r>
                <a:r>
                  <a:rPr lang="fr-FR" baseline="30000" dirty="0" smtClean="0"/>
                  <a:t>er</a:t>
                </a:r>
                <a:r>
                  <a:rPr lang="fr-FR" dirty="0" smtClean="0"/>
                  <a:t> ordre comme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soumis à un échelon, la sortie converge toujours vers le gain statique multiplié par l’amplitude de l’échelon. 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Pour un système du 1</a:t>
                </a:r>
                <a:r>
                  <a:rPr lang="fr-FR" baseline="30000" dirty="0" smtClean="0"/>
                  <a:t>er</a:t>
                </a:r>
                <a:r>
                  <a:rPr lang="fr-FR" dirty="0" smtClean="0"/>
                  <a:t> ordre comme pour un système du 2</a:t>
                </a:r>
                <a:r>
                  <a:rPr lang="fr-FR" baseline="30000" dirty="0" smtClean="0"/>
                  <a:t>nd</a:t>
                </a:r>
                <a:r>
                  <a:rPr lang="fr-FR" dirty="0" smtClean="0"/>
                  <a:t> ordre stable soumis à une rampe de gain statique unitaire, l’écart s’annule au bout d’un certain temps.</a:t>
                </a:r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r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6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34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2881</Words>
  <Application>Microsoft Office PowerPoint</Application>
  <PresentationFormat>Affichage à l'écran (4:3)</PresentationFormat>
  <Paragraphs>326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Intro SLCI</vt:lpstr>
      <vt:lpstr>Présentation PowerPoint</vt:lpstr>
      <vt:lpstr>Laplace</vt:lpstr>
      <vt:lpstr>Présentation PowerPoint</vt:lpstr>
      <vt:lpstr>SCHEMAS BLOCS FTBO FTBF</vt:lpstr>
      <vt:lpstr>ORDRE 1 &amp; 2</vt:lpstr>
      <vt:lpstr>Livre Pat F F V V F F V V F</vt:lpstr>
      <vt:lpstr>Correcteurs</vt:lpstr>
      <vt:lpstr>Performances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Moteurs à courant continu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2018-06-25T09:15:53Z</dcterms:created>
  <dcterms:modified xsi:type="dcterms:W3CDTF">2018-06-29T05:21:51Z</dcterms:modified>
</cp:coreProperties>
</file>