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7"/>
            <p14:sldId id="264"/>
            <p14:sldId id="266"/>
            <p14:sldId id="265"/>
            <p14:sldId id="262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F0D5D4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17/09/2017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17/09/2017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17/09/2017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17/09/2017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17/09/2017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17/09/2017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17/09/2017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17/09/2017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17/09/2017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17/09/2017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</a:t>
                </a:r>
                <a:r>
                  <a:rPr lang="fr-FR"/>
                  <a:t>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75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9" y="1184068"/>
            <a:ext cx="3528392" cy="24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hacheur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5143638" y="1434568"/>
            <a:ext cx="3144428" cy="1584176"/>
            <a:chOff x="735540" y="2564904"/>
            <a:chExt cx="3144428" cy="1584176"/>
          </a:xfrm>
        </p:grpSpPr>
        <p:grpSp>
          <p:nvGrpSpPr>
            <p:cNvPr id="12" name="Groupe 11"/>
            <p:cNvGrpSpPr/>
            <p:nvPr/>
          </p:nvGrpSpPr>
          <p:grpSpPr>
            <a:xfrm>
              <a:off x="735540" y="3220791"/>
              <a:ext cx="544128" cy="544128"/>
              <a:chOff x="735540" y="2852936"/>
              <a:chExt cx="544128" cy="54412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735540" y="2852936"/>
                <a:ext cx="544128" cy="544128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>
                <a:stCxn id="6" idx="4"/>
                <a:endCxn id="6" idx="0"/>
              </p:cNvCxnSpPr>
              <p:nvPr/>
            </p:nvCxnSpPr>
            <p:spPr>
              <a:xfrm flipV="1">
                <a:off x="1007604" y="2852936"/>
                <a:ext cx="0" cy="544128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Connecteur droit 10"/>
            <p:cNvCxnSpPr>
              <a:stCxn id="6" idx="0"/>
            </p:cNvCxnSpPr>
            <p:nvPr/>
          </p:nvCxnSpPr>
          <p:spPr>
            <a:xfrm flipV="1">
              <a:off x="1007604" y="2852936"/>
              <a:ext cx="0" cy="367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6" idx="4"/>
            </p:cNvCxnSpPr>
            <p:nvPr/>
          </p:nvCxnSpPr>
          <p:spPr>
            <a:xfrm flipV="1">
              <a:off x="1007604" y="3764919"/>
              <a:ext cx="0" cy="384161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1007604" y="2849240"/>
              <a:ext cx="6560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2051720" y="2849240"/>
              <a:ext cx="7973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1619672" y="2564904"/>
              <a:ext cx="432048" cy="288032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1007604" y="4149080"/>
              <a:ext cx="270030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27784" y="2852936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oupe 47"/>
            <p:cNvGrpSpPr/>
            <p:nvPr/>
          </p:nvGrpSpPr>
          <p:grpSpPr>
            <a:xfrm>
              <a:off x="2417062" y="3356823"/>
              <a:ext cx="432048" cy="272064"/>
              <a:chOff x="2417062" y="3037272"/>
              <a:chExt cx="432048" cy="272064"/>
            </a:xfrm>
          </p:grpSpPr>
          <p:sp>
            <p:nvSpPr>
              <p:cNvPr id="33" name="Triangle isocèle 32"/>
              <p:cNvSpPr/>
              <p:nvPr/>
            </p:nvSpPr>
            <p:spPr>
              <a:xfrm>
                <a:off x="2435064" y="3037272"/>
                <a:ext cx="396044" cy="272064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/>
              <p:cNvCxnSpPr/>
              <p:nvPr/>
            </p:nvCxnSpPr>
            <p:spPr>
              <a:xfrm flipH="1">
                <a:off x="2417062" y="3042388"/>
                <a:ext cx="432048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2844050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3265494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Arc 37"/>
            <p:cNvSpPr/>
            <p:nvPr/>
          </p:nvSpPr>
          <p:spPr>
            <a:xfrm>
              <a:off x="3054772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0" name="Connecteur droit 39"/>
            <p:cNvCxnSpPr>
              <a:stCxn id="37" idx="2"/>
            </p:cNvCxnSpPr>
            <p:nvPr/>
          </p:nvCxnSpPr>
          <p:spPr>
            <a:xfrm flipV="1">
              <a:off x="3476216" y="2849240"/>
              <a:ext cx="231688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3707904" y="2849240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e 46"/>
            <p:cNvGrpSpPr/>
            <p:nvPr/>
          </p:nvGrpSpPr>
          <p:grpSpPr>
            <a:xfrm>
              <a:off x="3535840" y="3206981"/>
              <a:ext cx="344128" cy="571748"/>
              <a:chOff x="3535840" y="2836630"/>
              <a:chExt cx="344128" cy="5717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42939" y="2836630"/>
                <a:ext cx="129930" cy="5717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535840" y="2950440"/>
                <a:ext cx="344128" cy="344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4221088"/>
            <a:ext cx="4527376" cy="181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04" y="3639512"/>
            <a:ext cx="4522396" cy="273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509" y="4437112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 descr="C:\Enseignement\GitHub\Cy_01_PSI_ModelisationLinNonLin\TP\TP_Maxpid_Corrige\python\kp_100_ech_10_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52" y="3288839"/>
            <a:ext cx="324000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64" y="3288836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TP\TP_Maxpid_Corrige\python\kp_100_ech_10_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0" y="3288835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23564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5°</a:t>
            </a:r>
            <a:r>
              <a:rPr lang="fr-FR" dirty="0"/>
              <a:t> </a:t>
            </a:r>
            <a:r>
              <a:rPr lang="fr-FR" dirty="0" smtClean="0"/>
              <a:t>(60° </a:t>
            </a:r>
            <a:r>
              <a:rPr lang="fr-FR" dirty="0"/>
              <a:t>à </a:t>
            </a:r>
            <a:r>
              <a:rPr lang="fr-FR" dirty="0" smtClean="0"/>
              <a:t>65°)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84218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10° (10° à 20°)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12182" y="5805264"/>
            <a:ext cx="29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80° </a:t>
            </a:r>
          </a:p>
          <a:p>
            <a:pPr algn="ctr"/>
            <a:r>
              <a:rPr lang="fr-FR" dirty="0" smtClean="0"/>
              <a:t>(10° à 80°-90°)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saturation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 descr="C:\Enseignement\GitHub\Cy_01_PSI_ModelisationLinNonLin\TP\TP_Maxpid_Corrige\python\kp_100_ech_10_90_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8" y="1196752"/>
            <a:ext cx="51396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\GitHub\Cy_01_PSI_ModelisationLinNonLin\TP\TP_Maxpid_Corrige\python\kp_100_ech_60_65_s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7" y="3616028"/>
            <a:ext cx="3816424" cy="28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nseignement\GitHub\Cy_01_PSI_ModelisationLinNonLin\TP\TP_Maxpid_Corrige\python\kp_100_ech_10_9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16"/>
            <a:ext cx="32804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1123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347504" y="2132720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342636" y="4752115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OBJECTIF : Réduire les écarts Modèle – réel 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16200000">
            <a:off x="-762677" y="2446164"/>
            <a:ext cx="20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initiale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56592" y="457907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finale</a:t>
            </a:r>
            <a:endParaRPr lang="fr-FR" dirty="0"/>
          </a:p>
        </p:txBody>
      </p:sp>
      <p:pic>
        <p:nvPicPr>
          <p:cNvPr id="10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8017"/>
            <a:ext cx="2481380" cy="185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7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 smtClean="0"/>
                  <a:t>Frottement sec</a:t>
                </a:r>
              </a:p>
              <a:p>
                <a:pPr lvl="1"/>
                <a:r>
                  <a:rPr lang="fr-FR" dirty="0" smtClean="0"/>
                  <a:t>Lorsqu’on modélise du frottement sec avec Matlab-Simulink, on ne saisit pas directement le facteur de Coulomb dans une liaison, on modélise l’action résistante due au frottement (action d’adhérence ou action résistante au glissement). </a:t>
                </a:r>
              </a:p>
              <a:p>
                <a:r>
                  <a:rPr lang="fr-FR" dirty="0" smtClean="0"/>
                  <a:t>Comment mesurer l’action mécanique ?</a:t>
                </a:r>
              </a:p>
              <a:p>
                <a:pPr lvl="1"/>
                <a:r>
                  <a:rPr lang="fr-FR" dirty="0" smtClean="0"/>
                  <a:t>Avoir un capteur d’effort au bon endroit… rare !</a:t>
                </a:r>
              </a:p>
              <a:p>
                <a:pPr lvl="1"/>
                <a:r>
                  <a:rPr lang="fr-FR" dirty="0" smtClean="0"/>
                  <a:t>Mesurer l’effort résistant rapporté à l’arbre moteur</a:t>
                </a:r>
              </a:p>
              <a:p>
                <a:pPr lvl="2"/>
                <a:r>
                  <a:rPr lang="fr-FR" dirty="0" smtClean="0"/>
                  <a:t>… en mesurant l’intensité consommé par le moteur si c’est un moteur à courant continu. En effet dans ce cas,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𝐾𝐼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Protocoles expérimentaux (exemples) :</a:t>
                </a:r>
              </a:p>
              <a:p>
                <a:pPr lvl="1"/>
                <a:r>
                  <a:rPr lang="fr-FR" dirty="0" smtClean="0"/>
                  <a:t>Idée : trouver un moyen permettant d’augmenter progressivement la tension pilotant le moteur et identifier le moment à partir duquel le moteur /système bouge. </a:t>
                </a:r>
              </a:p>
              <a:p>
                <a:pPr lvl="1"/>
                <a:r>
                  <a:rPr lang="fr-FR" dirty="0" smtClean="0"/>
                  <a:t>Exemples : en fonction des possibilités : </a:t>
                </a:r>
              </a:p>
              <a:p>
                <a:pPr lvl="2"/>
                <a:r>
                  <a:rPr lang="fr-FR" dirty="0" smtClean="0"/>
                  <a:t>En boucle ouverte : piloter le système par une rampe en tension, </a:t>
                </a:r>
              </a:p>
              <a:p>
                <a:pPr lvl="2"/>
                <a:r>
                  <a:rPr lang="fr-FR" dirty="0" smtClean="0"/>
                  <a:t>En boucle ouverte,  piloter le système par le PWM et déterminer la valeur à partir de laquelle le système se met en mouvement …</a:t>
                </a: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En résumé il faut trouver un moyen de solliciter le système jusqu’à ce qu’il se mette en mouvement et mesurer le courant seuil. 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pPr lvl="1"/>
                <a:endParaRPr lang="fr-FR" dirty="0"/>
              </a:p>
              <a:p>
                <a:r>
                  <a:rPr lang="fr-FR" dirty="0" smtClean="0"/>
                  <a:t>Modélisation : </a:t>
                </a:r>
              </a:p>
              <a:p>
                <a:pPr lvl="1"/>
                <a:r>
                  <a:rPr lang="fr-FR" dirty="0" smtClean="0"/>
                  <a:t>Par un seuil en courant ou en tension (DEAD Zone)</a:t>
                </a:r>
              </a:p>
              <a:p>
                <a:pPr lvl="1"/>
                <a:r>
                  <a:rPr lang="fr-FR" dirty="0" smtClean="0"/>
                  <a:t>Par un frottement sec au niveau du moteur</a:t>
                </a:r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  <a:blipFill rotWithShape="1">
                <a:blip r:embed="rId2"/>
                <a:stretch>
                  <a:fillRect t="-1299" r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57192"/>
            <a:ext cx="2531113" cy="11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fr-FR" dirty="0" smtClean="0"/>
              </a:p>
              <a:p>
                <a:r>
                  <a:rPr lang="fr-FR" dirty="0" smtClean="0"/>
                  <a:t>Si toutefois, on souhaite avoir accès au facteur de Coulomb </a:t>
                </a:r>
                <a:r>
                  <a:rPr lang="fr-FR" dirty="0" smtClean="0">
                    <a:sym typeface="Wingdings" panose="05000000000000000000" pitchFamily="2" charset="2"/>
                  </a:rPr>
                  <a:t>(nécessaire dans SolidWorks par exemple), il s’agira d’un facteur de frottement dépendant uniquement du couple de pièces en contact (couple de matériaux donnés, rugosités données, conditions de lubrification données)</a:t>
                </a:r>
              </a:p>
              <a:p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ym typeface="Wingdings" panose="05000000000000000000" pitchFamily="2" charset="2"/>
                  </a:rPr>
                  <a:t>Déterminer l’angle limite à partir duquel la pièce 1 glisse sur la pièce 2.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endParaRPr lang="fr-F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𝜑</m:t>
                        </m:r>
                      </m:e>
                    </m:func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correspond au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coefficient de frottement</a:t>
                </a:r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r="-1407" b="-1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5304606" y="3138424"/>
            <a:ext cx="5647156" cy="5041440"/>
            <a:chOff x="2237532" y="2348441"/>
            <a:chExt cx="5647156" cy="5041440"/>
          </a:xfrm>
        </p:grpSpPr>
        <p:grpSp>
          <p:nvGrpSpPr>
            <p:cNvPr id="16" name="Groupe 15"/>
            <p:cNvGrpSpPr/>
            <p:nvPr/>
          </p:nvGrpSpPr>
          <p:grpSpPr>
            <a:xfrm>
              <a:off x="2237532" y="4028865"/>
              <a:ext cx="3376613" cy="862297"/>
              <a:chOff x="2237532" y="4028865"/>
              <a:chExt cx="3376613" cy="862297"/>
            </a:xfrm>
          </p:grpSpPr>
          <p:sp>
            <p:nvSpPr>
              <p:cNvPr id="6" name="Rectangle 5"/>
              <p:cNvSpPr/>
              <p:nvPr/>
            </p:nvSpPr>
            <p:spPr>
              <a:xfrm rot="569407">
                <a:off x="3067919" y="4028865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Pièce 1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2555776" y="4373089"/>
                <a:ext cx="2865335" cy="478981"/>
              </a:xfrm>
              <a:prstGeom prst="line">
                <a:avLst/>
              </a:prstGeom>
              <a:ln w="57150">
                <a:solidFill>
                  <a:srgbClr val="BE4B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759424" y="4206810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sym typeface="Wingdings" panose="05000000000000000000" pitchFamily="2" charset="2"/>
                  </a:rPr>
                  <a:t>Pièce 2</a:t>
                </a:r>
                <a:endParaRPr lang="fr-FR" dirty="0">
                  <a:sym typeface="Wingdings" panose="05000000000000000000" pitchFamily="2" charset="2"/>
                </a:endParaRPr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flipH="1">
                <a:off x="2237532" y="4891162"/>
                <a:ext cx="31683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𝜑</m:t>
                          </m:r>
                        </m:oMath>
                      </m:oMathPara>
                    </a14:m>
                    <a:endParaRPr lang="fr-FR" dirty="0">
                      <a:sym typeface="Wingdings" panose="05000000000000000000" pitchFamily="2" charset="2"/>
                    </a:endParaRPr>
                  </a:p>
                </p:txBody>
              </p:sp>
            </mc:Choice>
            <mc:Fallback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Arc 14"/>
            <p:cNvSpPr/>
            <p:nvPr/>
          </p:nvSpPr>
          <p:spPr>
            <a:xfrm rot="16200000">
              <a:off x="2843528" y="2348721"/>
              <a:ext cx="5041440" cy="5040880"/>
            </a:xfrm>
            <a:prstGeom prst="arc">
              <a:avLst>
                <a:gd name="adj1" fmla="val 16200000"/>
                <a:gd name="adj2" fmla="val 16812131"/>
              </a:avLst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923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visqueux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Comme précédemment,  on peut se baser sur le fait qu’on peut déterminer le couple de frottement « ramené sur l’arbre moteur ». </a:t>
                </a:r>
              </a:p>
              <a:p>
                <a:r>
                  <a:rPr lang="fr-FR" dirty="0" smtClean="0"/>
                  <a:t>On se base sur le théorème du moment dynamique appliqué à l’arbre moteur sur un point de l’axe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𝑓𝑣</m:t>
                        </m:r>
                      </m:sub>
                    </m:sSub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 smtClean="0"/>
                  <a:t> couple moteur,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fluide.</a:t>
                </a:r>
              </a:p>
              <a:p>
                <a:r>
                  <a:rPr lang="fr-FR" dirty="0" smtClean="0"/>
                  <a:t>En régime permanent,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 err="1" smtClean="0"/>
                  <a:t>cst</a:t>
                </a:r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 expérimental</a:t>
                </a:r>
              </a:p>
              <a:p>
                <a:pPr lvl="1"/>
                <a:r>
                  <a:rPr lang="fr-FR" dirty="0" smtClean="0"/>
                  <a:t>Solliciter le système avec plusieurs vitesse</a:t>
                </a:r>
              </a:p>
              <a:p>
                <a:pPr lvl="1"/>
                <a:r>
                  <a:rPr lang="fr-FR" dirty="0" smtClean="0"/>
                  <a:t>En régime permanent mesurer le couple</a:t>
                </a:r>
              </a:p>
              <a:p>
                <a:pPr lvl="1"/>
                <a:r>
                  <a:rPr lang="fr-FR" dirty="0" smtClean="0"/>
                  <a:t>Tracer la courbe C en fonction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𝜔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L’ordonnée à l’origine désigne le couple de frottement sec</a:t>
                </a:r>
              </a:p>
              <a:p>
                <a:pPr lvl="1"/>
                <a:r>
                  <a:rPr lang="fr-FR" dirty="0" smtClean="0"/>
                  <a:t>La pente désigne le coefficient de frottement visqueux.</a:t>
                </a:r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1358" r="-667" b="-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6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1340</TotalTime>
  <Words>486</Words>
  <Application>Microsoft Office PowerPoint</Application>
  <PresentationFormat>Affichage à l'écran 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  <vt:lpstr>Avec saturation</vt:lpstr>
      <vt:lpstr>Présentation PowerPoint</vt:lpstr>
      <vt:lpstr>Mesure et modélisation … du frottement sec</vt:lpstr>
      <vt:lpstr>Mesure et modélisation … du frottement sec</vt:lpstr>
      <vt:lpstr>Mesure et modélisation … du frottement visqueux</vt:lpstr>
      <vt:lpstr>Retour sur…</vt:lpstr>
      <vt:lpstr>Retour sur…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121</cp:revision>
  <dcterms:created xsi:type="dcterms:W3CDTF">2014-09-30T07:33:25Z</dcterms:created>
  <dcterms:modified xsi:type="dcterms:W3CDTF">2017-09-17T14:22:44Z</dcterms:modified>
</cp:coreProperties>
</file>