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6" r:id="rId4"/>
    <p:sldId id="257" r:id="rId5"/>
    <p:sldId id="258" r:id="rId6"/>
    <p:sldId id="259" r:id="rId7"/>
    <p:sldId id="267" r:id="rId8"/>
    <p:sldId id="260" r:id="rId9"/>
    <p:sldId id="265" r:id="rId10"/>
    <p:sldId id="261" r:id="rId11"/>
    <p:sldId id="262" r:id="rId12"/>
    <p:sldId id="263" r:id="rId13"/>
    <p:sldId id="264" r:id="rId14"/>
    <p:sldId id="266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784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12/04/2019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D1EAF78D-0F54-4F52-A036-F41A81001F8A}"/>
              </a:ext>
            </a:extLst>
          </p:cNvPr>
          <p:cNvSpPr/>
          <p:nvPr/>
        </p:nvSpPr>
        <p:spPr>
          <a:xfrm rot="16200000">
            <a:off x="3777746" y="3145131"/>
            <a:ext cx="197998" cy="705051"/>
          </a:xfrm>
          <a:custGeom>
            <a:avLst/>
            <a:gdLst>
              <a:gd name="connsiteX0" fmla="*/ 122051 w 142371"/>
              <a:gd name="connsiteY0" fmla="*/ 0 h 711200"/>
              <a:gd name="connsiteX1" fmla="*/ 131 w 142371"/>
              <a:gd name="connsiteY1" fmla="*/ 375920 h 711200"/>
              <a:gd name="connsiteX2" fmla="*/ 142371 w 142371"/>
              <a:gd name="connsiteY2" fmla="*/ 711200 h 711200"/>
              <a:gd name="connsiteX0" fmla="*/ 182292 w 202612"/>
              <a:gd name="connsiteY0" fmla="*/ 0 h 711200"/>
              <a:gd name="connsiteX1" fmla="*/ 60372 w 202612"/>
              <a:gd name="connsiteY1" fmla="*/ 375920 h 711200"/>
              <a:gd name="connsiteX2" fmla="*/ 202612 w 202612"/>
              <a:gd name="connsiteY2" fmla="*/ 711200 h 711200"/>
              <a:gd name="connsiteX0" fmla="*/ 173463 w 173463"/>
              <a:gd name="connsiteY0" fmla="*/ 0 h 792480"/>
              <a:gd name="connsiteX1" fmla="*/ 51543 w 173463"/>
              <a:gd name="connsiteY1" fmla="*/ 375920 h 792480"/>
              <a:gd name="connsiteX2" fmla="*/ 31223 w 173463"/>
              <a:gd name="connsiteY2" fmla="*/ 792480 h 792480"/>
              <a:gd name="connsiteX0" fmla="*/ 187472 w 299232"/>
              <a:gd name="connsiteY0" fmla="*/ 0 h 751840"/>
              <a:gd name="connsiteX1" fmla="*/ 65552 w 299232"/>
              <a:gd name="connsiteY1" fmla="*/ 375920 h 751840"/>
              <a:gd name="connsiteX2" fmla="*/ 299232 w 299232"/>
              <a:gd name="connsiteY2" fmla="*/ 751840 h 751840"/>
              <a:gd name="connsiteX0" fmla="*/ 187472 w 299232"/>
              <a:gd name="connsiteY0" fmla="*/ 0 h 752341"/>
              <a:gd name="connsiteX1" fmla="*/ 65552 w 299232"/>
              <a:gd name="connsiteY1" fmla="*/ 375920 h 752341"/>
              <a:gd name="connsiteX2" fmla="*/ 299232 w 299232"/>
              <a:gd name="connsiteY2" fmla="*/ 751840 h 752341"/>
              <a:gd name="connsiteX0" fmla="*/ 183940 w 183940"/>
              <a:gd name="connsiteY0" fmla="*/ 0 h 742197"/>
              <a:gd name="connsiteX1" fmla="*/ 62020 w 183940"/>
              <a:gd name="connsiteY1" fmla="*/ 375920 h 742197"/>
              <a:gd name="connsiteX2" fmla="*/ 183940 w 183940"/>
              <a:gd name="connsiteY2" fmla="*/ 741680 h 742197"/>
              <a:gd name="connsiteX0" fmla="*/ 182049 w 197998"/>
              <a:gd name="connsiteY0" fmla="*/ 0 h 705051"/>
              <a:gd name="connsiteX1" fmla="*/ 60129 w 197998"/>
              <a:gd name="connsiteY1" fmla="*/ 375920 h 705051"/>
              <a:gd name="connsiteX2" fmla="*/ 197998 w 197998"/>
              <a:gd name="connsiteY2" fmla="*/ 704466 h 70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998" h="705051">
                <a:moveTo>
                  <a:pt x="182049" y="0"/>
                </a:moveTo>
                <a:cubicBezTo>
                  <a:pt x="-134605" y="6773"/>
                  <a:pt x="57471" y="258509"/>
                  <a:pt x="60129" y="375920"/>
                </a:cubicBezTo>
                <a:cubicBezTo>
                  <a:pt x="62787" y="493331"/>
                  <a:pt x="-125429" y="718012"/>
                  <a:pt x="197998" y="704466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240737-C5B9-402D-ABD8-E8FFDCE5296F}"/>
              </a:ext>
            </a:extLst>
          </p:cNvPr>
          <p:cNvSpPr/>
          <p:nvPr/>
        </p:nvSpPr>
        <p:spPr>
          <a:xfrm rot="16200000">
            <a:off x="3692859" y="2501520"/>
            <a:ext cx="360000" cy="72008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1FE3F2B-3A93-418D-BF8E-622AD93CD283}"/>
              </a:ext>
            </a:extLst>
          </p:cNvPr>
          <p:cNvCxnSpPr>
            <a:stCxn id="4" idx="1"/>
          </p:cNvCxnSpPr>
          <p:nvPr/>
        </p:nvCxnSpPr>
        <p:spPr>
          <a:xfrm rot="16200000" flipH="1">
            <a:off x="3692839" y="3221580"/>
            <a:ext cx="36004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7FD773D-E58B-4645-9EA3-77DB306051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72859" y="3039600"/>
            <a:ext cx="0" cy="72008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87CA404-A4EE-416D-9262-4FC7E120A89A}"/>
              </a:ext>
            </a:extLst>
          </p:cNvPr>
          <p:cNvCxnSpPr>
            <a:cxnSpLocks/>
          </p:cNvCxnSpPr>
          <p:nvPr/>
        </p:nvCxnSpPr>
        <p:spPr>
          <a:xfrm rot="16200000">
            <a:off x="3656835" y="1998637"/>
            <a:ext cx="0" cy="1728192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A94C8BD-5A70-4EF4-BE08-6CEF3DFF4B63}"/>
              </a:ext>
            </a:extLst>
          </p:cNvPr>
          <p:cNvCxnSpPr>
            <a:cxnSpLocks/>
          </p:cNvCxnSpPr>
          <p:nvPr/>
        </p:nvCxnSpPr>
        <p:spPr>
          <a:xfrm rot="16200000">
            <a:off x="2620226" y="2696868"/>
            <a:ext cx="345023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7F3177F6-8FCC-4780-BFC7-F23CDBC86857}"/>
              </a:ext>
            </a:extLst>
          </p:cNvPr>
          <p:cNvSpPr/>
          <p:nvPr/>
        </p:nvSpPr>
        <p:spPr>
          <a:xfrm>
            <a:off x="4077500" y="3078732"/>
            <a:ext cx="288000" cy="288000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6173FF4-3F37-4B98-B449-1FFF9F49B5FE}"/>
              </a:ext>
            </a:extLst>
          </p:cNvPr>
          <p:cNvSpPr/>
          <p:nvPr/>
        </p:nvSpPr>
        <p:spPr>
          <a:xfrm>
            <a:off x="2460075" y="2095041"/>
            <a:ext cx="288000" cy="288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96FFF633-4E30-4B57-B7A2-FAE4CF0231FB}"/>
                  </a:ext>
                </a:extLst>
              </p:cNvPr>
              <p:cNvSpPr txBox="1"/>
              <p:nvPr/>
            </p:nvSpPr>
            <p:spPr>
              <a:xfrm>
                <a:off x="3614088" y="2373678"/>
                <a:ext cx="2140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96FFF633-4E30-4B57-B7A2-FAE4CF023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088" y="2373678"/>
                <a:ext cx="214033" cy="276999"/>
              </a:xfrm>
              <a:prstGeom prst="rect">
                <a:avLst/>
              </a:prstGeom>
              <a:blipFill>
                <a:blip r:embed="rId2"/>
                <a:stretch>
                  <a:fillRect l="-28571" r="-22857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3493B4E-AA80-4220-8379-E6EF4D21266F}"/>
                  </a:ext>
                </a:extLst>
              </p:cNvPr>
              <p:cNvSpPr txBox="1"/>
              <p:nvPr/>
            </p:nvSpPr>
            <p:spPr>
              <a:xfrm>
                <a:off x="2512904" y="2459123"/>
                <a:ext cx="2140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3493B4E-AA80-4220-8379-E6EF4D212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904" y="2459123"/>
                <a:ext cx="214033" cy="276999"/>
              </a:xfrm>
              <a:prstGeom prst="rect">
                <a:avLst/>
              </a:prstGeom>
              <a:blipFill>
                <a:blip r:embed="rId3"/>
                <a:stretch>
                  <a:fillRect l="-22857" r="-22857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roix 19">
            <a:extLst>
              <a:ext uri="{FF2B5EF4-FFF2-40B4-BE49-F238E27FC236}">
                <a16:creationId xmlns:a16="http://schemas.microsoft.com/office/drawing/2014/main" id="{C125C425-0254-4122-B765-04F30AEC2B82}"/>
              </a:ext>
            </a:extLst>
          </p:cNvPr>
          <p:cNvSpPr/>
          <p:nvPr/>
        </p:nvSpPr>
        <p:spPr>
          <a:xfrm rot="18900000">
            <a:off x="3800857" y="2790520"/>
            <a:ext cx="144000" cy="144000"/>
          </a:xfrm>
          <a:prstGeom prst="plus">
            <a:avLst>
              <a:gd name="adj" fmla="val 400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Croix 20">
            <a:extLst>
              <a:ext uri="{FF2B5EF4-FFF2-40B4-BE49-F238E27FC236}">
                <a16:creationId xmlns:a16="http://schemas.microsoft.com/office/drawing/2014/main" id="{C974D671-B131-4085-A029-9897410FE4FA}"/>
              </a:ext>
            </a:extLst>
          </p:cNvPr>
          <p:cNvSpPr/>
          <p:nvPr/>
        </p:nvSpPr>
        <p:spPr>
          <a:xfrm rot="18900000">
            <a:off x="2720737" y="2435688"/>
            <a:ext cx="144000" cy="144000"/>
          </a:xfrm>
          <a:prstGeom prst="plus">
            <a:avLst>
              <a:gd name="adj" fmla="val 400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0963CE0-DBDE-4C7D-9EE4-CD6A3E0A4CE0}"/>
              </a:ext>
            </a:extLst>
          </p:cNvPr>
          <p:cNvGrpSpPr/>
          <p:nvPr/>
        </p:nvGrpSpPr>
        <p:grpSpPr>
          <a:xfrm rot="5400000">
            <a:off x="2794618" y="1832831"/>
            <a:ext cx="681685" cy="685448"/>
            <a:chOff x="2096161" y="1826730"/>
            <a:chExt cx="681685" cy="685448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131AF151-A1BF-49A5-8B38-759429DAE2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48842" y="2183175"/>
              <a:ext cx="658007" cy="0"/>
            </a:xfrm>
            <a:prstGeom prst="line">
              <a:avLst/>
            </a:prstGeom>
            <a:ln w="28575">
              <a:solidFill>
                <a:schemeClr val="accent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BD53A24C-5A9B-449C-9AF8-FA2B57673124}"/>
                    </a:ext>
                  </a:extLst>
                </p:cNvPr>
                <p:cNvSpPr txBox="1"/>
                <p:nvPr/>
              </p:nvSpPr>
              <p:spPr>
                <a:xfrm rot="16200000">
                  <a:off x="2537931" y="1841414"/>
                  <a:ext cx="21403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BD53A24C-5A9B-449C-9AF8-FA2B576731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37931" y="1841414"/>
                  <a:ext cx="214033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78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0421E5FD-48A9-414B-A072-C7A08587A55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119838" y="2512178"/>
              <a:ext cx="658007" cy="0"/>
            </a:xfrm>
            <a:prstGeom prst="line">
              <a:avLst/>
            </a:prstGeom>
            <a:ln w="28575">
              <a:solidFill>
                <a:schemeClr val="accent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913CA446-32B8-400C-B06B-0197A012BCB5}"/>
                    </a:ext>
                  </a:extLst>
                </p:cNvPr>
                <p:cNvSpPr txBox="1"/>
                <p:nvPr/>
              </p:nvSpPr>
              <p:spPr>
                <a:xfrm rot="16200000">
                  <a:off x="2081477" y="2291155"/>
                  <a:ext cx="21403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913CA446-32B8-400C-B06B-0197A012B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081477" y="2291155"/>
                  <a:ext cx="214033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11429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5C4A28E-0D45-4DE9-A210-0021AA852351}"/>
              </a:ext>
            </a:extLst>
          </p:cNvPr>
          <p:cNvGrpSpPr/>
          <p:nvPr/>
        </p:nvGrpSpPr>
        <p:grpSpPr>
          <a:xfrm rot="5400000">
            <a:off x="3897693" y="2118865"/>
            <a:ext cx="795947" cy="852350"/>
            <a:chOff x="3159752" y="2014158"/>
            <a:chExt cx="795947" cy="852350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58CFF434-D1D7-4640-88FC-13054DC96B6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43854" y="2537505"/>
              <a:ext cx="658007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9ABB9EE-9322-4319-9C25-08471F0C6926}"/>
                    </a:ext>
                  </a:extLst>
                </p:cNvPr>
                <p:cNvSpPr txBox="1"/>
                <p:nvPr/>
              </p:nvSpPr>
              <p:spPr>
                <a:xfrm rot="16200000">
                  <a:off x="3756349" y="2028842"/>
                  <a:ext cx="21403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9ABB9EE-9322-4319-9C25-08471F0C6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56349" y="2028842"/>
                  <a:ext cx="214033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78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99BEE45-284F-4CEC-85C4-4D1ED133FDE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04693" y="2863696"/>
              <a:ext cx="658007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4627470F-6527-4BAE-BB8D-9C71A0B479F7}"/>
                    </a:ext>
                  </a:extLst>
                </p:cNvPr>
                <p:cNvSpPr txBox="1"/>
                <p:nvPr/>
              </p:nvSpPr>
              <p:spPr>
                <a:xfrm rot="16200000">
                  <a:off x="3145068" y="2642673"/>
                  <a:ext cx="214033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4627470F-6527-4BAE-BB8D-9C71A0B479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145068" y="2642673"/>
                  <a:ext cx="214033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1429" b="-1935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4" name="Image 33">
            <a:extLst>
              <a:ext uri="{FF2B5EF4-FFF2-40B4-BE49-F238E27FC236}">
                <a16:creationId xmlns:a16="http://schemas.microsoft.com/office/drawing/2014/main" id="{86017811-5E80-4AC1-9543-E97745E08EC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42080" y="1582765"/>
            <a:ext cx="1100330" cy="1786132"/>
          </a:xfrm>
          <a:prstGeom prst="rect">
            <a:avLst/>
          </a:prstGeom>
        </p:spPr>
      </p:pic>
      <p:grpSp>
        <p:nvGrpSpPr>
          <p:cNvPr id="52" name="Groupe 51">
            <a:extLst>
              <a:ext uri="{FF2B5EF4-FFF2-40B4-BE49-F238E27FC236}">
                <a16:creationId xmlns:a16="http://schemas.microsoft.com/office/drawing/2014/main" id="{469C20AE-D90D-4C21-BAF0-74196C132B55}"/>
              </a:ext>
            </a:extLst>
          </p:cNvPr>
          <p:cNvGrpSpPr/>
          <p:nvPr/>
        </p:nvGrpSpPr>
        <p:grpSpPr>
          <a:xfrm>
            <a:off x="4684276" y="2044652"/>
            <a:ext cx="1945400" cy="1695413"/>
            <a:chOff x="2433358" y="288975"/>
            <a:chExt cx="1945400" cy="1695413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F8D94A52-72A9-4865-960E-0549066BFF91}"/>
                </a:ext>
              </a:extLst>
            </p:cNvPr>
            <p:cNvGrpSpPr/>
            <p:nvPr/>
          </p:nvGrpSpPr>
          <p:grpSpPr>
            <a:xfrm>
              <a:off x="2994311" y="288975"/>
              <a:ext cx="1037528" cy="1065891"/>
              <a:chOff x="2994311" y="288975"/>
              <a:chExt cx="1037528" cy="1065891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D5BD4041-3CEB-40BF-ABF7-A8C1E124C1AC}"/>
                  </a:ext>
                </a:extLst>
              </p:cNvPr>
              <p:cNvGrpSpPr/>
              <p:nvPr/>
            </p:nvGrpSpPr>
            <p:grpSpPr>
              <a:xfrm>
                <a:off x="3131839" y="390111"/>
                <a:ext cx="900000" cy="900000"/>
                <a:chOff x="3131840" y="390111"/>
                <a:chExt cx="900000" cy="900000"/>
              </a:xfrm>
            </p:grpSpPr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CBB07CC3-9037-438A-B18A-DA6BDABB4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681840" y="840111"/>
                  <a:ext cx="900000" cy="0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921EAC80-EDC6-4F8C-8075-E5DE50C1A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1840" y="1275110"/>
                  <a:ext cx="900000" cy="0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4E0CFFE7-F44F-4800-B7B4-D6B3DCFFBE3C}"/>
                  </a:ext>
                </a:extLst>
              </p:cNvPr>
              <p:cNvGrpSpPr/>
              <p:nvPr/>
            </p:nvGrpSpPr>
            <p:grpSpPr>
              <a:xfrm rot="20700000">
                <a:off x="2994311" y="288975"/>
                <a:ext cx="900000" cy="900000"/>
                <a:chOff x="3131840" y="390111"/>
                <a:chExt cx="900000" cy="900000"/>
              </a:xfrm>
            </p:grpSpPr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9929F924-ECE7-42CD-96A1-78AE4C5D97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681840" y="840111"/>
                  <a:ext cx="900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>
                  <a:extLst>
                    <a:ext uri="{FF2B5EF4-FFF2-40B4-BE49-F238E27FC236}">
                      <a16:creationId xmlns:a16="http://schemas.microsoft.com/office/drawing/2014/main" id="{9A2F861A-4EA6-471D-90C0-F232BFCD97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1840" y="1275110"/>
                  <a:ext cx="900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9F90F790-7C62-4068-BCC0-589933C7B6F4}"/>
                  </a:ext>
                </a:extLst>
              </p:cNvPr>
              <p:cNvSpPr/>
              <p:nvPr/>
            </p:nvSpPr>
            <p:spPr>
              <a:xfrm>
                <a:off x="3059839" y="1210866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600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7260010C-6879-49C4-B346-4CD9FCC340AA}"/>
                  </a:ext>
                </a:extLst>
              </p:cNvPr>
              <p:cNvSpPr/>
              <p:nvPr/>
            </p:nvSpPr>
            <p:spPr>
              <a:xfrm>
                <a:off x="3113839" y="1264866"/>
                <a:ext cx="36000" cy="36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600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1EA5F93-D642-463B-9BAE-27632EE752AF}"/>
                    </a:ext>
                  </a:extLst>
                </p:cNvPr>
                <p:cNvSpPr txBox="1"/>
                <p:nvPr/>
              </p:nvSpPr>
              <p:spPr>
                <a:xfrm>
                  <a:off x="2699682" y="1388474"/>
                  <a:ext cx="845096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1EA5F93-D642-463B-9BAE-27632EE75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682" y="1388474"/>
                  <a:ext cx="845096" cy="184666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0DE41F7-8524-427B-B07F-6ECD840790C6}"/>
                </a:ext>
              </a:extLst>
            </p:cNvPr>
            <p:cNvSpPr/>
            <p:nvPr/>
          </p:nvSpPr>
          <p:spPr>
            <a:xfrm>
              <a:off x="2433358" y="565832"/>
              <a:ext cx="1418556" cy="1418556"/>
            </a:xfrm>
            <a:prstGeom prst="arc">
              <a:avLst>
                <a:gd name="adj1" fmla="val 20731572"/>
                <a:gd name="adj2" fmla="val 0"/>
              </a:avLst>
            </a:prstGeom>
            <a:ln>
              <a:solidFill>
                <a:schemeClr val="accent5">
                  <a:lumMod val="5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F62804A2-48DB-4704-BEBF-2725F88BE4D6}"/>
                    </a:ext>
                  </a:extLst>
                </p:cNvPr>
                <p:cNvSpPr txBox="1"/>
                <p:nvPr/>
              </p:nvSpPr>
              <p:spPr>
                <a:xfrm>
                  <a:off x="3999495" y="1190533"/>
                  <a:ext cx="36004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F62804A2-48DB-4704-BEBF-2725F88BE4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495" y="1190533"/>
                  <a:ext cx="360040" cy="184666"/>
                </a:xfrm>
                <a:prstGeom prst="rect">
                  <a:avLst/>
                </a:prstGeom>
                <a:blipFill>
                  <a:blip r:embed="rId10"/>
                  <a:stretch>
                    <a:fillRect b="-1935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CFD066C8-15E8-4FF4-A3F5-E29160543999}"/>
                    </a:ext>
                  </a:extLst>
                </p:cNvPr>
                <p:cNvSpPr txBox="1"/>
                <p:nvPr/>
              </p:nvSpPr>
              <p:spPr>
                <a:xfrm>
                  <a:off x="3922232" y="881412"/>
                  <a:ext cx="36004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CFD066C8-15E8-4FF4-A3F5-E29160543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2232" y="881412"/>
                  <a:ext cx="360040" cy="184666"/>
                </a:xfrm>
                <a:prstGeom prst="rect">
                  <a:avLst/>
                </a:prstGeom>
                <a:blipFill>
                  <a:blip r:embed="rId11"/>
                  <a:stretch>
                    <a:fillRect b="-2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9034895D-3888-4D4E-8BFB-F69C1D23AE2C}"/>
                    </a:ext>
                  </a:extLst>
                </p:cNvPr>
                <p:cNvSpPr txBox="1"/>
                <p:nvPr/>
              </p:nvSpPr>
              <p:spPr>
                <a:xfrm>
                  <a:off x="3112269" y="291748"/>
                  <a:ext cx="36004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9034895D-3888-4D4E-8BFB-F69C1D23AE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2269" y="291748"/>
                  <a:ext cx="360040" cy="184666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D0C6F92F-9042-49AF-9CF0-254FF271AD59}"/>
                    </a:ext>
                  </a:extLst>
                </p:cNvPr>
                <p:cNvSpPr txBox="1"/>
                <p:nvPr/>
              </p:nvSpPr>
              <p:spPr>
                <a:xfrm>
                  <a:off x="2602741" y="528384"/>
                  <a:ext cx="36004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D0C6F92F-9042-49AF-9CF0-254FF271AD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741" y="528384"/>
                  <a:ext cx="360040" cy="184666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20433BA7-930B-4BBB-B99B-2B9CE72DFEF8}"/>
                    </a:ext>
                  </a:extLst>
                </p:cNvPr>
                <p:cNvSpPr txBox="1"/>
                <p:nvPr/>
              </p:nvSpPr>
              <p:spPr>
                <a:xfrm>
                  <a:off x="3533662" y="1068822"/>
                  <a:ext cx="845096" cy="1615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20433BA7-930B-4BBB-B99B-2B9CE72DFE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662" y="1068822"/>
                  <a:ext cx="845096" cy="161583"/>
                </a:xfrm>
                <a:prstGeom prst="rect">
                  <a:avLst/>
                </a:prstGeom>
                <a:blipFill>
                  <a:blip r:embed="rId14"/>
                  <a:stretch>
                    <a:fillRect b="-115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7E25245A-1F24-4432-9F2C-8EB7FC11EC7B}"/>
                  </a:ext>
                </a:extLst>
              </p:cNvPr>
              <p:cNvSpPr txBox="1"/>
              <p:nvPr/>
            </p:nvSpPr>
            <p:spPr>
              <a:xfrm>
                <a:off x="6679424" y="2550085"/>
                <a:ext cx="1472673" cy="2082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𝑂𝐴</m:t>
                          </m:r>
                        </m:e>
                      </m:acc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7E25245A-1F24-4432-9F2C-8EB7FC11E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424" y="2550085"/>
                <a:ext cx="1472673" cy="208262"/>
              </a:xfrm>
              <a:prstGeom prst="rect">
                <a:avLst/>
              </a:prstGeom>
              <a:blipFill>
                <a:blip r:embed="rId15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42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1810387" cy="95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>
            <a:stCxn id="2050" idx="3"/>
          </p:cNvCxnSpPr>
          <p:nvPr/>
        </p:nvCxnSpPr>
        <p:spPr>
          <a:xfrm>
            <a:off x="2565963" y="2107044"/>
            <a:ext cx="395025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444208" y="205245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</a:rPr>
              <a:t>Altitude de consigne </a:t>
            </a:r>
            <a:r>
              <a:rPr lang="fr-FR" sz="1400" i="1" dirty="0">
                <a:solidFill>
                  <a:schemeClr val="accent1"/>
                </a:solidFill>
              </a:rPr>
              <a:t>e(t)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2565963" y="1988840"/>
            <a:ext cx="781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364088" y="1988840"/>
            <a:ext cx="781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e libre 10"/>
          <p:cNvSpPr/>
          <p:nvPr/>
        </p:nvSpPr>
        <p:spPr>
          <a:xfrm>
            <a:off x="3329796" y="1992700"/>
            <a:ext cx="2061714" cy="716188"/>
          </a:xfrm>
          <a:custGeom>
            <a:avLst/>
            <a:gdLst>
              <a:gd name="connsiteX0" fmla="*/ 0 w 2009955"/>
              <a:gd name="connsiteY0" fmla="*/ 0 h 1321725"/>
              <a:gd name="connsiteX1" fmla="*/ 1069676 w 2009955"/>
              <a:gd name="connsiteY1" fmla="*/ 1319842 h 1321725"/>
              <a:gd name="connsiteX2" fmla="*/ 1526876 w 2009955"/>
              <a:gd name="connsiteY2" fmla="*/ 284672 h 1321725"/>
              <a:gd name="connsiteX3" fmla="*/ 2009955 w 2009955"/>
              <a:gd name="connsiteY3" fmla="*/ 0 h 1321725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43447"/>
              <a:gd name="connsiteX1" fmla="*/ 517585 w 2009955"/>
              <a:gd name="connsiteY1" fmla="*/ 785004 h 1343447"/>
              <a:gd name="connsiteX2" fmla="*/ 1069676 w 2009955"/>
              <a:gd name="connsiteY2" fmla="*/ 1319842 h 1343447"/>
              <a:gd name="connsiteX3" fmla="*/ 2009955 w 2009955"/>
              <a:gd name="connsiteY3" fmla="*/ 0 h 1343447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293963"/>
              <a:gd name="connsiteX1" fmla="*/ 957532 w 2009955"/>
              <a:gd name="connsiteY1" fmla="*/ 1293963 h 1293963"/>
              <a:gd name="connsiteX2" fmla="*/ 2009955 w 2009955"/>
              <a:gd name="connsiteY2" fmla="*/ 0 h 1293963"/>
              <a:gd name="connsiteX0" fmla="*/ 0 w 2009955"/>
              <a:gd name="connsiteY0" fmla="*/ 0 h 1294020"/>
              <a:gd name="connsiteX1" fmla="*/ 957532 w 2009955"/>
              <a:gd name="connsiteY1" fmla="*/ 1293963 h 1294020"/>
              <a:gd name="connsiteX2" fmla="*/ 2009955 w 2009955"/>
              <a:gd name="connsiteY2" fmla="*/ 0 h 1294020"/>
              <a:gd name="connsiteX0" fmla="*/ 0 w 2027208"/>
              <a:gd name="connsiteY0" fmla="*/ 0 h 1309744"/>
              <a:gd name="connsiteX1" fmla="*/ 974785 w 2027208"/>
              <a:gd name="connsiteY1" fmla="*/ 1309740 h 1309744"/>
              <a:gd name="connsiteX2" fmla="*/ 2027208 w 2027208"/>
              <a:gd name="connsiteY2" fmla="*/ 15777 h 1309744"/>
              <a:gd name="connsiteX0" fmla="*/ 0 w 2061714"/>
              <a:gd name="connsiteY0" fmla="*/ 0 h 1309740"/>
              <a:gd name="connsiteX1" fmla="*/ 974785 w 2061714"/>
              <a:gd name="connsiteY1" fmla="*/ 1309740 h 1309740"/>
              <a:gd name="connsiteX2" fmla="*/ 2061714 w 2061714"/>
              <a:gd name="connsiteY2" fmla="*/ 0 h 130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1714" h="1309740">
                <a:moveTo>
                  <a:pt x="0" y="0"/>
                </a:moveTo>
                <a:cubicBezTo>
                  <a:pt x="455763" y="-1078"/>
                  <a:pt x="631166" y="1309740"/>
                  <a:pt x="974785" y="1309740"/>
                </a:cubicBezTo>
                <a:cubicBezTo>
                  <a:pt x="1318404" y="1309740"/>
                  <a:pt x="1598404" y="7548"/>
                  <a:pt x="2061714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444208" y="177281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Altitude de l’avion </a:t>
            </a:r>
            <a:r>
              <a:rPr lang="fr-FR" sz="1400" i="1" dirty="0">
                <a:solidFill>
                  <a:srgbClr val="FF0000"/>
                </a:solidFill>
              </a:rPr>
              <a:t>s(t)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329796" y="272563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Trou d’air</a:t>
            </a:r>
          </a:p>
        </p:txBody>
      </p:sp>
      <p:cxnSp>
        <p:nvCxnSpPr>
          <p:cNvPr id="16" name="Connecteur droit 15"/>
          <p:cNvCxnSpPr>
            <a:stCxn id="11" idx="0"/>
          </p:cNvCxnSpPr>
          <p:nvPr/>
        </p:nvCxnSpPr>
        <p:spPr>
          <a:xfrm>
            <a:off x="3329796" y="1992700"/>
            <a:ext cx="0" cy="10574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5391510" y="1992700"/>
            <a:ext cx="0" cy="10574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1" idx="1"/>
          </p:cNvCxnSpPr>
          <p:nvPr/>
        </p:nvCxnSpPr>
        <p:spPr>
          <a:xfrm>
            <a:off x="4304581" y="2708888"/>
            <a:ext cx="0" cy="3412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329796" y="2996952"/>
            <a:ext cx="974785" cy="1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304581" y="2996951"/>
            <a:ext cx="1086929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304582" y="2726950"/>
            <a:ext cx="108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Réaction du système</a:t>
            </a:r>
          </a:p>
        </p:txBody>
      </p:sp>
    </p:spTree>
    <p:extLst>
      <p:ext uri="{BB962C8B-B14F-4D97-AF65-F5344CB8AC3E}">
        <p14:creationId xmlns:p14="http://schemas.microsoft.com/office/powerpoint/2010/main" val="293832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3"/>
          <p:cNvCxnSpPr/>
          <p:nvPr/>
        </p:nvCxnSpPr>
        <p:spPr>
          <a:xfrm>
            <a:off x="6480212" y="227754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>
            <a:off x="2411760" y="213285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339752" y="183930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e(t) en m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411760" y="2572673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339752" y="227912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s(t) en 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00092" y="1989517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Bloc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4680012" y="227754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815916" y="214062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Entrée </a:t>
            </a:r>
            <a:r>
              <a:rPr lang="fr-FR" sz="1200" i="1" dirty="0"/>
              <a:t>e(t)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174413" y="213904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Sortie </a:t>
            </a:r>
            <a:r>
              <a:rPr lang="fr-FR" sz="1200" i="1" dirty="0"/>
              <a:t>s(t)</a:t>
            </a:r>
          </a:p>
        </p:txBody>
      </p:sp>
      <p:sp>
        <p:nvSpPr>
          <p:cNvPr id="15" name="Organigramme : Jonction de sommaire 14"/>
          <p:cNvSpPr/>
          <p:nvPr/>
        </p:nvSpPr>
        <p:spPr>
          <a:xfrm>
            <a:off x="2771800" y="3501008"/>
            <a:ext cx="360040" cy="360040"/>
          </a:xfrm>
          <a:prstGeom prst="flowChartSummingJunction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051720" y="368102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16200000">
            <a:off x="2591625" y="422108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131840" y="368432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207355" y="354582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/>
              <a:t>e</a:t>
            </a:r>
            <a:r>
              <a:rPr lang="fr-FR" sz="1200" i="1" baseline="-25000" dirty="0"/>
              <a:t>1</a:t>
            </a:r>
            <a:r>
              <a:rPr lang="fr-FR" sz="1200" i="1" dirty="0"/>
              <a:t>(t)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519772" y="458112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e</a:t>
            </a:r>
            <a:r>
              <a:rPr lang="fr-FR" sz="1200" i="1" baseline="-25000" dirty="0"/>
              <a:t>2</a:t>
            </a:r>
            <a:r>
              <a:rPr lang="fr-FR" sz="1200" i="1" dirty="0"/>
              <a:t>(t)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851920" y="35425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s(t)=e</a:t>
            </a:r>
            <a:r>
              <a:rPr lang="fr-FR" sz="1200" i="1" baseline="-25000" dirty="0"/>
              <a:t>1</a:t>
            </a:r>
            <a:r>
              <a:rPr lang="fr-FR" sz="1200" i="1" dirty="0"/>
              <a:t>(t) </a:t>
            </a:r>
            <a:r>
              <a:rPr lang="fr-FR" sz="1200" b="1" i="1" dirty="0">
                <a:solidFill>
                  <a:srgbClr val="C00000"/>
                </a:solidFill>
              </a:rPr>
              <a:t>–</a:t>
            </a:r>
            <a:r>
              <a:rPr lang="fr-FR" sz="1200" i="1" dirty="0"/>
              <a:t> e</a:t>
            </a:r>
            <a:r>
              <a:rPr lang="fr-FR" sz="1200" i="1" baseline="-25000" dirty="0"/>
              <a:t>2</a:t>
            </a:r>
            <a:r>
              <a:rPr lang="fr-FR" sz="1200" i="1" dirty="0"/>
              <a:t>(t)</a:t>
            </a:r>
          </a:p>
        </p:txBody>
      </p:sp>
      <p:sp>
        <p:nvSpPr>
          <p:cNvPr id="23" name="Plus 22"/>
          <p:cNvSpPr/>
          <p:nvPr/>
        </p:nvSpPr>
        <p:spPr>
          <a:xfrm>
            <a:off x="2571255" y="3392996"/>
            <a:ext cx="216024" cy="216024"/>
          </a:xfrm>
          <a:prstGeom prst="mathPlus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Moins 23"/>
          <p:cNvSpPr/>
          <p:nvPr/>
        </p:nvSpPr>
        <p:spPr>
          <a:xfrm>
            <a:off x="3058465" y="3861048"/>
            <a:ext cx="144016" cy="144016"/>
          </a:xfrm>
          <a:prstGeom prst="mathMin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552492" y="4221748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Bloc 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52692" y="4244267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Bloc 2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4840389" y="453229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6632612" y="453285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8432812" y="453285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5400000" flipH="1" flipV="1">
            <a:off x="6613729" y="4892895"/>
            <a:ext cx="720080" cy="0"/>
          </a:xfrm>
          <a:prstGeom prst="straightConnector1">
            <a:avLst/>
          </a:prstGeom>
          <a:ln>
            <a:tailEnd type="oval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289729" y="425996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/>
              <a:t>e(t)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6742364" y="4157847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s</a:t>
            </a:r>
            <a:r>
              <a:rPr lang="fr-FR" sz="1200" i="1" baseline="-25000" dirty="0"/>
              <a:t>1</a:t>
            </a:r>
            <a:r>
              <a:rPr lang="fr-FR" sz="1200" i="1" dirty="0"/>
              <a:t>(t)</a:t>
            </a: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6960682" y="525293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7680762" y="5114435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s</a:t>
            </a:r>
            <a:r>
              <a:rPr lang="fr-FR" sz="1200" i="1" baseline="-25000" dirty="0"/>
              <a:t>1</a:t>
            </a:r>
            <a:r>
              <a:rPr lang="fr-FR" sz="1200" i="1" dirty="0"/>
              <a:t>(t)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8563888" y="4209511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s</a:t>
            </a:r>
            <a:r>
              <a:rPr lang="fr-FR" sz="1200" i="1" baseline="-25000" dirty="0"/>
              <a:t>2</a:t>
            </a:r>
            <a:r>
              <a:rPr lang="fr-FR" sz="1200" i="1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102702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2751208" y="3194511"/>
            <a:ext cx="4701111" cy="666537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611492" y="1844824"/>
            <a:ext cx="6840827" cy="1189057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5552492" y="2139049"/>
            <a:ext cx="1621921" cy="1649991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69000"/>
                </a:schemeClr>
              </a:gs>
              <a:gs pos="100000">
                <a:schemeClr val="accent2">
                  <a:tint val="15000"/>
                  <a:satMod val="350000"/>
                  <a:alpha val="70000"/>
                </a:schemeClr>
              </a:gs>
            </a:gsLst>
          </a:gradFill>
          <a:ln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755576" y="2139049"/>
            <a:ext cx="4248472" cy="785895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6691243" y="2583831"/>
            <a:ext cx="1265133" cy="363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32808" y="2420888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Conditionneur</a:t>
            </a:r>
          </a:p>
        </p:txBody>
      </p:sp>
      <p:sp>
        <p:nvSpPr>
          <p:cNvPr id="42" name="Organigramme : Jonction de sommaire 41"/>
          <p:cNvSpPr/>
          <p:nvPr/>
        </p:nvSpPr>
        <p:spPr>
          <a:xfrm>
            <a:off x="2735729" y="2420888"/>
            <a:ext cx="360040" cy="360040"/>
          </a:xfrm>
          <a:prstGeom prst="flowChartSummingJunction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2015649" y="260090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rot="16200000">
            <a:off x="2555554" y="314096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3095769" y="260420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755576" y="214718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Partie commande</a:t>
            </a:r>
          </a:p>
        </p:txBody>
      </p:sp>
      <p:sp>
        <p:nvSpPr>
          <p:cNvPr id="49" name="Plus 48"/>
          <p:cNvSpPr/>
          <p:nvPr/>
        </p:nvSpPr>
        <p:spPr>
          <a:xfrm>
            <a:off x="2535184" y="2312876"/>
            <a:ext cx="216024" cy="216024"/>
          </a:xfrm>
          <a:prstGeom prst="mathPlus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Moins 49"/>
          <p:cNvSpPr/>
          <p:nvPr/>
        </p:nvSpPr>
        <p:spPr>
          <a:xfrm>
            <a:off x="3022394" y="2780928"/>
            <a:ext cx="144016" cy="144016"/>
          </a:xfrm>
          <a:prstGeom prst="mathMin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 flipV="1">
            <a:off x="7051283" y="2583831"/>
            <a:ext cx="0" cy="900101"/>
          </a:xfrm>
          <a:prstGeom prst="straightConnector1">
            <a:avLst/>
          </a:prstGeom>
          <a:ln>
            <a:tailEnd type="oval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814119" y="2424188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Correcteur</a:t>
            </a:r>
          </a:p>
        </p:txBody>
      </p:sp>
      <p:cxnSp>
        <p:nvCxnSpPr>
          <p:cNvPr id="63" name="Connecteur droit avec flèche 62"/>
          <p:cNvCxnSpPr/>
          <p:nvPr/>
        </p:nvCxnSpPr>
        <p:spPr>
          <a:xfrm>
            <a:off x="4886504" y="2587467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611123" y="2407447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Système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662244" y="3303911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Capteur</a:t>
            </a:r>
          </a:p>
        </p:txBody>
      </p:sp>
      <p:cxnSp>
        <p:nvCxnSpPr>
          <p:cNvPr id="66" name="Connecteur droit avec flèche 65"/>
          <p:cNvCxnSpPr>
            <a:stCxn id="65" idx="1"/>
          </p:cNvCxnSpPr>
          <p:nvPr/>
        </p:nvCxnSpPr>
        <p:spPr>
          <a:xfrm flipH="1">
            <a:off x="2915594" y="3483931"/>
            <a:ext cx="274665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flipH="1">
            <a:off x="6742364" y="3483931"/>
            <a:ext cx="30891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212728" y="2588437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560469" y="2130448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Partie opérative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611492" y="1870190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Chaîne directe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2780336" y="358404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Chaîne de retour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-180528" y="229647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Consigne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7407525" y="2359913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Sortie</a:t>
            </a:r>
          </a:p>
        </p:txBody>
      </p:sp>
    </p:spTree>
    <p:extLst>
      <p:ext uri="{BB962C8B-B14F-4D97-AF65-F5344CB8AC3E}">
        <p14:creationId xmlns:p14="http://schemas.microsoft.com/office/powerpoint/2010/main" val="3190428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32808" y="2420888"/>
            <a:ext cx="758872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Gain</a:t>
            </a:r>
          </a:p>
        </p:txBody>
      </p:sp>
      <p:sp>
        <p:nvSpPr>
          <p:cNvPr id="10" name="Organigramme : Jonction de sommaire 9"/>
          <p:cNvSpPr/>
          <p:nvPr/>
        </p:nvSpPr>
        <p:spPr>
          <a:xfrm>
            <a:off x="2051720" y="2437683"/>
            <a:ext cx="360040" cy="360040"/>
          </a:xfrm>
          <a:prstGeom prst="flowChartSummingJunction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1691680" y="2617703"/>
            <a:ext cx="36004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6200000">
            <a:off x="1871700" y="3157763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5868144" y="2614508"/>
            <a:ext cx="0" cy="900101"/>
          </a:xfrm>
          <a:prstGeom prst="straightConnector1">
            <a:avLst/>
          </a:prstGeom>
          <a:ln w="19050">
            <a:tailEnd type="oval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757582" y="2437683"/>
            <a:ext cx="1080120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Correcteur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57682" y="3212694"/>
            <a:ext cx="1080120" cy="610218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Capteur de température</a:t>
            </a:r>
          </a:p>
        </p:txBody>
      </p:sp>
      <p:cxnSp>
        <p:nvCxnSpPr>
          <p:cNvPr id="22" name="Connecteur droit avec flèche 21"/>
          <p:cNvCxnSpPr>
            <a:stCxn id="21" idx="1"/>
          </p:cNvCxnSpPr>
          <p:nvPr/>
        </p:nvCxnSpPr>
        <p:spPr>
          <a:xfrm flipH="1" flipV="1">
            <a:off x="2231740" y="3514609"/>
            <a:ext cx="1425942" cy="31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411760" y="2616190"/>
            <a:ext cx="36004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3837702" y="2614508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57782" y="2437683"/>
            <a:ext cx="950322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Chauffage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508104" y="2600908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 flipV="1">
            <a:off x="4737802" y="3517803"/>
            <a:ext cx="1130342" cy="31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395536" y="2592185"/>
            <a:ext cx="537272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-617935" y="2350041"/>
            <a:ext cx="1586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Température de consigne</a:t>
            </a:r>
          </a:p>
          <a:p>
            <a:r>
              <a:rPr lang="el-GR" sz="1050" i="1" dirty="0"/>
              <a:t>Θ</a:t>
            </a:r>
            <a:r>
              <a:rPr lang="fr-FR" sz="1050" i="1" dirty="0"/>
              <a:t>(t) en °C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1694906" y="2367028"/>
            <a:ext cx="3827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/>
              <a:t>E(t)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2339752" y="2369130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i="1" dirty="0"/>
              <a:t>ε</a:t>
            </a:r>
            <a:r>
              <a:rPr lang="fr-FR" sz="1050" i="1" dirty="0"/>
              <a:t>(t)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3983146" y="2358438"/>
            <a:ext cx="4291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/>
              <a:t>U(t)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5515930" y="2293422"/>
            <a:ext cx="14245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50" dirty="0"/>
              <a:t>Température de sortie</a:t>
            </a:r>
          </a:p>
          <a:p>
            <a:pPr algn="r"/>
            <a:r>
              <a:rPr lang="fr-FR" sz="1050" i="1" dirty="0"/>
              <a:t>S(t) en °C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2557204" y="3306860"/>
            <a:ext cx="11004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Tension</a:t>
            </a:r>
          </a:p>
          <a:p>
            <a:r>
              <a:rPr lang="fr-FR" sz="1050" i="1" dirty="0"/>
              <a:t>M(t) en V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-617935" y="1935781"/>
            <a:ext cx="75583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E(t), </a:t>
            </a:r>
            <a:r>
              <a:rPr lang="el-GR" sz="1050" i="1" dirty="0"/>
              <a:t>ε</a:t>
            </a:r>
            <a:r>
              <a:rPr lang="fr-FR" sz="1050" i="1" dirty="0"/>
              <a:t>(t), U(t)</a:t>
            </a:r>
            <a:r>
              <a:rPr lang="fr-FR" sz="1050" dirty="0"/>
              <a:t> : tensions en V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1979712" y="24208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2103416" y="252723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8671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CAN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Codage en binaire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010100101010</a:t>
            </a:r>
            <a:endParaRPr lang="fr-FR" sz="1000" dirty="0"/>
          </a:p>
        </p:txBody>
      </p:sp>
      <p:sp>
        <p:nvSpPr>
          <p:cNvPr id="17" name="Rectangle 16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010100101010101010</a:t>
            </a:r>
          </a:p>
        </p:txBody>
      </p:sp>
      <p:sp>
        <p:nvSpPr>
          <p:cNvPr id="18" name="Rectangle 17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</a:t>
            </a:r>
          </a:p>
        </p:txBody>
      </p:sp>
      <p:sp>
        <p:nvSpPr>
          <p:cNvPr id="19" name="Rectangle 18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10</a:t>
            </a:r>
            <a:endParaRPr lang="fr-FR" sz="1000" dirty="0"/>
          </a:p>
        </p:txBody>
      </p:sp>
      <p:sp>
        <p:nvSpPr>
          <p:cNvPr id="20" name="Rectangle 19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1010</a:t>
            </a:r>
          </a:p>
        </p:txBody>
      </p:sp>
      <p:sp>
        <p:nvSpPr>
          <p:cNvPr id="21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Traitement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CNA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Transcodage</a:t>
            </a:r>
          </a:p>
          <a:p>
            <a:pPr algn="ctr"/>
            <a:r>
              <a:rPr lang="fr-FR" sz="1100" dirty="0"/>
              <a:t>numérique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binaire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32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F5A25918-CE89-4FBC-8D11-DC2A6E22F83B}"/>
              </a:ext>
            </a:extLst>
          </p:cNvPr>
          <p:cNvGrpSpPr/>
          <p:nvPr/>
        </p:nvGrpSpPr>
        <p:grpSpPr>
          <a:xfrm rot="19800000">
            <a:off x="4296402" y="1669763"/>
            <a:ext cx="900000" cy="900000"/>
            <a:chOff x="3131840" y="390111"/>
            <a:chExt cx="900000" cy="900000"/>
          </a:xfrm>
        </p:grpSpPr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A6F818FF-8E06-4240-A2CF-9F7FF57D7E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81840" y="840111"/>
              <a:ext cx="900000" cy="0"/>
            </a:xfrm>
            <a:prstGeom prst="line">
              <a:avLst/>
            </a:prstGeom>
            <a:ln w="19050">
              <a:solidFill>
                <a:srgbClr val="00B0F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08446213-E0FD-4727-8F4C-3A7A8A30AFB2}"/>
                </a:ext>
              </a:extLst>
            </p:cNvPr>
            <p:cNvCxnSpPr>
              <a:cxnSpLocks/>
            </p:cNvCxnSpPr>
            <p:nvPr/>
          </p:nvCxnSpPr>
          <p:spPr>
            <a:xfrm>
              <a:off x="3131840" y="1275110"/>
              <a:ext cx="900000" cy="0"/>
            </a:xfrm>
            <a:prstGeom prst="line">
              <a:avLst/>
            </a:prstGeom>
            <a:ln w="19050">
              <a:solidFill>
                <a:srgbClr val="00B0F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D5BD4041-3CEB-40BF-ABF7-A8C1E124C1AC}"/>
              </a:ext>
            </a:extLst>
          </p:cNvPr>
          <p:cNvGrpSpPr/>
          <p:nvPr/>
        </p:nvGrpSpPr>
        <p:grpSpPr>
          <a:xfrm>
            <a:off x="4570721" y="1834475"/>
            <a:ext cx="900000" cy="900000"/>
            <a:chOff x="3131840" y="390111"/>
            <a:chExt cx="900000" cy="90000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BB07CC3-9037-438A-B18A-DA6BDABB492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81840" y="840111"/>
              <a:ext cx="900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921EAC80-EDC6-4F8C-8075-E5DE50C1A0D5}"/>
                </a:ext>
              </a:extLst>
            </p:cNvPr>
            <p:cNvCxnSpPr>
              <a:cxnSpLocks/>
            </p:cNvCxnSpPr>
            <p:nvPr/>
          </p:nvCxnSpPr>
          <p:spPr>
            <a:xfrm>
              <a:off x="3131840" y="1275110"/>
              <a:ext cx="900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4E0CFFE7-F44F-4800-B7B4-D6B3DCFFBE3C}"/>
              </a:ext>
            </a:extLst>
          </p:cNvPr>
          <p:cNvGrpSpPr/>
          <p:nvPr/>
        </p:nvGrpSpPr>
        <p:grpSpPr>
          <a:xfrm rot="20700000">
            <a:off x="4433193" y="1733339"/>
            <a:ext cx="900000" cy="900000"/>
            <a:chOff x="3131840" y="390111"/>
            <a:chExt cx="900000" cy="900000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929F924-ECE7-42CD-96A1-78AE4C5D976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81840" y="840111"/>
              <a:ext cx="900000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9A2F861A-4EA6-471D-90C0-F232BFCD977A}"/>
                </a:ext>
              </a:extLst>
            </p:cNvPr>
            <p:cNvCxnSpPr>
              <a:cxnSpLocks/>
            </p:cNvCxnSpPr>
            <p:nvPr/>
          </p:nvCxnSpPr>
          <p:spPr>
            <a:xfrm>
              <a:off x="3131840" y="1275110"/>
              <a:ext cx="900000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Ellipse 41">
            <a:extLst>
              <a:ext uri="{FF2B5EF4-FFF2-40B4-BE49-F238E27FC236}">
                <a16:creationId xmlns:a16="http://schemas.microsoft.com/office/drawing/2014/main" id="{9F90F790-7C62-4068-BCC0-589933C7B6F4}"/>
              </a:ext>
            </a:extLst>
          </p:cNvPr>
          <p:cNvSpPr/>
          <p:nvPr/>
        </p:nvSpPr>
        <p:spPr>
          <a:xfrm>
            <a:off x="4498721" y="2655230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6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7260010C-6879-49C4-B346-4CD9FCC340AA}"/>
              </a:ext>
            </a:extLst>
          </p:cNvPr>
          <p:cNvSpPr/>
          <p:nvPr/>
        </p:nvSpPr>
        <p:spPr>
          <a:xfrm>
            <a:off x="4552721" y="2709230"/>
            <a:ext cx="36000" cy="36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6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91EA5F93-D642-463B-9BAE-27632EE752AF}"/>
                  </a:ext>
                </a:extLst>
              </p:cNvPr>
              <p:cNvSpPr txBox="1"/>
              <p:nvPr/>
            </p:nvSpPr>
            <p:spPr>
              <a:xfrm>
                <a:off x="4138564" y="2832838"/>
                <a:ext cx="845096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91EA5F93-D642-463B-9BAE-27632EE75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64" y="2832838"/>
                <a:ext cx="845096" cy="184666"/>
              </a:xfrm>
              <a:prstGeom prst="rect">
                <a:avLst/>
              </a:prstGeom>
              <a:blipFill>
                <a:blip r:embed="rId2"/>
                <a:stretch>
                  <a:fillRect t="-3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>
            <a:extLst>
              <a:ext uri="{FF2B5EF4-FFF2-40B4-BE49-F238E27FC236}">
                <a16:creationId xmlns:a16="http://schemas.microsoft.com/office/drawing/2014/main" id="{50DE41F7-8524-427B-B07F-6ECD840790C6}"/>
              </a:ext>
            </a:extLst>
          </p:cNvPr>
          <p:cNvSpPr/>
          <p:nvPr/>
        </p:nvSpPr>
        <p:spPr>
          <a:xfrm>
            <a:off x="3872240" y="2010196"/>
            <a:ext cx="1418556" cy="1418556"/>
          </a:xfrm>
          <a:prstGeom prst="arc">
            <a:avLst>
              <a:gd name="adj1" fmla="val 20731572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F62804A2-48DB-4704-BEBF-2725F88BE4D6}"/>
                  </a:ext>
                </a:extLst>
              </p:cNvPr>
              <p:cNvSpPr txBox="1"/>
              <p:nvPr/>
            </p:nvSpPr>
            <p:spPr>
              <a:xfrm>
                <a:off x="5438377" y="2634897"/>
                <a:ext cx="36004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F62804A2-48DB-4704-BEBF-2725F88BE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377" y="2634897"/>
                <a:ext cx="360040" cy="184666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CFD066C8-15E8-4FF4-A3F5-E29160543999}"/>
                  </a:ext>
                </a:extLst>
              </p:cNvPr>
              <p:cNvSpPr txBox="1"/>
              <p:nvPr/>
            </p:nvSpPr>
            <p:spPr>
              <a:xfrm>
                <a:off x="5395485" y="2328119"/>
                <a:ext cx="36004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CFD066C8-15E8-4FF4-A3F5-E29160543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485" y="2328119"/>
                <a:ext cx="360040" cy="184666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9034895D-3888-4D4E-8BFB-F69C1D23AE2C}"/>
                  </a:ext>
                </a:extLst>
              </p:cNvPr>
              <p:cNvSpPr txBox="1"/>
              <p:nvPr/>
            </p:nvSpPr>
            <p:spPr>
              <a:xfrm>
                <a:off x="4551151" y="1736112"/>
                <a:ext cx="36004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9034895D-3888-4D4E-8BFB-F69C1D23A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151" y="1736112"/>
                <a:ext cx="360040" cy="184666"/>
              </a:xfrm>
              <a:prstGeom prst="rect">
                <a:avLst/>
              </a:prstGeom>
              <a:blipFill>
                <a:blip r:embed="rId5"/>
                <a:stretch>
                  <a:fillRect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0C6F92F-9042-49AF-9CF0-254FF271AD59}"/>
                  </a:ext>
                </a:extLst>
              </p:cNvPr>
              <p:cNvSpPr txBox="1"/>
              <p:nvPr/>
            </p:nvSpPr>
            <p:spPr>
              <a:xfrm>
                <a:off x="4068524" y="1737151"/>
                <a:ext cx="36004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0C6F92F-9042-49AF-9CF0-254FF271A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24" y="1737151"/>
                <a:ext cx="360040" cy="184666"/>
              </a:xfrm>
              <a:prstGeom prst="rect">
                <a:avLst/>
              </a:prstGeom>
              <a:blipFill>
                <a:blip r:embed="rId6"/>
                <a:stretch>
                  <a:fillRect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20433BA7-930B-4BBB-B99B-2B9CE72DFEF8}"/>
                  </a:ext>
                </a:extLst>
              </p:cNvPr>
              <p:cNvSpPr txBox="1"/>
              <p:nvPr/>
            </p:nvSpPr>
            <p:spPr>
              <a:xfrm>
                <a:off x="5244522" y="2511361"/>
                <a:ext cx="366949" cy="161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20433BA7-930B-4BBB-B99B-2B9CE72DF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522" y="2511361"/>
                <a:ext cx="366949" cy="161583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E470581-5BE8-45E9-BCBA-6E39C6FACC44}"/>
                  </a:ext>
                </a:extLst>
              </p:cNvPr>
              <p:cNvSpPr txBox="1"/>
              <p:nvPr/>
            </p:nvSpPr>
            <p:spPr>
              <a:xfrm>
                <a:off x="3849537" y="2010196"/>
                <a:ext cx="36004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E470581-5BE8-45E9-BCBA-6E39C6FAC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537" y="2010196"/>
                <a:ext cx="360040" cy="184666"/>
              </a:xfrm>
              <a:prstGeom prst="rect">
                <a:avLst/>
              </a:prstGeom>
              <a:blipFill>
                <a:blip r:embed="rId8"/>
                <a:stretch>
                  <a:fillRect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A1BE8F48-FD5C-46A0-A335-EEA6807CC867}"/>
                  </a:ext>
                </a:extLst>
              </p:cNvPr>
              <p:cNvSpPr txBox="1"/>
              <p:nvPr/>
            </p:nvSpPr>
            <p:spPr>
              <a:xfrm>
                <a:off x="5180601" y="2073748"/>
                <a:ext cx="36004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A1BE8F48-FD5C-46A0-A335-EEA6807CC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601" y="2073748"/>
                <a:ext cx="360040" cy="184666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Arc 67">
            <a:extLst>
              <a:ext uri="{FF2B5EF4-FFF2-40B4-BE49-F238E27FC236}">
                <a16:creationId xmlns:a16="http://schemas.microsoft.com/office/drawing/2014/main" id="{F321B670-2917-46EB-B3D8-33667F8943EA}"/>
              </a:ext>
            </a:extLst>
          </p:cNvPr>
          <p:cNvSpPr/>
          <p:nvPr/>
        </p:nvSpPr>
        <p:spPr>
          <a:xfrm>
            <a:off x="3872240" y="1999952"/>
            <a:ext cx="1418556" cy="1418556"/>
          </a:xfrm>
          <a:prstGeom prst="arc">
            <a:avLst>
              <a:gd name="adj1" fmla="val 19941839"/>
              <a:gd name="adj2" fmla="val 20650052"/>
            </a:avLst>
          </a:prstGeom>
          <a:ln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579C91BC-9B6D-4D4C-B37D-8697FD822F5E}"/>
                  </a:ext>
                </a:extLst>
              </p:cNvPr>
              <p:cNvSpPr txBox="1"/>
              <p:nvPr/>
            </p:nvSpPr>
            <p:spPr>
              <a:xfrm>
                <a:off x="5208556" y="2301158"/>
                <a:ext cx="366949" cy="161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579C91BC-9B6D-4D4C-B37D-8697FD822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56" y="2301158"/>
                <a:ext cx="366949" cy="161583"/>
              </a:xfrm>
              <a:prstGeom prst="rect">
                <a:avLst/>
              </a:prstGeom>
              <a:blipFill>
                <a:blip r:embed="rId10"/>
                <a:stretch>
                  <a:fillRect b="-148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DCDBD665-9F1F-49BE-B1AA-FB9BD50A8516}"/>
              </a:ext>
            </a:extLst>
          </p:cNvPr>
          <p:cNvSpPr/>
          <p:nvPr/>
        </p:nvSpPr>
        <p:spPr>
          <a:xfrm>
            <a:off x="4043749" y="2176465"/>
            <a:ext cx="1074034" cy="1074034"/>
          </a:xfrm>
          <a:prstGeom prst="arc">
            <a:avLst>
              <a:gd name="adj1" fmla="val 19861650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C3DCCFFD-A4C0-4D70-9641-94BAFA86B27E}"/>
                  </a:ext>
                </a:extLst>
              </p:cNvPr>
              <p:cNvSpPr txBox="1"/>
              <p:nvPr/>
            </p:nvSpPr>
            <p:spPr>
              <a:xfrm>
                <a:off x="4761308" y="2250337"/>
                <a:ext cx="366949" cy="161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C3DCCFFD-A4C0-4D70-9641-94BAFA86B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08" y="2250337"/>
                <a:ext cx="366949" cy="161583"/>
              </a:xfrm>
              <a:prstGeom prst="rect">
                <a:avLst/>
              </a:prstGeom>
              <a:blipFill>
                <a:blip r:embed="rId11"/>
                <a:stretch>
                  <a:fillRect b="-148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58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919802"/>
            <a:ext cx="1005752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Potentiomètre</a:t>
            </a:r>
          </a:p>
          <a:p>
            <a:pPr algn="ctr"/>
            <a:r>
              <a:rPr lang="fr-FR" sz="900" dirty="0"/>
              <a:t>P</a:t>
            </a:r>
            <a:r>
              <a:rPr lang="fr-FR" sz="900" baseline="-25000" dirty="0"/>
              <a:t>E</a:t>
            </a:r>
          </a:p>
        </p:txBody>
      </p:sp>
      <p:sp>
        <p:nvSpPr>
          <p:cNvPr id="6" name="Rectangle 5"/>
          <p:cNvSpPr/>
          <p:nvPr/>
        </p:nvSpPr>
        <p:spPr>
          <a:xfrm>
            <a:off x="2029567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Amplifica-teur</a:t>
            </a:r>
            <a:endParaRPr lang="fr-FR" sz="9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3072181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Moteur CC</a:t>
            </a:r>
            <a:endParaRPr lang="fr-FR" sz="9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4114795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Réducteur</a:t>
            </a:r>
            <a:endParaRPr lang="fr-FR" sz="9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5157409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Système vis-écrou</a:t>
            </a:r>
            <a:endParaRPr lang="fr-FR" sz="9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6200023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Vanne</a:t>
            </a:r>
            <a:endParaRPr lang="fr-FR" sz="90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7939111" y="423845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Relation de Bernoulli</a:t>
            </a:r>
            <a:endParaRPr lang="fr-FR" sz="9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7929586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Cuve</a:t>
            </a:r>
            <a:endParaRPr lang="fr-FR" sz="900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5286380" y="1857364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Flotteur</a:t>
            </a:r>
            <a:endParaRPr lang="fr-FR" sz="900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3286116" y="1857364"/>
            <a:ext cx="1251708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Potentiomètre P</a:t>
            </a:r>
            <a:r>
              <a:rPr lang="fr-FR" sz="900" baseline="-25000" dirty="0"/>
              <a:t>K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1328334" y="914737"/>
            <a:ext cx="378619" cy="471731"/>
            <a:chOff x="3621877" y="2847972"/>
            <a:chExt cx="378619" cy="471731"/>
          </a:xfrm>
        </p:grpSpPr>
        <p:sp>
          <p:nvSpPr>
            <p:cNvPr id="17" name="ZoneTexte 16"/>
            <p:cNvSpPr txBox="1"/>
            <p:nvPr/>
          </p:nvSpPr>
          <p:spPr>
            <a:xfrm>
              <a:off x="3752848" y="2950371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-</a:t>
              </a:r>
            </a:p>
          </p:txBody>
        </p:sp>
        <p:sp>
          <p:nvSpPr>
            <p:cNvPr id="15" name="Organigramme : Jonction de sommaire 14"/>
            <p:cNvSpPr/>
            <p:nvPr/>
          </p:nvSpPr>
          <p:spPr>
            <a:xfrm>
              <a:off x="3643306" y="2857496"/>
              <a:ext cx="357190" cy="357190"/>
            </a:xfrm>
            <a:prstGeom prst="flowChartSummingJunction">
              <a:avLst/>
            </a:prstGeom>
            <a:no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3621877" y="2847972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+</a:t>
              </a: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7242637" y="803338"/>
            <a:ext cx="364333" cy="488153"/>
            <a:chOff x="3636163" y="2726533"/>
            <a:chExt cx="364333" cy="488153"/>
          </a:xfrm>
        </p:grpSpPr>
        <p:sp>
          <p:nvSpPr>
            <p:cNvPr id="22" name="ZoneTexte 21"/>
            <p:cNvSpPr txBox="1"/>
            <p:nvPr/>
          </p:nvSpPr>
          <p:spPr>
            <a:xfrm>
              <a:off x="3752848" y="2726533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-</a:t>
              </a:r>
            </a:p>
          </p:txBody>
        </p:sp>
        <p:sp>
          <p:nvSpPr>
            <p:cNvPr id="20" name="Organigramme : Jonction de sommaire 19"/>
            <p:cNvSpPr/>
            <p:nvPr/>
          </p:nvSpPr>
          <p:spPr>
            <a:xfrm>
              <a:off x="3643306" y="2857496"/>
              <a:ext cx="357190" cy="357190"/>
            </a:xfrm>
            <a:prstGeom prst="flowChartSummingJunction">
              <a:avLst/>
            </a:prstGeom>
            <a:no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636163" y="2838448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+</a:t>
              </a:r>
            </a:p>
          </p:txBody>
        </p:sp>
      </p:grpSp>
      <p:cxnSp>
        <p:nvCxnSpPr>
          <p:cNvPr id="29" name="Connecteur droit avec flèche 28"/>
          <p:cNvCxnSpPr>
            <a:endCxn id="4" idx="1"/>
          </p:cNvCxnSpPr>
          <p:nvPr/>
        </p:nvCxnSpPr>
        <p:spPr>
          <a:xfrm>
            <a:off x="-428660" y="1095361"/>
            <a:ext cx="571504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" idx="3"/>
            <a:endCxn id="16" idx="1"/>
          </p:cNvCxnSpPr>
          <p:nvPr/>
        </p:nvCxnSpPr>
        <p:spPr>
          <a:xfrm flipV="1">
            <a:off x="1148596" y="1099403"/>
            <a:ext cx="179738" cy="399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6"/>
            <a:endCxn id="6" idx="1"/>
          </p:cNvCxnSpPr>
          <p:nvPr/>
        </p:nvCxnSpPr>
        <p:spPr>
          <a:xfrm flipV="1">
            <a:off x="1706953" y="1099802"/>
            <a:ext cx="322614" cy="305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6" idx="3"/>
            <a:endCxn id="7" idx="1"/>
          </p:cNvCxnSpPr>
          <p:nvPr/>
        </p:nvCxnSpPr>
        <p:spPr>
          <a:xfrm>
            <a:off x="2749567" y="1099802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7" idx="3"/>
            <a:endCxn id="8" idx="1"/>
          </p:cNvCxnSpPr>
          <p:nvPr/>
        </p:nvCxnSpPr>
        <p:spPr>
          <a:xfrm>
            <a:off x="3792181" y="1099802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8" idx="3"/>
            <a:endCxn id="9" idx="1"/>
          </p:cNvCxnSpPr>
          <p:nvPr/>
        </p:nvCxnSpPr>
        <p:spPr>
          <a:xfrm>
            <a:off x="4834795" y="1099802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9" idx="3"/>
            <a:endCxn id="10" idx="1"/>
          </p:cNvCxnSpPr>
          <p:nvPr/>
        </p:nvCxnSpPr>
        <p:spPr>
          <a:xfrm>
            <a:off x="5877409" y="1099802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0" idx="3"/>
            <a:endCxn id="21" idx="1"/>
          </p:cNvCxnSpPr>
          <p:nvPr/>
        </p:nvCxnSpPr>
        <p:spPr>
          <a:xfrm>
            <a:off x="6920023" y="1099802"/>
            <a:ext cx="322614" cy="11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20" idx="6"/>
            <a:endCxn id="12" idx="1"/>
          </p:cNvCxnSpPr>
          <p:nvPr/>
        </p:nvCxnSpPr>
        <p:spPr>
          <a:xfrm flipV="1">
            <a:off x="7606970" y="1099802"/>
            <a:ext cx="322616" cy="1309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rot="10800000">
            <a:off x="7429521" y="577654"/>
            <a:ext cx="509591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endCxn id="20" idx="0"/>
          </p:cNvCxnSpPr>
          <p:nvPr/>
        </p:nvCxnSpPr>
        <p:spPr>
          <a:xfrm rot="5400000">
            <a:off x="7247538" y="752318"/>
            <a:ext cx="362821" cy="11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flipV="1">
            <a:off x="8649586" y="1100121"/>
            <a:ext cx="63732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rot="16200000">
            <a:off x="8609835" y="838975"/>
            <a:ext cx="509591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rot="10800000" flipV="1">
            <a:off x="8659112" y="591143"/>
            <a:ext cx="199169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endCxn id="15" idx="4"/>
          </p:cNvCxnSpPr>
          <p:nvPr/>
        </p:nvCxnSpPr>
        <p:spPr>
          <a:xfrm rot="5400000" flipH="1" flipV="1">
            <a:off x="1133245" y="1676565"/>
            <a:ext cx="790227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stCxn id="13" idx="1"/>
            <a:endCxn id="14" idx="3"/>
          </p:cNvCxnSpPr>
          <p:nvPr/>
        </p:nvCxnSpPr>
        <p:spPr>
          <a:xfrm rot="10800000">
            <a:off x="4537824" y="2037364"/>
            <a:ext cx="748556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 rot="10800000">
            <a:off x="1522116" y="2071678"/>
            <a:ext cx="1764000" cy="158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endCxn id="13" idx="3"/>
          </p:cNvCxnSpPr>
          <p:nvPr/>
        </p:nvCxnSpPr>
        <p:spPr>
          <a:xfrm rot="10800000" flipV="1">
            <a:off x="6006380" y="2037364"/>
            <a:ext cx="299477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 rot="5400000" flipH="1" flipV="1">
            <a:off x="8533157" y="1558595"/>
            <a:ext cx="936000" cy="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-523911" y="814369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θ</a:t>
            </a:r>
            <a:r>
              <a:rPr lang="fr-FR" sz="1400" i="1" baseline="-25000" dirty="0"/>
              <a:t>e</a:t>
            </a:r>
            <a:r>
              <a:rPr lang="fr-FR" sz="1400" i="1" dirty="0"/>
              <a:t>(t)</a:t>
            </a:r>
          </a:p>
          <a:p>
            <a:pPr algn="ctr"/>
            <a:r>
              <a:rPr lang="fr-FR" sz="1400" i="1" dirty="0"/>
              <a:t>(rad)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3595680" y="638155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θ</a:t>
            </a:r>
            <a:r>
              <a:rPr lang="fr-FR" sz="1400" i="1" baseline="-25000" dirty="0"/>
              <a:t>m</a:t>
            </a:r>
            <a:r>
              <a:rPr lang="fr-FR" sz="1400" i="1" dirty="0"/>
              <a:t>(t)</a:t>
            </a:r>
          </a:p>
        </p:txBody>
      </p:sp>
      <p:sp>
        <p:nvSpPr>
          <p:cNvPr id="106" name="ZoneTexte 105"/>
          <p:cNvSpPr txBox="1"/>
          <p:nvPr/>
        </p:nvSpPr>
        <p:spPr>
          <a:xfrm>
            <a:off x="4572000" y="1571612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θ</a:t>
            </a:r>
            <a:r>
              <a:rPr lang="fr-FR" sz="1400" i="1" baseline="-25000" dirty="0"/>
              <a:t>s</a:t>
            </a:r>
            <a:r>
              <a:rPr lang="fr-FR" sz="1400" i="1" dirty="0"/>
              <a:t>(t)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4643438" y="64291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θ</a:t>
            </a:r>
            <a:r>
              <a:rPr lang="fr-FR" sz="1400" i="1" baseline="-25000" dirty="0"/>
              <a:t>v</a:t>
            </a:r>
            <a:r>
              <a:rPr lang="fr-FR" sz="1400" i="1" dirty="0"/>
              <a:t>(t)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6715140" y="64291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q</a:t>
            </a:r>
            <a:r>
              <a:rPr lang="fr-FR" sz="1400" i="1" baseline="-25000" dirty="0" err="1"/>
              <a:t>e</a:t>
            </a:r>
            <a:r>
              <a:rPr lang="fr-FR" sz="1400" i="1" dirty="0"/>
              <a:t>(t)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2538398" y="638155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u</a:t>
            </a:r>
            <a:r>
              <a:rPr lang="fr-FR" sz="1400" i="1" baseline="-25000" dirty="0" err="1"/>
              <a:t>m</a:t>
            </a:r>
            <a:r>
              <a:rPr lang="fr-FR" sz="1400" i="1" dirty="0"/>
              <a:t>(t)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1490641" y="704831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u</a:t>
            </a:r>
            <a:r>
              <a:rPr lang="fr-FR" sz="1400" i="1" baseline="-25000" dirty="0" err="1"/>
              <a:t>e</a:t>
            </a:r>
            <a:r>
              <a:rPr lang="fr-FR" sz="1400" i="1" dirty="0"/>
              <a:t>(t)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1366814" y="1714488"/>
            <a:ext cx="99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u</a:t>
            </a:r>
            <a:r>
              <a:rPr lang="fr-FR" sz="1400" i="1" baseline="-25000" dirty="0"/>
              <a:t>s</a:t>
            </a:r>
            <a:r>
              <a:rPr lang="fr-FR" sz="1400" i="1" dirty="0"/>
              <a:t>(t) (V)</a:t>
            </a:r>
          </a:p>
        </p:txBody>
      </p:sp>
      <p:sp>
        <p:nvSpPr>
          <p:cNvPr id="112" name="ZoneTexte 111"/>
          <p:cNvSpPr txBox="1"/>
          <p:nvPr/>
        </p:nvSpPr>
        <p:spPr>
          <a:xfrm>
            <a:off x="5572132" y="64291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x</a:t>
            </a:r>
            <a:r>
              <a:rPr lang="fr-FR" sz="1400" i="1" baseline="-25000" dirty="0"/>
              <a:t> </a:t>
            </a:r>
            <a:r>
              <a:rPr lang="fr-FR" sz="1400" i="1" dirty="0"/>
              <a:t>(t)</a:t>
            </a:r>
          </a:p>
        </p:txBody>
      </p:sp>
      <p:sp>
        <p:nvSpPr>
          <p:cNvPr id="113" name="ZoneTexte 112"/>
          <p:cNvSpPr txBox="1"/>
          <p:nvPr/>
        </p:nvSpPr>
        <p:spPr>
          <a:xfrm>
            <a:off x="8786810" y="785794"/>
            <a:ext cx="78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h(t) (m)</a:t>
            </a:r>
          </a:p>
        </p:txBody>
      </p:sp>
      <p:sp>
        <p:nvSpPr>
          <p:cNvPr id="114" name="ZoneTexte 113"/>
          <p:cNvSpPr txBox="1"/>
          <p:nvPr/>
        </p:nvSpPr>
        <p:spPr>
          <a:xfrm>
            <a:off x="7286644" y="214290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q</a:t>
            </a:r>
            <a:r>
              <a:rPr lang="fr-FR" sz="1400" i="1" baseline="-25000" dirty="0" err="1"/>
              <a:t>s</a:t>
            </a:r>
            <a:r>
              <a:rPr lang="fr-FR" sz="1400" i="1" dirty="0"/>
              <a:t>(t)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 Pessoles\Dropbox\PartageXavier\PTSI\CI_02_EtudeSLCI\1_Introduction\Cours\png\rapid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2" y="1772816"/>
            <a:ext cx="8796995" cy="334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00802" y="2041103"/>
                <a:ext cx="946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+</m:t>
                      </m:r>
                      <m:r>
                        <a:rPr lang="fr-FR" sz="1400" b="0" i="1" smtClean="0">
                          <a:latin typeface="Cambria Math"/>
                        </a:rPr>
                        <m:t>𝑛</m:t>
                      </m:r>
                      <m:r>
                        <a:rPr lang="fr-FR" sz="1400" b="0" i="1" smtClean="0">
                          <a:latin typeface="Cambria Math"/>
                        </a:rPr>
                        <m:t>%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02" y="2041103"/>
                <a:ext cx="94686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7477720" y="2039640"/>
                <a:ext cx="946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+</m:t>
                      </m:r>
                      <m:r>
                        <a:rPr lang="fr-FR" sz="1400" b="0" i="1" smtClean="0">
                          <a:latin typeface="Cambria Math"/>
                        </a:rPr>
                        <m:t>𝑛</m:t>
                      </m:r>
                      <m:r>
                        <a:rPr lang="fr-FR" sz="1400" b="0" i="1" smtClean="0">
                          <a:latin typeface="Cambria Math"/>
                        </a:rPr>
                        <m:t>%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720" y="2039640"/>
                <a:ext cx="94686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7747951" y="2708920"/>
                <a:ext cx="946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−</m:t>
                      </m:r>
                      <m:r>
                        <a:rPr lang="fr-FR" sz="1400" b="0" i="1" smtClean="0">
                          <a:latin typeface="Cambria Math"/>
                        </a:rPr>
                        <m:t>𝑛</m:t>
                      </m:r>
                      <m:r>
                        <a:rPr lang="fr-FR" sz="1400" b="0" i="1" smtClean="0">
                          <a:latin typeface="Cambria Math"/>
                        </a:rPr>
                        <m:t>%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951" y="2708920"/>
                <a:ext cx="94686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550002" y="2703017"/>
                <a:ext cx="946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−</m:t>
                      </m:r>
                      <m:r>
                        <a:rPr lang="fr-FR" sz="1400" b="0" i="1" smtClean="0">
                          <a:latin typeface="Cambria Math"/>
                        </a:rPr>
                        <m:t>𝑛</m:t>
                      </m:r>
                      <m:r>
                        <a:rPr lang="fr-FR" sz="1400" b="0" i="1" smtClean="0">
                          <a:latin typeface="Cambria Math"/>
                        </a:rPr>
                        <m:t>%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02" y="2703017"/>
                <a:ext cx="94686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56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548680"/>
            <a:ext cx="1440160" cy="13681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Système combinatoire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11760" y="764704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411760" y="1772816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331640" y="5800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Entrée </a:t>
            </a:r>
            <a:r>
              <a:rPr lang="fr-FR" i="1" dirty="0"/>
              <a:t>E</a:t>
            </a:r>
            <a:r>
              <a:rPr lang="fr-FR" i="1" baseline="-25000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331640" y="158815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Entrée </a:t>
            </a:r>
            <a:r>
              <a:rPr lang="fr-FR" i="1" dirty="0" err="1"/>
              <a:t>E</a:t>
            </a:r>
            <a:r>
              <a:rPr lang="fr-FR" i="1" baseline="-25000" dirty="0" err="1"/>
              <a:t>i</a:t>
            </a:r>
            <a:endParaRPr lang="fr-FR" i="1" baseline="-250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932040" y="725385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932040" y="1733497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997083" y="54071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S</a:t>
            </a:r>
            <a:r>
              <a:rPr lang="fr-FR" i="1" baseline="-25000" dirty="0"/>
              <a:t>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997083" y="15475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</a:t>
            </a:r>
            <a:r>
              <a:rPr lang="fr-FR" i="1" dirty="0" err="1"/>
              <a:t>S</a:t>
            </a:r>
            <a:r>
              <a:rPr lang="fr-FR" i="1" baseline="-25000" dirty="0" err="1"/>
              <a:t>k</a:t>
            </a:r>
            <a:endParaRPr lang="fr-FR" i="1" baseline="-25000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951820" y="805354"/>
            <a:ext cx="0" cy="967462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472100" y="766035"/>
            <a:ext cx="0" cy="967462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91880" y="3140968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Système combinatoire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411760" y="3426848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331640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Variables d’entrée</a:t>
            </a:r>
            <a:endParaRPr lang="fr-FR" i="1" baseline="-250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4946206" y="3426848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011249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Variables de sortie</a:t>
            </a:r>
            <a:endParaRPr lang="fr-FR" i="1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3491880" y="4365104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Bloc mémoire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295182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4946206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493204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2951820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95182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547210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99792" y="2852936"/>
            <a:ext cx="3024336" cy="280831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98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/>
          <p:cNvCxnSpPr/>
          <p:nvPr/>
        </p:nvCxnSpPr>
        <p:spPr>
          <a:xfrm>
            <a:off x="4438257" y="2401849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98097" y="1995147"/>
            <a:ext cx="1440160" cy="8134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Système asservi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1917977" y="2401849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507338" y="2204157"/>
            <a:ext cx="14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</a:t>
            </a:r>
            <a:r>
              <a:rPr lang="fr-FR" i="1" dirty="0"/>
              <a:t>s(t)</a:t>
            </a:r>
            <a:endParaRPr lang="fr-FR" i="1" baseline="-25000" dirty="0"/>
          </a:p>
        </p:txBody>
      </p:sp>
      <p:sp>
        <p:nvSpPr>
          <p:cNvPr id="8" name="ZoneTexte 7"/>
          <p:cNvSpPr txBox="1"/>
          <p:nvPr/>
        </p:nvSpPr>
        <p:spPr>
          <a:xfrm>
            <a:off x="453254" y="2217183"/>
            <a:ext cx="14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Entrée </a:t>
            </a:r>
            <a:r>
              <a:rPr lang="fr-FR" i="1" dirty="0"/>
              <a:t>e(t)</a:t>
            </a:r>
            <a:endParaRPr lang="fr-FR" i="1" baseline="-250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718177" y="1455087"/>
            <a:ext cx="0" cy="54006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854081" y="1085755"/>
            <a:ext cx="17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Perturbations</a:t>
            </a:r>
            <a:endParaRPr lang="fr-FR" i="1" baseline="-25000" dirty="0"/>
          </a:p>
        </p:txBody>
      </p:sp>
    </p:spTree>
    <p:extLst>
      <p:ext uri="{BB962C8B-B14F-4D97-AF65-F5344CB8AC3E}">
        <p14:creationId xmlns:p14="http://schemas.microsoft.com/office/powerpoint/2010/main" val="368937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/>
          <p:cNvCxnSpPr>
            <a:cxnSpLocks/>
            <a:endCxn id="7" idx="1"/>
          </p:cNvCxnSpPr>
          <p:nvPr/>
        </p:nvCxnSpPr>
        <p:spPr>
          <a:xfrm>
            <a:off x="4788024" y="2164214"/>
            <a:ext cx="68926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648330" y="1995148"/>
            <a:ext cx="2139694" cy="5783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Système asservi</a:t>
            </a:r>
          </a:p>
        </p:txBody>
      </p:sp>
      <p:cxnSp>
        <p:nvCxnSpPr>
          <p:cNvPr id="5" name="Connecteur droit avec flèche 4"/>
          <p:cNvCxnSpPr>
            <a:cxnSpLocks/>
            <a:stCxn id="8" idx="3"/>
          </p:cNvCxnSpPr>
          <p:nvPr/>
        </p:nvCxnSpPr>
        <p:spPr>
          <a:xfrm>
            <a:off x="1959069" y="2164214"/>
            <a:ext cx="68926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477285" y="1979548"/>
            <a:ext cx="14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</a:t>
            </a:r>
            <a:r>
              <a:rPr lang="fr-FR" i="1" dirty="0"/>
              <a:t>s(t)</a:t>
            </a:r>
            <a:endParaRPr lang="fr-FR" i="1" baseline="-25000" dirty="0"/>
          </a:p>
        </p:txBody>
      </p:sp>
      <p:sp>
        <p:nvSpPr>
          <p:cNvPr id="8" name="ZoneTexte 7"/>
          <p:cNvSpPr txBox="1"/>
          <p:nvPr/>
        </p:nvSpPr>
        <p:spPr>
          <a:xfrm>
            <a:off x="508636" y="1979548"/>
            <a:ext cx="14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Entrée </a:t>
            </a:r>
            <a:r>
              <a:rPr lang="fr-FR" i="1" dirty="0"/>
              <a:t>e(t)</a:t>
            </a:r>
            <a:endParaRPr lang="fr-FR" i="1" baseline="-25000" dirty="0"/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3718177" y="1700808"/>
            <a:ext cx="0" cy="294339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854080" y="1331475"/>
            <a:ext cx="17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Perturbations</a:t>
            </a:r>
            <a:endParaRPr lang="fr-FR" i="1" baseline="-25000" dirty="0"/>
          </a:p>
        </p:txBody>
      </p:sp>
      <p:cxnSp>
        <p:nvCxnSpPr>
          <p:cNvPr id="12" name="Connecteur droit avec flèche 11"/>
          <p:cNvCxnSpPr>
            <a:cxnSpLocks/>
          </p:cNvCxnSpPr>
          <p:nvPr/>
        </p:nvCxnSpPr>
        <p:spPr>
          <a:xfrm>
            <a:off x="4788023" y="2492896"/>
            <a:ext cx="36517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cxnSpLocks/>
          </p:cNvCxnSpPr>
          <p:nvPr/>
        </p:nvCxnSpPr>
        <p:spPr>
          <a:xfrm>
            <a:off x="2283153" y="2492896"/>
            <a:ext cx="36517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48329" y="2701474"/>
            <a:ext cx="2139694" cy="3697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Capteur</a:t>
            </a:r>
          </a:p>
        </p:txBody>
      </p:sp>
      <p:cxnSp>
        <p:nvCxnSpPr>
          <p:cNvPr id="20" name="Connecteur droit avec flèche 19"/>
          <p:cNvCxnSpPr>
            <a:cxnSpLocks/>
          </p:cNvCxnSpPr>
          <p:nvPr/>
        </p:nvCxnSpPr>
        <p:spPr>
          <a:xfrm flipH="1">
            <a:off x="4788023" y="2924944"/>
            <a:ext cx="36517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cxnSpLocks/>
          </p:cNvCxnSpPr>
          <p:nvPr/>
        </p:nvCxnSpPr>
        <p:spPr>
          <a:xfrm>
            <a:off x="5153200" y="2492896"/>
            <a:ext cx="0" cy="43204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cxnSpLocks/>
          </p:cNvCxnSpPr>
          <p:nvPr/>
        </p:nvCxnSpPr>
        <p:spPr>
          <a:xfrm>
            <a:off x="2273271" y="2489561"/>
            <a:ext cx="0" cy="43204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cxnSpLocks/>
          </p:cNvCxnSpPr>
          <p:nvPr/>
        </p:nvCxnSpPr>
        <p:spPr>
          <a:xfrm>
            <a:off x="2283152" y="2924944"/>
            <a:ext cx="36517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5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CAN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Codage en binaire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010100101010101010</a:t>
            </a:r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</a:t>
            </a:r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1010</a:t>
            </a:r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Traitement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CNA</a:t>
            </a: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Transcodage</a:t>
            </a:r>
          </a:p>
          <a:p>
            <a:pPr algn="ctr"/>
            <a:r>
              <a:rPr lang="fr-FR" sz="1100" dirty="0"/>
              <a:t>numérique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binaire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16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CAN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Codage en binaire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96355" y="2707915"/>
            <a:ext cx="722328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59844" y="2573381"/>
            <a:ext cx="991395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010100101010101010</a:t>
            </a:r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61778" y="2776146"/>
            <a:ext cx="585872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010100101</a:t>
            </a:r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506268" y="2922614"/>
            <a:ext cx="292935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58281" y="2876603"/>
            <a:ext cx="384954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1010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binaire</a:t>
            </a:r>
          </a:p>
        </p:txBody>
      </p:sp>
    </p:spTree>
    <p:extLst>
      <p:ext uri="{BB962C8B-B14F-4D97-AF65-F5344CB8AC3E}">
        <p14:creationId xmlns:p14="http://schemas.microsoft.com/office/powerpoint/2010/main" val="1651036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Affichage à l'écran (4:3)</PresentationFormat>
  <Paragraphs>160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Xavier Pessoles</cp:lastModifiedBy>
  <cp:revision>24</cp:revision>
  <dcterms:modified xsi:type="dcterms:W3CDTF">2019-04-12T19:20:48Z</dcterms:modified>
</cp:coreProperties>
</file>