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80" r:id="rId4"/>
    <p:sldId id="281" r:id="rId5"/>
    <p:sldId id="27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2" r:id="rId20"/>
    <p:sldId id="269" r:id="rId21"/>
    <p:sldId id="273" r:id="rId22"/>
    <p:sldId id="270" r:id="rId23"/>
    <p:sldId id="271" r:id="rId24"/>
    <p:sldId id="274" r:id="rId25"/>
    <p:sldId id="275" r:id="rId26"/>
    <p:sldId id="283" r:id="rId27"/>
    <p:sldId id="282" r:id="rId28"/>
    <p:sldId id="284" r:id="rId29"/>
    <p:sldId id="285" r:id="rId30"/>
    <p:sldId id="287" r:id="rId31"/>
    <p:sldId id="288" r:id="rId32"/>
    <p:sldId id="278" r:id="rId33"/>
    <p:sldId id="286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1.png"/><Relationship Id="rId5" Type="http://schemas.openxmlformats.org/officeDocument/2006/relationships/image" Target="../media/image41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1.png"/><Relationship Id="rId5" Type="http://schemas.openxmlformats.org/officeDocument/2006/relationships/image" Target="../media/image41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41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8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76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79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4.png"/><Relationship Id="rId19" Type="http://schemas.openxmlformats.org/officeDocument/2006/relationships/image" Target="../media/image98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SCHEMAS BLOCS FTBO FTBF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9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/>
              </a:bodyPr>
              <a:lstStyle/>
              <a:p>
                <a:r>
                  <a:rPr lang="fr-FR" sz="2400" dirty="0" smtClean="0"/>
                  <a:t>La réponse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 à la rampe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𝑡𝑢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400" dirty="0" smtClean="0"/>
                  <a:t> est égale à </a:t>
                </a: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l="-939"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fr-FR" sz="2400" b="0" i="1" smtClean="0">
                                <a:latin typeface="Cambria Math"/>
                              </a:rPr>
                              <m:t>𝜏</m:t>
                            </m:r>
                          </m:den>
                        </m:f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460647"/>
              </a:xfrm>
              <a:prstGeom prst="rect">
                <a:avLst/>
              </a:prstGeom>
              <a:blipFill rotWithShape="1">
                <a:blip r:embed="rId3"/>
                <a:stretch>
                  <a:fillRect l="-289" t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2"/>
              <p:cNvSpPr txBox="1">
                <a:spLocks/>
              </p:cNvSpPr>
              <p:nvPr/>
            </p:nvSpPr>
            <p:spPr>
              <a:xfrm>
                <a:off x="467544" y="1384177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B.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𝜏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84177"/>
                <a:ext cx="8435280" cy="460647"/>
              </a:xfrm>
              <a:prstGeom prst="rect">
                <a:avLst/>
              </a:prstGeom>
              <a:blipFill rotWithShape="1">
                <a:blip r:embed="rId4"/>
                <a:stretch>
                  <a:fillRect l="-795" t="-3947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2"/>
              <p:cNvSpPr txBox="1">
                <a:spLocks/>
              </p:cNvSpPr>
              <p:nvPr/>
            </p:nvSpPr>
            <p:spPr>
              <a:xfrm>
                <a:off x="457200" y="1888233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C.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fr-F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i="1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88233"/>
                <a:ext cx="8435280" cy="460647"/>
              </a:xfrm>
              <a:prstGeom prst="rect">
                <a:avLst/>
              </a:prstGeom>
              <a:blipFill rotWithShape="1">
                <a:blip r:embed="rId5"/>
                <a:stretch>
                  <a:fillRect l="-723" t="-4000" b="-18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3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fr-FR" sz="2400" dirty="0" smtClean="0"/>
                  <a:t>Fonction de transfert : on donne la fonction de transfert suivante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𝐻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𝑝</m:t>
                    </m:r>
                    <m:r>
                      <a:rPr lang="fr-FR" sz="2400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2+3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l="-506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17281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lphaUcPeriod"/>
                </a:pPr>
                <a:r>
                  <a:rPr lang="fr-FR" sz="2400" b="0" dirty="0" smtClean="0"/>
                  <a:t>Le système est du premier ordre.</a:t>
                </a:r>
              </a:p>
              <a:p>
                <a:pPr marL="457200" indent="-457200">
                  <a:buAutoNum type="alphaUcPeriod"/>
                </a:pPr>
                <a:r>
                  <a:rPr lang="fr-FR" sz="2400" b="0" dirty="0" smtClean="0"/>
                  <a:t> Le gain statique est de 8</a:t>
                </a:r>
              </a:p>
              <a:p>
                <a:pPr marL="457200" indent="-457200">
                  <a:buAutoNum type="alphaUcPeriod"/>
                </a:pPr>
                <a:r>
                  <a:rPr lang="fr-FR" sz="2400" dirty="0" smtClean="0"/>
                  <a:t>Le gain statique est de 1/8.</a:t>
                </a:r>
              </a:p>
              <a:p>
                <a:pPr marL="457200" indent="-457200">
                  <a:buAutoNum type="alphaUcPeriod"/>
                </a:pPr>
                <a:r>
                  <a:rPr lang="fr-FR" sz="2400" dirty="0" smtClean="0"/>
                  <a:t>La constante de temps est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𝜏</m:t>
                    </m:r>
                    <m:r>
                      <a:rPr lang="fr-FR" sz="2400" b="0" i="1" smtClean="0">
                        <a:latin typeface="Cambria Math"/>
                      </a:rPr>
                      <m:t>=1,5 </m:t>
                    </m:r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r>
                      <a:rPr lang="fr-FR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1728192"/>
              </a:xfrm>
              <a:prstGeom prst="rect">
                <a:avLst/>
              </a:prstGeom>
              <a:blipFill rotWithShape="1">
                <a:blip r:embed="rId3"/>
                <a:stretch>
                  <a:fillRect l="-1156" t="-5282" b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20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La fonction de transfert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2+3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fr-FR" sz="2400" dirty="0" smtClean="0"/>
                  <a:t> est sollicité par une rampe du type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=2</m:t>
                    </m:r>
                    <m:r>
                      <a:rPr lang="fr-FR" sz="2400" b="0" i="1" smtClean="0">
                        <a:latin typeface="Cambria Math"/>
                      </a:rPr>
                      <m:t>𝑡𝑢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𝑡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400" dirty="0" smtClean="0"/>
                  <a:t>. La r</a:t>
                </a:r>
                <a:r>
                  <a:rPr lang="fr-FR" sz="2400" dirty="0"/>
                  <a:t>é</a:t>
                </a:r>
                <a:r>
                  <a:rPr lang="fr-FR" sz="2400" dirty="0" smtClean="0"/>
                  <a:t>ponse symbolique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𝑆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𝑝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1368152"/>
              </a:xfrm>
              <a:prstGeom prst="rect">
                <a:avLst/>
              </a:prstGeom>
              <a:blipFill rotWithShape="1"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11560" y="2276872"/>
                <a:ext cx="1862241" cy="602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76872"/>
                <a:ext cx="1862241" cy="602473"/>
              </a:xfrm>
              <a:prstGeom prst="rect">
                <a:avLst/>
              </a:prstGeom>
              <a:blipFill rotWithShape="1">
                <a:blip r:embed="rId3"/>
                <a:stretch>
                  <a:fillRect l="-2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11560" y="3127763"/>
                <a:ext cx="1932388" cy="514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2+3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27763"/>
                <a:ext cx="1932388" cy="514821"/>
              </a:xfrm>
              <a:prstGeom prst="rect">
                <a:avLst/>
              </a:prstGeom>
              <a:blipFill rotWithShape="1">
                <a:blip r:embed="rId4"/>
                <a:stretch>
                  <a:fillRect l="-2524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11560" y="3978654"/>
                <a:ext cx="1940018" cy="602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78654"/>
                <a:ext cx="1940018" cy="602473"/>
              </a:xfrm>
              <a:prstGeom prst="rect">
                <a:avLst/>
              </a:prstGeom>
              <a:blipFill rotWithShape="1">
                <a:blip r:embed="rId5"/>
                <a:stretch>
                  <a:fillRect l="-2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11560" y="4829545"/>
                <a:ext cx="1855893" cy="55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D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16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2+3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29545"/>
                <a:ext cx="1855893" cy="554639"/>
              </a:xfrm>
              <a:prstGeom prst="rect">
                <a:avLst/>
              </a:prstGeom>
              <a:blipFill rotWithShape="1">
                <a:blip r:embed="rId6"/>
                <a:stretch>
                  <a:fillRect l="-2623" b="-10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52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donne la réponse d’un système à un échelon unitaire</a:t>
            </a:r>
            <a:endParaRPr lang="fr-FR" dirty="0"/>
          </a:p>
        </p:txBody>
      </p:sp>
      <p:pic>
        <p:nvPicPr>
          <p:cNvPr id="6146" name="Picture 2" descr="C:\Enseignement\GitHub\Cy_01_PSI_ModelisationLinNonLin\QCM\Ord2_Ech_K12_Xi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69492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57776" y="3789040"/>
            <a:ext cx="6878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fr-FR" dirty="0" smtClean="0"/>
              <a:t>Le régime est pseudo oscillatoire</a:t>
            </a:r>
          </a:p>
          <a:p>
            <a:pPr marL="342900" indent="-342900">
              <a:buAutoNum type="alphaUcPeriod"/>
            </a:pPr>
            <a:r>
              <a:rPr lang="fr-FR" dirty="0" smtClean="0"/>
              <a:t>Ce n’est pas la réponse d’un 1</a:t>
            </a:r>
            <a:r>
              <a:rPr lang="fr-FR" baseline="30000" dirty="0" smtClean="0"/>
              <a:t>er</a:t>
            </a:r>
            <a:r>
              <a:rPr lang="fr-FR" dirty="0" smtClean="0"/>
              <a:t> ordre</a:t>
            </a:r>
          </a:p>
          <a:p>
            <a:pPr marL="342900" indent="-342900">
              <a:buAutoNum type="alphaUcPeriod"/>
            </a:pPr>
            <a:r>
              <a:rPr lang="fr-FR" dirty="0" smtClean="0"/>
              <a:t>Si </a:t>
            </a:r>
            <a:r>
              <a:rPr lang="fr-FR" dirty="0"/>
              <a:t>le système est un second ordre alors le </a:t>
            </a:r>
            <a:r>
              <a:rPr lang="fr-FR" dirty="0" smtClean="0"/>
              <a:t>coefficient </a:t>
            </a:r>
            <a:r>
              <a:rPr lang="fr-FR" dirty="0"/>
              <a:t>d’amortissement est supérieur ou égal à </a:t>
            </a:r>
            <a:r>
              <a:rPr lang="fr-FR" dirty="0" smtClean="0"/>
              <a:t>1. 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</a:t>
            </a:r>
            <a:r>
              <a:rPr lang="fr-FR" dirty="0"/>
              <a:t>gain statique du système est </a:t>
            </a:r>
            <a:r>
              <a:rPr lang="fr-FR" dirty="0" smtClean="0"/>
              <a:t>supérieur à 1.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Enseignement\GitHub\Cy_01_PSI_ModelisationLinNonLin\QCM\Ord2_Ech_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9638" y="548680"/>
            <a:ext cx="8590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9) On donne ci-dessous la réponse d’un système à un échelon unitaire :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48591" y="3109245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régime est pseudo oscillatoire 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Ce </a:t>
            </a:r>
            <a:r>
              <a:rPr lang="fr-FR" dirty="0"/>
              <a:t>n’est pas une réponse d’un 1er ordre 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Si </a:t>
            </a:r>
            <a:r>
              <a:rPr lang="fr-FR" dirty="0"/>
              <a:t>le système est un second ordre alors le coefficient d’amortissement est supérieur ou égal à 1 </a:t>
            </a:r>
          </a:p>
          <a:p>
            <a:pPr marL="342900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gain statique du système est supérieur à 1 </a:t>
            </a: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124744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10) La réponse d’un système du second ordre est d’autant plus rapide que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2173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a) Le coefficient d’amortissement est faible</a:t>
            </a:r>
          </a:p>
          <a:p>
            <a:r>
              <a:rPr lang="fr-FR" dirty="0"/>
              <a:t>b) Le gain K est important</a:t>
            </a:r>
          </a:p>
          <a:p>
            <a:r>
              <a:rPr lang="fr-FR" dirty="0"/>
              <a:t>c) Le coefficient d’amortissement est égal à 0.7</a:t>
            </a:r>
          </a:p>
          <a:p>
            <a:r>
              <a:rPr lang="fr-FR" dirty="0"/>
              <a:t>d) La pulsation propre </a:t>
            </a:r>
            <a:r>
              <a:rPr lang="fr-FR" dirty="0" err="1"/>
              <a:t>ωn</a:t>
            </a:r>
            <a:r>
              <a:rPr lang="fr-FR" dirty="0"/>
              <a:t> est grande</a:t>
            </a: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04664"/>
                <a:ext cx="9540552" cy="792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Soit la fonction transfert suivante :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400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+30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r>
                          <a:rPr lang="fr-FR" b="0" i="1" smtClean="0">
                            <a:latin typeface="Cambria Math"/>
                          </a:rPr>
                          <m:t>+300</m:t>
                        </m:r>
                      </m:den>
                    </m:f>
                  </m:oMath>
                </a14:m>
                <a:r>
                  <a:rPr lang="fr-FR" dirty="0" smtClean="0"/>
                  <a:t>. On </a:t>
                </a:r>
                <a:r>
                  <a:rPr lang="fr-FR" dirty="0"/>
                  <a:t>sollicite ce système par un échelon </a:t>
                </a:r>
                <a:r>
                  <a:rPr lang="fr-FR" dirty="0" smtClean="0"/>
                  <a:t>unitaire.</a:t>
                </a:r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9540552" cy="792974"/>
              </a:xfrm>
              <a:prstGeom prst="rect">
                <a:avLst/>
              </a:prstGeom>
              <a:blipFill rotWithShape="1">
                <a:blip r:embed="rId2"/>
                <a:stretch>
                  <a:fillRect l="-511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Enseignement\GitHub\Cy_01_PSI_ModelisationLinNonLin\QCM\Q11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553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Enseignement\GitHub\Cy_01_PSI_ModelisationLinNonLin\QCM\Q11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64" y="155553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Enseignement\GitHub\Cy_01_PSI_ModelisationLinNonLin\QCM\Q11_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1475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Enseignement\GitHub\Cy_01_PSI_ModelisationLinNonLin\QCM\Q11_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137584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3496526" y="298766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299547" y="320833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B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275856" y="4902905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8520217" y="594928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8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3688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structure en boucle fermée est définie ci-dessous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endCxn id="11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1+0,2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4572000" y="156187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5" idx="3"/>
          </p:cNvCxnSpPr>
          <p:nvPr/>
        </p:nvCxnSpPr>
        <p:spPr>
          <a:xfrm flipH="1">
            <a:off x="3582260" y="2362451"/>
            <a:ext cx="12777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860032" y="1561875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65646" y="2996952"/>
                <a:ext cx="2338782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0,2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/>
                          </a:rPr>
                          <m:t>+5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46" y="2996952"/>
                <a:ext cx="2338782" cy="468846"/>
              </a:xfrm>
              <a:prstGeom prst="rect">
                <a:avLst/>
              </a:prstGeom>
              <a:blipFill rotWithShape="1">
                <a:blip r:embed="rId9"/>
                <a:stretch>
                  <a:fillRect l="-781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045028" y="3573016"/>
                <a:ext cx="2180020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dirty="0" smtClean="0"/>
                  <a:t>B</a:t>
                </a:r>
                <a:r>
                  <a:rPr lang="fr-FR" sz="16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4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8" y="3573016"/>
                <a:ext cx="2180020" cy="468846"/>
              </a:xfrm>
              <a:prstGeom prst="rect">
                <a:avLst/>
              </a:prstGeom>
              <a:blipFill rotWithShape="1">
                <a:blip r:embed="rId10"/>
                <a:stretch>
                  <a:fillRect l="-838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28228" y="4032424"/>
                <a:ext cx="2372381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dirty="0" smtClean="0"/>
                  <a:t>C</a:t>
                </a:r>
                <a:r>
                  <a:rPr lang="fr-FR" sz="16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600" b="0" i="1" smtClean="0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28" y="4032424"/>
                <a:ext cx="2372381" cy="468846"/>
              </a:xfrm>
              <a:prstGeom prst="rect">
                <a:avLst/>
              </a:prstGeom>
              <a:blipFill rotWithShape="1">
                <a:blip r:embed="rId11"/>
                <a:stretch>
                  <a:fillRect l="-1285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3688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structure en boucle fermée est définie ci-dessous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endCxn id="11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1+0,2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4572000" y="156187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5" idx="3"/>
          </p:cNvCxnSpPr>
          <p:nvPr/>
        </p:nvCxnSpPr>
        <p:spPr>
          <a:xfrm flipH="1">
            <a:off x="3582260" y="2362451"/>
            <a:ext cx="12777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860032" y="1561875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/>
          <p:nvPr/>
        </p:nvCxnSpPr>
        <p:spPr>
          <a:xfrm>
            <a:off x="755576" y="341542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ganigramme : Jonction de sommaire 23"/>
          <p:cNvSpPr/>
          <p:nvPr/>
        </p:nvSpPr>
        <p:spPr>
          <a:xfrm>
            <a:off x="1547664" y="3271412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endCxn id="27" idx="1"/>
          </p:cNvCxnSpPr>
          <p:nvPr/>
        </p:nvCxnSpPr>
        <p:spPr>
          <a:xfrm>
            <a:off x="1835696" y="3415428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123728" y="3055388"/>
                <a:ext cx="1584176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1+0,2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055388"/>
                <a:ext cx="1584176" cy="7200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>
            <a:stCxn id="27" idx="3"/>
            <a:endCxn id="31" idx="1"/>
          </p:cNvCxnSpPr>
          <p:nvPr/>
        </p:nvCxnSpPr>
        <p:spPr>
          <a:xfrm>
            <a:off x="3707904" y="341542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499992" y="3055388"/>
                <a:ext cx="43204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055388"/>
                <a:ext cx="432048" cy="7200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stCxn id="31" idx="3"/>
          </p:cNvCxnSpPr>
          <p:nvPr/>
        </p:nvCxnSpPr>
        <p:spPr>
          <a:xfrm>
            <a:off x="4932040" y="3415428"/>
            <a:ext cx="43204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691680" y="3559444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691680" y="4221087"/>
            <a:ext cx="24482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139952" y="3420511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306639" y="304994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3049949"/>
                <a:ext cx="385041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643175" y="350149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3501492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35384" y="3076874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384" y="3076874"/>
                <a:ext cx="644728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29480" y="3076166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3076166"/>
                <a:ext cx="662361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74477" y="4437112"/>
                <a:ext cx="5472608" cy="52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FTBO est-elle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𝑝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4437112"/>
                <a:ext cx="5472608" cy="521233"/>
              </a:xfrm>
              <a:prstGeom prst="rect">
                <a:avLst/>
              </a:prstGeom>
              <a:blipFill rotWithShape="1">
                <a:blip r:embed="rId14"/>
                <a:stretch>
                  <a:fillRect l="-891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41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1 &amp; 2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7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rganigramme : Jonction de sommaire 2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/>
          <p:cNvCxnSpPr>
            <a:endCxn id="5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7" idx="3"/>
          </p:cNvCxnSpPr>
          <p:nvPr/>
        </p:nvCxnSpPr>
        <p:spPr>
          <a:xfrm flipV="1">
            <a:off x="4221146" y="1556084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9" idx="3"/>
          </p:cNvCxnSpPr>
          <p:nvPr/>
        </p:nvCxnSpPr>
        <p:spPr>
          <a:xfrm flipH="1">
            <a:off x="3582260" y="2362452"/>
            <a:ext cx="291953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501795" y="1553459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𝑈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/>
          <p:cNvSpPr/>
          <p:nvPr/>
        </p:nvSpPr>
        <p:spPr>
          <a:xfrm>
            <a:off x="4611585" y="1412068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endCxn id="19" idx="0"/>
          </p:cNvCxnSpPr>
          <p:nvPr/>
        </p:nvCxnSpPr>
        <p:spPr>
          <a:xfrm>
            <a:off x="4755601" y="908720"/>
            <a:ext cx="0" cy="5033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4899617" y="1555376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/>
          <p:nvPr/>
        </p:nvCxnSpPr>
        <p:spPr>
          <a:xfrm flipV="1">
            <a:off x="6303773" y="1553459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407399" y="402632"/>
            <a:ext cx="6094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On modélise par le schéma bloc suivant un moteur à courant continu à aimant permanent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4642" y="2782669"/>
                <a:ext cx="6094396" cy="2324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UcPeriod"/>
                </a:pPr>
                <a:r>
                  <a:rPr lang="fr-FR" dirty="0" smtClean="0"/>
                  <a:t>Le bloc dont la fonction de transfert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dirty="0" smtClean="0"/>
                  <a:t> est appelé bloc « électrique ».</a:t>
                </a:r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𝐽𝑝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endParaRPr lang="fr-FR" b="0" dirty="0" smtClean="0"/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</a:rPr>
                          <m:t>𝐿𝑝</m:t>
                        </m:r>
                      </m:den>
                    </m:f>
                  </m:oMath>
                </a14:m>
                <a:endParaRPr lang="fr-FR" b="0" dirty="0" smtClean="0"/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réponse du système à un échelon de tension est </a:t>
                </a:r>
                <a:r>
                  <a:rPr lang="fr-FR" dirty="0" err="1" smtClean="0"/>
                  <a:t>pseudo-périodique</a:t>
                </a:r>
                <a:r>
                  <a:rPr lang="fr-FR" dirty="0" smtClean="0"/>
                  <a:t> quelles que soient les valeurs réelles de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 </m:t>
                    </m:r>
                    <m:r>
                      <a:rPr lang="fr-FR" b="0" i="1" smtClean="0">
                        <a:latin typeface="Cambria Math"/>
                      </a:rPr>
                      <m:t>𝑅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𝐽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fr-FR" dirty="0" smtClean="0"/>
                  <a:t>. </a:t>
                </a:r>
                <a:endParaRPr lang="fr-FR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2" y="2782669"/>
                <a:ext cx="6094396" cy="2324291"/>
              </a:xfrm>
              <a:prstGeom prst="rect">
                <a:avLst/>
              </a:prstGeom>
              <a:blipFill rotWithShape="1">
                <a:blip r:embed="rId13"/>
                <a:stretch>
                  <a:fillRect l="-900" t="-1309" r="-400" b="-31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92494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a) Les </a:t>
            </a:r>
            <a:r>
              <a:rPr lang="fr-FR" dirty="0"/>
              <a:t>valeurs numériques des constantes suivantes sont compatibles pour le </a:t>
            </a:r>
            <a:r>
              <a:rPr lang="fr-FR" dirty="0" smtClean="0"/>
              <a:t>moteur décrit </a:t>
            </a:r>
            <a:r>
              <a:rPr lang="fr-FR" dirty="0"/>
              <a:t>par le schéma de la question précédente : </a:t>
            </a:r>
            <a:r>
              <a:rPr lang="fr-FR" i="1" dirty="0"/>
              <a:t>KT </a:t>
            </a:r>
            <a:r>
              <a:rPr lang="fr-FR" dirty="0"/>
              <a:t>=14.8mN.m </a:t>
            </a:r>
            <a:r>
              <a:rPr lang="fr-FR" dirty="0" smtClean="0"/>
              <a:t>et </a:t>
            </a:r>
            <a:r>
              <a:rPr lang="fr-FR" i="1" dirty="0" err="1" smtClean="0"/>
              <a:t>Ke</a:t>
            </a:r>
            <a:r>
              <a:rPr lang="fr-FR" i="1" dirty="0" smtClean="0"/>
              <a:t> </a:t>
            </a:r>
            <a:r>
              <a:rPr lang="fr-FR" dirty="0"/>
              <a:t>=1.55V/1000 tr/min</a:t>
            </a:r>
          </a:p>
          <a:p>
            <a:r>
              <a:rPr lang="fr-FR" dirty="0"/>
              <a:t>b) L’unité du paramètre </a:t>
            </a:r>
            <a:r>
              <a:rPr lang="fr-FR" i="1" dirty="0"/>
              <a:t>J </a:t>
            </a:r>
            <a:r>
              <a:rPr lang="fr-FR" dirty="0"/>
              <a:t>apparaissant à la question précédente est le </a:t>
            </a:r>
            <a:r>
              <a:rPr lang="fr-FR" i="1" dirty="0"/>
              <a:t>Kg </a:t>
            </a:r>
            <a:r>
              <a:rPr lang="fr-FR" dirty="0"/>
              <a:t>⋅</a:t>
            </a:r>
            <a:r>
              <a:rPr lang="fr-FR" i="1" dirty="0"/>
              <a:t>m</a:t>
            </a:r>
            <a:r>
              <a:rPr lang="fr-FR" dirty="0"/>
              <a:t>−</a:t>
            </a:r>
            <a:r>
              <a:rPr lang="fr-FR" dirty="0" smtClean="0"/>
              <a:t>2</a:t>
            </a:r>
          </a:p>
          <a:p>
            <a:r>
              <a:rPr lang="fr-FR" dirty="0" smtClean="0"/>
              <a:t>c</a:t>
            </a:r>
            <a:r>
              <a:rPr lang="fr-FR" dirty="0"/>
              <a:t>) La valeur de </a:t>
            </a:r>
            <a:r>
              <a:rPr lang="fr-FR" i="1" dirty="0"/>
              <a:t>J </a:t>
            </a:r>
            <a:r>
              <a:rPr lang="fr-FR" dirty="0"/>
              <a:t>ne dépend que de l’inertie du rotor du moteur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rganigramme : Jonction de sommaire 5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endCxn id="8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/>
          <p:cNvCxnSpPr>
            <a:endCxn id="10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>
            <a:stCxn id="10" idx="3"/>
          </p:cNvCxnSpPr>
          <p:nvPr/>
        </p:nvCxnSpPr>
        <p:spPr>
          <a:xfrm flipV="1">
            <a:off x="4221146" y="1556084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2" idx="3"/>
          </p:cNvCxnSpPr>
          <p:nvPr/>
        </p:nvCxnSpPr>
        <p:spPr>
          <a:xfrm flipH="1">
            <a:off x="3582260" y="2362452"/>
            <a:ext cx="291953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501795" y="1553459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𝑈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rganigramme : Jonction de sommaire 20"/>
          <p:cNvSpPr/>
          <p:nvPr/>
        </p:nvSpPr>
        <p:spPr>
          <a:xfrm>
            <a:off x="4611585" y="1412068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endCxn id="21" idx="0"/>
          </p:cNvCxnSpPr>
          <p:nvPr/>
        </p:nvCxnSpPr>
        <p:spPr>
          <a:xfrm>
            <a:off x="4755601" y="908720"/>
            <a:ext cx="0" cy="5033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V="1">
            <a:off x="4899617" y="1555376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V="1">
            <a:off x="6303773" y="1553459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41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439652" y="2132856"/>
                <a:ext cx="6264696" cy="367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Diagramme de Bode</a:t>
                </a:r>
              </a:p>
              <a:p>
                <a:r>
                  <a:rPr lang="fr-FR" dirty="0" smtClean="0"/>
                  <a:t>A. Pour un premier ordre, la pulsation de coupure se produit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𝜏</m:t>
                        </m:r>
                      </m:den>
                    </m:f>
                  </m:oMath>
                </a14:m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B. </a:t>
                </a:r>
                <a:r>
                  <a:rPr lang="fr-FR" dirty="0"/>
                  <a:t>La courbe de gain pour un premier ordre passe par un point dont </a:t>
                </a:r>
                <a:r>
                  <a:rPr lang="fr-FR" dirty="0" smtClean="0"/>
                  <a:t>les coordonnées sont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𝜏</m:t>
                            </m:r>
                          </m:den>
                        </m:f>
                        <m:r>
                          <a:rPr lang="fr-FR" b="0" i="1" smtClean="0">
                            <a:latin typeface="Cambria Math"/>
                          </a:rPr>
                          <m:t>,20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</m:func>
                        <m:r>
                          <a:rPr lang="fr-FR" b="0" i="1" smtClean="0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b="0" dirty="0" smtClean="0"/>
              </a:p>
              <a:p>
                <a:r>
                  <a:rPr lang="fr-FR" dirty="0" smtClean="0"/>
                  <a:t>C. </a:t>
                </a:r>
                <a:r>
                  <a:rPr lang="fr-FR" dirty="0"/>
                  <a:t>Pour un premier ordre de type passe bas l’asymptote oblique </a:t>
                </a:r>
                <a:r>
                  <a:rPr lang="fr-FR" dirty="0" smtClean="0"/>
                  <a:t>possède une </a:t>
                </a:r>
                <a:r>
                  <a:rPr lang="fr-FR" dirty="0"/>
                  <a:t>pente de -40 </a:t>
                </a:r>
                <a:r>
                  <a:rPr lang="fr-FR" dirty="0" smtClean="0"/>
                  <a:t>dB/</a:t>
                </a:r>
                <a:r>
                  <a:rPr lang="fr-FR" dirty="0" err="1" smtClean="0"/>
                  <a:t>dec</a:t>
                </a:r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D. </a:t>
                </a:r>
                <a:r>
                  <a:rPr lang="fr-FR" dirty="0"/>
                  <a:t>Pour un premier ordre la courbe de phase à pour équation </a:t>
                </a:r>
                <a:r>
                  <a:rPr lang="fr-FR" dirty="0" smtClean="0"/>
                  <a:t>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𝜏𝜔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E. Pour un premier ordre, il peut se produire une résonance d’amplitude pour certaines valeurs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52" y="2132856"/>
                <a:ext cx="6264696" cy="3670044"/>
              </a:xfrm>
              <a:prstGeom prst="rect">
                <a:avLst/>
              </a:prstGeom>
              <a:blipFill rotWithShape="1">
                <a:blip r:embed="rId2"/>
                <a:stretch>
                  <a:fillRect l="-778" t="-8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04664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</a:t>
            </a:r>
          </a:p>
          <a:p>
            <a:endParaRPr lang="fr-FR" dirty="0"/>
          </a:p>
          <a:p>
            <a:r>
              <a:rPr lang="fr-FR" dirty="0" smtClean="0"/>
              <a:t>a</a:t>
            </a:r>
            <a:r>
              <a:rPr lang="fr-FR" dirty="0"/>
              <a:t>) Pour un deuxième ordre la pulsation de coupure se produit pour </a:t>
            </a:r>
            <a:r>
              <a:rPr lang="fr-FR" dirty="0" err="1"/>
              <a:t>ω</a:t>
            </a:r>
            <a:r>
              <a:rPr lang="fr-FR" i="1" dirty="0" err="1"/>
              <a:t>c</a:t>
            </a:r>
            <a:r>
              <a:rPr lang="fr-FR" i="1" dirty="0"/>
              <a:t> </a:t>
            </a:r>
            <a:r>
              <a:rPr lang="fr-FR" dirty="0"/>
              <a:t>=</a:t>
            </a:r>
            <a:r>
              <a:rPr lang="fr-FR" dirty="0" err="1"/>
              <a:t>ω</a:t>
            </a:r>
            <a:r>
              <a:rPr lang="fr-FR" i="1" dirty="0" err="1"/>
              <a:t>n</a:t>
            </a:r>
            <a:endParaRPr lang="fr-FR" i="1" dirty="0"/>
          </a:p>
          <a:p>
            <a:r>
              <a:rPr lang="fr-FR" dirty="0"/>
              <a:t>b) Tout comme pour un premier ordre de type passe bas l’asymptote</a:t>
            </a:r>
          </a:p>
          <a:p>
            <a:r>
              <a:rPr lang="fr-FR" dirty="0"/>
              <a:t>horizontale d’un second ordre à pour équation : G(dB) = 20 log K</a:t>
            </a:r>
          </a:p>
          <a:p>
            <a:r>
              <a:rPr lang="fr-FR" dirty="0"/>
              <a:t>c) L’amplitude maximum du diagramme de phase d’un second ordre ne</a:t>
            </a:r>
          </a:p>
          <a:p>
            <a:r>
              <a:rPr lang="fr-FR" dirty="0"/>
              <a:t>dépasse pas 90°</a:t>
            </a:r>
          </a:p>
          <a:p>
            <a:r>
              <a:rPr lang="fr-FR" dirty="0"/>
              <a:t>d) Pour les systèmes du second ordre lorsque le coefficient</a:t>
            </a:r>
          </a:p>
          <a:p>
            <a:r>
              <a:rPr lang="fr-FR" dirty="0"/>
              <a:t>d’amortissement est inférieur à 1 il se produit une résonance </a:t>
            </a:r>
            <a:r>
              <a:rPr lang="fr-FR" dirty="0" smtClean="0"/>
              <a:t>d’amplitude 1.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0466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</a:t>
            </a:r>
          </a:p>
          <a:p>
            <a:endParaRPr lang="fr-FR" dirty="0"/>
          </a:p>
          <a:p>
            <a:r>
              <a:rPr lang="fr-FR" dirty="0" smtClean="0"/>
              <a:t>a</a:t>
            </a:r>
            <a:r>
              <a:rPr lang="fr-FR" dirty="0"/>
              <a:t>) Ces diagrammes correspondent à un filtre passe bas d’ordre 2</a:t>
            </a:r>
          </a:p>
          <a:p>
            <a:r>
              <a:rPr lang="fr-FR" dirty="0"/>
              <a:t>b) Le diagramme de gain fait apparaître une résonance</a:t>
            </a:r>
          </a:p>
          <a:p>
            <a:r>
              <a:rPr lang="fr-FR" dirty="0"/>
              <a:t>c) De manière générale, lorsqu’il se produit une résonance, elle a lieu pour</a:t>
            </a:r>
          </a:p>
          <a:p>
            <a:r>
              <a:rPr lang="fr-FR" dirty="0"/>
              <a:t>une pulsation égale à la pulsation de coupure</a:t>
            </a:r>
          </a:p>
          <a:p>
            <a:r>
              <a:rPr lang="fr-FR" dirty="0"/>
              <a:t>d) De manière générale, plus le coefficient d’amortissement est petit plus</a:t>
            </a:r>
          </a:p>
          <a:p>
            <a:r>
              <a:rPr lang="fr-FR" dirty="0"/>
              <a:t>l’amplitude de la résonance est élevée</a:t>
            </a:r>
            <a:r>
              <a:rPr lang="fr-FR" dirty="0" smtClean="0"/>
              <a:t>. 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4395093" cy="338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739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755576" y="404664"/>
                <a:ext cx="7344816" cy="52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A. La FTBO est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  <m:r>
                          <a:rPr lang="fr-FR" b="0" i="1" smtClean="0">
                            <a:latin typeface="Cambria Math"/>
                          </a:rPr>
                          <m:t>+1+10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4664"/>
                <a:ext cx="7344816" cy="520207"/>
              </a:xfrm>
              <a:prstGeom prst="rect">
                <a:avLst/>
              </a:prstGeom>
              <a:blipFill rotWithShape="1">
                <a:blip r:embed="rId2"/>
                <a:stretch>
                  <a:fillRect l="-747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avec flèche 3"/>
          <p:cNvCxnSpPr/>
          <p:nvPr/>
        </p:nvCxnSpPr>
        <p:spPr>
          <a:xfrm>
            <a:off x="755576" y="5287636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5143620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5287636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5091434"/>
                <a:ext cx="720080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091434"/>
                <a:ext cx="720080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7" idx="3"/>
            <a:endCxn id="9" idx="1"/>
          </p:cNvCxnSpPr>
          <p:nvPr/>
        </p:nvCxnSpPr>
        <p:spPr>
          <a:xfrm>
            <a:off x="2843808" y="5287636"/>
            <a:ext cx="26752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11335" y="4948374"/>
                <a:ext cx="1109811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1+10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35" y="4948374"/>
                <a:ext cx="1109811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4221146" y="5286928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1691680" y="5431652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1691680" y="6084880"/>
            <a:ext cx="2727488" cy="841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419168" y="5284303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06639" y="4922157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4922157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43175" y="537370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5373700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33842" y="4948374"/>
                <a:ext cx="6536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2" y="4948374"/>
                <a:ext cx="653640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256786" y="4911697"/>
                <a:ext cx="6304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786" y="4911697"/>
                <a:ext cx="63042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755576" y="892569"/>
                <a:ext cx="813690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B. Le gain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𝑑𝐵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−20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1+100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92569"/>
                <a:ext cx="8136904" cy="506870"/>
              </a:xfrm>
              <a:prstGeom prst="rect">
                <a:avLst/>
              </a:prstGeom>
              <a:blipFill rotWithShape="1">
                <a:blip r:embed="rId9"/>
                <a:stretch>
                  <a:fillRect l="-674"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55575" y="1481970"/>
                <a:ext cx="8313737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C. Le gain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𝑑𝐵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+20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</m:func>
                    <m:r>
                      <a:rPr lang="fr-FR" b="0" i="1" smtClean="0">
                        <a:latin typeface="Cambria Math"/>
                      </a:rPr>
                      <m:t>−20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/>
                              </a:rPr>
                              <m:t>1+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fr-FR" i="1">
                                <a:latin typeface="Cambria Math"/>
                              </a:rPr>
                              <m:t>100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1481970"/>
                <a:ext cx="8313737" cy="704745"/>
              </a:xfrm>
              <a:prstGeom prst="rect">
                <a:avLst/>
              </a:prstGeom>
              <a:blipFill rotWithShape="1">
                <a:blip r:embed="rId10"/>
                <a:stretch>
                  <a:fillRect l="-660" t="-4310" b="-5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62299" y="2420888"/>
                <a:ext cx="8313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D. Le phase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10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9" y="2420888"/>
                <a:ext cx="83137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7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06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Moteurs à courant continu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839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fr-FR" dirty="0" smtClean="0"/>
                  <a:t> désigne :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pulsation (en rad/s)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vitesse de rotation (en rad/s).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vitesse de rotation (en tr/min)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position angulaire (en rad)</a:t>
                </a:r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9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Le bloc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représente :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Un capteur de vitesse.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Un capteur de position.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Le moteur à courant continu. 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constante de force électromotrice.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738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La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est en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rad.s</a:t>
                </a:r>
                <a:r>
                  <a:rPr lang="fr-FR" baseline="30000" dirty="0" smtClean="0"/>
                  <a:t>-1</a:t>
                </a:r>
                <a:r>
                  <a:rPr lang="fr-FR" dirty="0" smtClean="0"/>
                  <a:t>.V</a:t>
                </a:r>
                <a:r>
                  <a:rPr lang="fr-FR" baseline="30000" dirty="0" smtClean="0"/>
                  <a:t>-1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Sans unité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V.s.rad</a:t>
                </a:r>
                <a:r>
                  <a:rPr lang="fr-FR" baseline="30000" dirty="0" smtClean="0"/>
                  <a:t>-1</a:t>
                </a:r>
                <a:endParaRPr lang="fr-FR" dirty="0" smtClean="0"/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rad.V.s</a:t>
                </a:r>
                <a:r>
                  <a:rPr lang="fr-FR" baseline="30000" dirty="0" smtClean="0"/>
                  <a:t>-1</a:t>
                </a:r>
                <a:endParaRPr lang="fr-FR" dirty="0" smtClean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83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Correcteurs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2198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La FTBO est : </a:t>
                </a:r>
                <a:endParaRPr lang="fr-FR" dirty="0" smtClean="0"/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latin typeface="Cambria Math"/>
                          </a:rPr>
                          <m:t>𝜏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/>
                          </a:rPr>
                          <m:t>1+</m:t>
                        </m:r>
                        <m:r>
                          <a:rPr lang="fr-FR" i="1">
                            <a:latin typeface="Cambria Math"/>
                          </a:rPr>
                          <m:t>𝜏</m:t>
                        </m:r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1+</m:t>
                            </m:r>
                            <m:r>
                              <a:rPr lang="fr-FR" i="1">
                                <a:latin typeface="Cambria Math"/>
                              </a:rPr>
                              <m:t>𝜏</m:t>
                            </m:r>
                            <m:r>
                              <a:rPr lang="fr-FR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pPr marL="342900" indent="-342900">
                  <a:buFontTx/>
                  <a:buAutoNum type="alphaUcPeriod"/>
                </a:pPr>
                <a:endParaRPr lang="fr-FR" dirty="0"/>
              </a:p>
              <a:p>
                <a:pPr marL="342900" indent="-342900">
                  <a:buAutoNum type="alphaUcPeriod"/>
                </a:pPr>
                <a:endParaRPr lang="fr-FR" dirty="0" smtClean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2198872"/>
              </a:xfrm>
              <a:prstGeom prst="rect">
                <a:avLst/>
              </a:prstGeom>
              <a:blipFill rotWithShape="1">
                <a:blip r:embed="rId2"/>
                <a:stretch>
                  <a:fillRect l="-635" t="-1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195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294227" y="2880333"/>
                <a:ext cx="994641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880333"/>
                <a:ext cx="994641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4283968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103480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662254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4304871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71" y="2711056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>
            <a:off x="855142" y="4653136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rganigramme : Jonction de sommaire 25"/>
          <p:cNvSpPr/>
          <p:nvPr/>
        </p:nvSpPr>
        <p:spPr>
          <a:xfrm>
            <a:off x="1647230" y="4509120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>
            <a:endCxn id="28" idx="1"/>
          </p:cNvCxnSpPr>
          <p:nvPr/>
        </p:nvCxnSpPr>
        <p:spPr>
          <a:xfrm>
            <a:off x="1935262" y="4653136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2107261" y="4456934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1" y="4456934"/>
                <a:ext cx="1074732" cy="392404"/>
              </a:xfrm>
              <a:prstGeom prst="rect">
                <a:avLst/>
              </a:prstGeom>
              <a:blipFill rotWithShape="1">
                <a:blip r:embed="rId11"/>
                <a:stretch>
                  <a:fillRect l="-1111"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>
            <a:stCxn id="28" idx="3"/>
            <a:endCxn id="33" idx="1"/>
          </p:cNvCxnSpPr>
          <p:nvPr/>
        </p:nvCxnSpPr>
        <p:spPr>
          <a:xfrm>
            <a:off x="3181993" y="4653136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3627450" y="4456934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1/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50" y="4456934"/>
                <a:ext cx="715794" cy="392404"/>
              </a:xfrm>
              <a:prstGeom prst="rect">
                <a:avLst/>
              </a:prstGeom>
              <a:blipFill rotWithShape="1">
                <a:blip r:embed="rId12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4338344" y="4653136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781299" y="4797153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1791246" y="5229200"/>
            <a:ext cx="16134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404721" y="4672580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1406205" y="4287657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05" y="4287657"/>
                <a:ext cx="385041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1742741" y="473920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41" y="4739200"/>
                <a:ext cx="385041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4359247" y="4287657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247" y="4287657"/>
                <a:ext cx="656846" cy="338554"/>
              </a:xfrm>
              <a:prstGeom prst="rect">
                <a:avLst/>
              </a:prstGeom>
              <a:blipFill rotWithShape="1"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789837" y="4313874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7" y="4313874"/>
                <a:ext cx="740780" cy="338554"/>
              </a:xfrm>
              <a:prstGeom prst="rect">
                <a:avLst/>
              </a:prstGeom>
              <a:blipFill rotWithShape="1"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/>
          <p:cNvCxnSpPr/>
          <p:nvPr/>
        </p:nvCxnSpPr>
        <p:spPr>
          <a:xfrm>
            <a:off x="867017" y="566124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Jonction de sommaire 51"/>
          <p:cNvSpPr/>
          <p:nvPr/>
        </p:nvSpPr>
        <p:spPr>
          <a:xfrm>
            <a:off x="1659105" y="5517232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endCxn id="54" idx="1"/>
          </p:cNvCxnSpPr>
          <p:nvPr/>
        </p:nvCxnSpPr>
        <p:spPr>
          <a:xfrm>
            <a:off x="1947137" y="5661248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2119136" y="5465046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36" y="5465046"/>
                <a:ext cx="1074732" cy="392404"/>
              </a:xfrm>
              <a:prstGeom prst="rect">
                <a:avLst/>
              </a:prstGeom>
              <a:blipFill rotWithShape="1">
                <a:blip r:embed="rId17"/>
                <a:stretch>
                  <a:fillRect l="-1111" b="-579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54" idx="3"/>
            <a:endCxn id="56" idx="1"/>
          </p:cNvCxnSpPr>
          <p:nvPr/>
        </p:nvCxnSpPr>
        <p:spPr>
          <a:xfrm>
            <a:off x="3193868" y="5661248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3639325" y="5465046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325" y="5465046"/>
                <a:ext cx="715794" cy="39240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/>
          <p:cNvCxnSpPr/>
          <p:nvPr/>
        </p:nvCxnSpPr>
        <p:spPr>
          <a:xfrm>
            <a:off x="4350219" y="5661248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1793174" y="5805265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803121" y="6237312"/>
            <a:ext cx="16134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3416596" y="5680692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1418080" y="529576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080" y="5295769"/>
                <a:ext cx="385041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1754616" y="574731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16" y="5747312"/>
                <a:ext cx="385041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4371122" y="5295769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22" y="5295769"/>
                <a:ext cx="656846" cy="338554"/>
              </a:xfrm>
              <a:prstGeom prst="rect">
                <a:avLst/>
              </a:prstGeom>
              <a:blipFill rotWithShape="1">
                <a:blip r:embed="rId2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801712" y="5321986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12" y="5321986"/>
                <a:ext cx="740780" cy="338554"/>
              </a:xfrm>
              <a:prstGeom prst="rect">
                <a:avLst/>
              </a:prstGeom>
              <a:blipFill rotWithShape="1">
                <a:blip r:embed="rId2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/>
          <p:cNvCxnSpPr/>
          <p:nvPr/>
        </p:nvCxnSpPr>
        <p:spPr>
          <a:xfrm>
            <a:off x="892889" y="6674799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rganigramme : Jonction de sommaire 65"/>
          <p:cNvSpPr/>
          <p:nvPr/>
        </p:nvSpPr>
        <p:spPr>
          <a:xfrm>
            <a:off x="1684977" y="6530783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>
            <a:endCxn id="68" idx="1"/>
          </p:cNvCxnSpPr>
          <p:nvPr/>
        </p:nvCxnSpPr>
        <p:spPr>
          <a:xfrm>
            <a:off x="1973009" y="6674799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2145008" y="6478597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008" y="6478597"/>
                <a:ext cx="1074732" cy="392404"/>
              </a:xfrm>
              <a:prstGeom prst="rect">
                <a:avLst/>
              </a:prstGeom>
              <a:blipFill rotWithShape="1">
                <a:blip r:embed="rId23"/>
                <a:stretch>
                  <a:fillRect l="-1111"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>
            <a:stCxn id="68" idx="3"/>
            <a:endCxn id="70" idx="1"/>
          </p:cNvCxnSpPr>
          <p:nvPr/>
        </p:nvCxnSpPr>
        <p:spPr>
          <a:xfrm>
            <a:off x="3219740" y="6674799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3665197" y="6478597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1/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97" y="6478597"/>
                <a:ext cx="715794" cy="392404"/>
              </a:xfrm>
              <a:prstGeom prst="rect">
                <a:avLst/>
              </a:prstGeom>
              <a:blipFill rotWithShape="1">
                <a:blip r:embed="rId24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/>
          <p:nvPr/>
        </p:nvCxnSpPr>
        <p:spPr>
          <a:xfrm>
            <a:off x="4376091" y="6674799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19046" y="6818816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H="1">
            <a:off x="1828994" y="7246806"/>
            <a:ext cx="2815014" cy="405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4644008" y="6674091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443952" y="630932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52" y="6309320"/>
                <a:ext cx="385041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780488" y="676086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88" y="6760863"/>
                <a:ext cx="385041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4396994" y="6309320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994" y="6309320"/>
                <a:ext cx="656846" cy="338554"/>
              </a:xfrm>
              <a:prstGeom prst="rect">
                <a:avLst/>
              </a:prstGeom>
              <a:blipFill rotWithShape="1">
                <a:blip r:embed="rId2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827584" y="6335537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335537"/>
                <a:ext cx="740780" cy="338554"/>
              </a:xfrm>
              <a:prstGeom prst="rect">
                <a:avLst/>
              </a:prstGeom>
              <a:blipFill rotWithShape="1">
                <a:blip r:embed="rId2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39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BODE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850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91067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la marge de phase 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phase est infinie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phase est nulle</a:t>
            </a:r>
          </a:p>
          <a:p>
            <a:pPr marL="342900" indent="-342900">
              <a:buAutoNum type="alphaUcPeriod"/>
            </a:pPr>
            <a:r>
              <a:rPr lang="fr-FR" dirty="0" smtClean="0"/>
              <a:t>-140°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140°</a:t>
            </a:r>
          </a:p>
          <a:p>
            <a:pPr marL="342900" indent="-342900">
              <a:buAutoNum type="alphaUcPeriod"/>
            </a:pPr>
            <a:r>
              <a:rPr lang="fr-FR" dirty="0"/>
              <a:t>4</a:t>
            </a:r>
            <a:r>
              <a:rPr lang="fr-FR" dirty="0" smtClean="0"/>
              <a:t>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-40°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Aucune réponse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06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8884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la marge de gain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gain est infinie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gain est nulle</a:t>
            </a:r>
          </a:p>
          <a:p>
            <a:pPr marL="342900" indent="-342900">
              <a:buAutoNum type="alphaUcPeriod"/>
            </a:pPr>
            <a:r>
              <a:rPr lang="fr-FR" dirty="0" smtClean="0"/>
              <a:t>-70dB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70dB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35dB</a:t>
            </a:r>
          </a:p>
          <a:p>
            <a:pPr marL="342900" indent="-342900">
              <a:buAutoNum type="alphaUcPeriod"/>
            </a:pPr>
            <a:r>
              <a:rPr lang="fr-FR" dirty="0" smtClean="0"/>
              <a:t>-35dB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39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10898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le gain statique de la boucle ouverte ?</a:t>
            </a:r>
          </a:p>
          <a:p>
            <a:pPr marL="342900" indent="-342900">
              <a:buAutoNum type="alphaUcPeriod"/>
            </a:pPr>
            <a:r>
              <a:rPr lang="fr-FR" dirty="0" smtClean="0"/>
              <a:t>0</a:t>
            </a:r>
          </a:p>
          <a:p>
            <a:pPr marL="342900" indent="-342900">
              <a:buAutoNum type="alphaUcPeriod"/>
            </a:pPr>
            <a:r>
              <a:rPr lang="fr-FR" dirty="0" smtClean="0"/>
              <a:t>1</a:t>
            </a:r>
          </a:p>
          <a:p>
            <a:pPr marL="342900" indent="-342900">
              <a:buAutoNum type="alphaUcPeriod"/>
            </a:pPr>
            <a:r>
              <a:rPr lang="fr-FR" dirty="0" smtClean="0"/>
              <a:t>40dB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32</a:t>
            </a:r>
          </a:p>
          <a:p>
            <a:pPr marL="342900" indent="-342900">
              <a:buAutoNum type="alphaUcPeriod"/>
            </a:pPr>
            <a:r>
              <a:rPr lang="fr-FR" dirty="0" smtClean="0"/>
              <a:t>32 dB</a:t>
            </a:r>
          </a:p>
          <a:p>
            <a:pPr marL="342900" indent="-342900">
              <a:buAutoNum type="alphaUcPeriod"/>
            </a:pPr>
            <a:r>
              <a:rPr lang="fr-FR" dirty="0" smtClean="0"/>
              <a:t>Aucune réponse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73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561" y="90872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suppose que l’on connait le gain statique en BO du système asservi. </a:t>
            </a:r>
            <a:r>
              <a:rPr lang="fr-FR" dirty="0"/>
              <a:t> </a:t>
            </a:r>
            <a:r>
              <a:rPr lang="fr-FR" dirty="0" smtClean="0"/>
              <a:t>En boucle fermée, on peut en déduire : 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dépassement</a:t>
            </a:r>
          </a:p>
          <a:p>
            <a:pPr marL="342900" indent="-342900">
              <a:buAutoNum type="alphaUcPeriod"/>
            </a:pPr>
            <a:r>
              <a:rPr lang="fr-FR" dirty="0" smtClean="0"/>
              <a:t>L’erreur statique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temps de réponse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77942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561" y="90872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suppose que l'on connait la marge de phase en boucle ouverte d'un système </a:t>
            </a:r>
            <a:r>
              <a:rPr lang="fr-FR" dirty="0" smtClean="0"/>
              <a:t>asservi. En </a:t>
            </a:r>
            <a:r>
              <a:rPr lang="fr-FR" dirty="0"/>
              <a:t>boucle fermée, pour la réponse indicielle, on peut donc en déduire :</a:t>
            </a:r>
            <a:br>
              <a:rPr lang="fr-FR" dirty="0"/>
            </a:br>
            <a:r>
              <a:rPr lang="fr-FR" dirty="0" smtClean="0"/>
              <a:t>A. Je </a:t>
            </a:r>
            <a:r>
              <a:rPr lang="fr-FR" dirty="0"/>
              <a:t>ne sais pas </a:t>
            </a:r>
            <a:endParaRPr lang="fr-FR" dirty="0"/>
          </a:p>
          <a:p>
            <a:r>
              <a:rPr lang="fr-FR" dirty="0" smtClean="0"/>
              <a:t>B. le </a:t>
            </a:r>
            <a:r>
              <a:rPr lang="fr-FR" dirty="0"/>
              <a:t>dépassement </a:t>
            </a:r>
            <a:endParaRPr lang="fr-FR" dirty="0" smtClean="0"/>
          </a:p>
          <a:p>
            <a:r>
              <a:rPr lang="fr-FR" dirty="0" smtClean="0"/>
              <a:t>C. l'erreur </a:t>
            </a:r>
            <a:r>
              <a:rPr lang="fr-FR" dirty="0"/>
              <a:t>statique </a:t>
            </a:r>
            <a:endParaRPr lang="fr-FR" dirty="0" smtClean="0"/>
          </a:p>
          <a:p>
            <a:r>
              <a:rPr lang="fr-FR" dirty="0" smtClean="0"/>
              <a:t>D. le temps </a:t>
            </a:r>
            <a:r>
              <a:rPr lang="fr-FR" dirty="0"/>
              <a:t>de réponse </a:t>
            </a:r>
            <a:br>
              <a:rPr lang="fr-FR" dirty="0"/>
            </a:b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07426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On donne (en boucle ouverte) :</a:t>
            </a:r>
            <a:br>
              <a:rPr lang="fr-FR" dirty="0"/>
            </a:br>
            <a:r>
              <a:rPr lang="fr-FR" dirty="0"/>
              <a:t>gain statique : 20 dB</a:t>
            </a:r>
            <a:br>
              <a:rPr lang="fr-FR" dirty="0"/>
            </a:br>
            <a:r>
              <a:rPr lang="fr-FR" dirty="0"/>
              <a:t>marge de phase : 60 °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L'erreur statique relative du système bouclé, en réponse à un échelon est :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5 % </a:t>
            </a:r>
            <a:br>
              <a:rPr lang="fr-FR" dirty="0"/>
            </a:br>
            <a:r>
              <a:rPr lang="fr-FR" dirty="0"/>
              <a:t> B) 10 % </a:t>
            </a:r>
            <a:br>
              <a:rPr lang="fr-FR" dirty="0"/>
            </a:br>
            <a:r>
              <a:rPr lang="fr-FR" dirty="0"/>
              <a:t> C) 9 %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107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On donne (en boucle ouverte) :</a:t>
            </a:r>
            <a:br>
              <a:rPr lang="fr-FR" dirty="0"/>
            </a:br>
            <a:r>
              <a:rPr lang="fr-FR" dirty="0"/>
              <a:t>gain statique : 20 dB</a:t>
            </a:r>
            <a:br>
              <a:rPr lang="fr-FR" dirty="0"/>
            </a:br>
            <a:r>
              <a:rPr lang="fr-FR" dirty="0"/>
              <a:t>marge de phase : 60 °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Le dépassement du système bouclé, en réponse à un échelon est :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de l'ordre de 45 % </a:t>
            </a:r>
            <a:br>
              <a:rPr lang="fr-FR" dirty="0"/>
            </a:br>
            <a:r>
              <a:rPr lang="fr-FR" dirty="0"/>
              <a:t> B) inférieur à 20 % </a:t>
            </a:r>
            <a:br>
              <a:rPr lang="fr-FR" dirty="0"/>
            </a:br>
            <a:r>
              <a:rPr lang="fr-FR" dirty="0"/>
              <a:t> C) supérieur à 20 %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14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734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On se place dans le cas où il y a présence d'un intégrateur (1/p) dans la boucle ouverte.</a:t>
            </a:r>
            <a:br>
              <a:rPr lang="fr-FR" dirty="0"/>
            </a:br>
            <a:r>
              <a:rPr lang="fr-FR" dirty="0"/>
              <a:t>En boucle fermée, pour la réponse indicielle : 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le dépassement est nul </a:t>
            </a:r>
            <a:br>
              <a:rPr lang="fr-FR" dirty="0"/>
            </a:br>
            <a:r>
              <a:rPr lang="fr-FR" dirty="0"/>
              <a:t> B) l'erreur statique est nulle </a:t>
            </a:r>
            <a:br>
              <a:rPr lang="fr-FR" dirty="0"/>
            </a:br>
            <a:r>
              <a:rPr lang="fr-FR" dirty="0"/>
              <a:t> C) le système est instable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394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5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Laplace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3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37869" y="260648"/>
            <a:ext cx="28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Ressources de R </a:t>
            </a:r>
            <a:r>
              <a:rPr lang="fr-FR" dirty="0" err="1" smtClean="0"/>
              <a:t>Papanicola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38" y="908720"/>
            <a:ext cx="9139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1) Voici quelques réponses de systèmes à une entrée en échelon et en rampe : </a:t>
            </a:r>
          </a:p>
        </p:txBody>
      </p:sp>
      <p:pic>
        <p:nvPicPr>
          <p:cNvPr id="1027" name="Picture 3" descr="C:\Enseignement\GitHub\Cy_01_PSI_ModelisationLinNonLin\QCM\Ord2_Ramp_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94" y="1552539"/>
            <a:ext cx="1800000" cy="12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\GitHub\Cy_01_PSI_ModelisationLinNonLin\QCM\Ord2_Ramp_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1909"/>
            <a:ext cx="1800000" cy="12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Enseignement\GitHub\Cy_01_PSI_ModelisationLinNonLin\QCM\Ord2_Ech_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57" y="1562732"/>
            <a:ext cx="1800000" cy="1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Enseignement\GitHub\Cy_01_PSI_ModelisationLinNonLin\QCM\Ord2_Ech_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55530"/>
            <a:ext cx="1800000" cy="12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0763" y="3059668"/>
            <a:ext cx="9139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Voici </a:t>
            </a:r>
            <a:r>
              <a:rPr lang="fr-FR" dirty="0"/>
              <a:t>quelques réponses de systèmes à une entrée en échelon et en rampe : </a:t>
            </a:r>
          </a:p>
          <a:p>
            <a:pPr marL="800100" lvl="1" indent="-342900">
              <a:buAutoNum type="alphaLcParenR"/>
            </a:pPr>
            <a:r>
              <a:rPr lang="fr-FR" b="1" dirty="0" smtClean="0"/>
              <a:t>Le </a:t>
            </a:r>
            <a:r>
              <a:rPr lang="fr-FR" b="1" dirty="0"/>
              <a:t>système A possède un gain égal à 1 </a:t>
            </a:r>
            <a:endParaRPr lang="fr-FR" b="1" dirty="0" smtClean="0"/>
          </a:p>
          <a:p>
            <a:pPr marL="800100" lvl="1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système B possède un gain supérieur à 1 </a:t>
            </a:r>
          </a:p>
          <a:p>
            <a:pPr marL="800100" lvl="1" indent="-342900">
              <a:buAutoNum type="alphaLcParenR"/>
            </a:pPr>
            <a:r>
              <a:rPr lang="fr-FR" dirty="0" smtClean="0"/>
              <a:t>Le système </a:t>
            </a:r>
            <a:r>
              <a:rPr lang="fr-FR" dirty="0"/>
              <a:t>C possède un gain supérieur à 1 </a:t>
            </a:r>
          </a:p>
          <a:p>
            <a:pPr marL="800100" lvl="1" indent="-342900">
              <a:buAutoNum type="alphaLcParenR"/>
            </a:pPr>
            <a:r>
              <a:rPr lang="fr-FR" b="1" dirty="0" smtClean="0"/>
              <a:t>Le </a:t>
            </a:r>
            <a:r>
              <a:rPr lang="fr-FR" b="1" dirty="0"/>
              <a:t>système D possède un gain égal à 1 </a:t>
            </a:r>
          </a:p>
        </p:txBody>
      </p:sp>
      <p:sp>
        <p:nvSpPr>
          <p:cNvPr id="6" name="Ellipse 5"/>
          <p:cNvSpPr/>
          <p:nvPr/>
        </p:nvSpPr>
        <p:spPr>
          <a:xfrm>
            <a:off x="251520" y="1555530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064582" y="2025158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Ellipse 15"/>
          <p:cNvSpPr/>
          <p:nvPr/>
        </p:nvSpPr>
        <p:spPr>
          <a:xfrm>
            <a:off x="4523994" y="1555530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Ellipse 18"/>
          <p:cNvSpPr/>
          <p:nvPr/>
        </p:nvSpPr>
        <p:spPr>
          <a:xfrm>
            <a:off x="8018892" y="2331739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7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2) Erreur statique mesurée sur un essai </a:t>
            </a:r>
            <a:r>
              <a:rPr lang="fr-FR" dirty="0" smtClean="0"/>
              <a:t>échelon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66590" y="3212976"/>
                <a:ext cx="36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212976"/>
                <a:ext cx="367240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27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866590" y="3575662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575662"/>
                <a:ext cx="3672408" cy="39074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866590" y="3959764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959764"/>
                <a:ext cx="3672408" cy="390748"/>
              </a:xfrm>
              <a:prstGeom prst="rect">
                <a:avLst/>
              </a:prstGeom>
              <a:blipFill rotWithShape="1">
                <a:blip r:embed="rId4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866590" y="4343866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4343866"/>
                <a:ext cx="3672408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66590" y="5112070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5112070"/>
                <a:ext cx="3672408" cy="390748"/>
              </a:xfrm>
              <a:prstGeom prst="rect">
                <a:avLst/>
              </a:prstGeom>
              <a:blipFill rotWithShape="1">
                <a:blip r:embed="rId6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66590" y="4727968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4727968"/>
                <a:ext cx="3672408" cy="390748"/>
              </a:xfrm>
              <a:prstGeom prst="rect">
                <a:avLst/>
              </a:prstGeom>
              <a:blipFill rotWithShape="1">
                <a:blip r:embed="rId7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66590" y="5496171"/>
                <a:ext cx="5361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G. Pour un échelon,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𝐴𝑢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dirty="0" smtClean="0">
                        <a:latin typeface="Cambria Math"/>
                      </a:rPr>
                      <m:t>=1−</m:t>
                    </m:r>
                    <m:r>
                      <a:rPr lang="fr-FR" b="0" i="1" dirty="0" smtClean="0">
                        <a:latin typeface="Cambria Math"/>
                      </a:rPr>
                      <m:t>𝐴𝐾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5496171"/>
                <a:ext cx="536159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09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69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084" y="260648"/>
            <a:ext cx="8435280" cy="4606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Erreur statique dans le cas d’une réponse à un échelon unitaire</a:t>
            </a:r>
          </a:p>
          <a:p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399435" y="1340768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B. Pour un système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=1−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5" y="1340768"/>
                <a:ext cx="8435280" cy="741038"/>
              </a:xfrm>
              <a:prstGeom prst="rect">
                <a:avLst/>
              </a:prstGeom>
              <a:blipFill rotWithShape="1">
                <a:blip r:embed="rId2"/>
                <a:stretch>
                  <a:fillRect l="-1157" t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 txBox="1">
                <a:spLocks/>
              </p:cNvSpPr>
              <p:nvPr/>
            </p:nvSpPr>
            <p:spPr>
              <a:xfrm>
                <a:off x="399435" y="764704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A. Pour un système du 2</a:t>
                </a:r>
                <a:r>
                  <a:rPr lang="fr-FR" sz="2400" baseline="30000" dirty="0" smtClean="0"/>
                  <a:t>nd</a:t>
                </a:r>
                <a:r>
                  <a:rPr lang="fr-FR" sz="2400" dirty="0" smtClean="0"/>
                  <a:t>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=1−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5" y="764704"/>
                <a:ext cx="8435280" cy="741038"/>
              </a:xfrm>
              <a:prstGeom prst="rect">
                <a:avLst/>
              </a:prstGeom>
              <a:blipFill rotWithShape="1">
                <a:blip r:embed="rId3"/>
                <a:stretch>
                  <a:fillRect l="-1157" t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300608" y="1844824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C. Pour un système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r>
                      <a:rPr lang="fr-FR" sz="2400" b="0" i="1" smtClean="0">
                        <a:latin typeface="Cambria Math"/>
                      </a:rPr>
                      <m:t>−1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8" y="1844824"/>
                <a:ext cx="8435280" cy="741038"/>
              </a:xfrm>
              <a:prstGeom prst="rect">
                <a:avLst/>
              </a:prstGeom>
              <a:blipFill rotWithShape="1">
                <a:blip r:embed="rId4"/>
                <a:stretch>
                  <a:fillRect l="-1084" t="-6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2"/>
              <p:cNvSpPr txBox="1">
                <a:spLocks/>
              </p:cNvSpPr>
              <p:nvPr/>
            </p:nvSpPr>
            <p:spPr>
              <a:xfrm>
                <a:off x="328318" y="2357443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D. Pour un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ordre, comme pour un second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sz="2400" dirty="0" smtClean="0"/>
                  <a:t> lorsque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r>
                      <a:rPr lang="fr-FR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fr-FR" sz="2400" dirty="0" smtClean="0"/>
                  <a:t>. </a:t>
                </a:r>
              </a:p>
            </p:txBody>
          </p:sp>
        </mc:Choice>
        <mc:Fallback xmlns="">
          <p:sp>
            <p:nvSpPr>
              <p:cNvPr id="12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8" y="2357443"/>
                <a:ext cx="8435280" cy="741038"/>
              </a:xfrm>
              <a:prstGeom prst="rect">
                <a:avLst/>
              </a:prstGeom>
              <a:blipFill rotWithShape="1">
                <a:blip r:embed="rId5"/>
                <a:stretch>
                  <a:fillRect l="-939" t="-9091" b="-107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 txBox="1">
                <a:spLocks/>
              </p:cNvSpPr>
              <p:nvPr/>
            </p:nvSpPr>
            <p:spPr>
              <a:xfrm>
                <a:off x="480718" y="3429000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𝐻</m:t>
                        </m:r>
                        <m:r>
                          <a:rPr lang="fr-FR" sz="2400" b="0" i="1" smtClean="0">
                            <a:latin typeface="Cambria Math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13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18" y="3429000"/>
                <a:ext cx="8435280" cy="741038"/>
              </a:xfrm>
              <a:prstGeom prst="rect">
                <a:avLst/>
              </a:prstGeom>
              <a:blipFill rotWithShape="1">
                <a:blip r:embed="rId6"/>
                <a:stretch>
                  <a:fillRect l="-1156" t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6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sz="2400" dirty="0" smtClean="0"/>
                  <a:t>Transformation de Laplace, on donne l’équation réelle suivante : 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6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+2</m:t>
                    </m:r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−1=0.</m:t>
                    </m:r>
                  </m:oMath>
                </a14:m>
                <a:endParaRPr lang="fr-FR" sz="2400" b="0" dirty="0" smtClean="0"/>
              </a:p>
              <a:p>
                <a:r>
                  <a:rPr lang="fr-FR" sz="2400" dirty="0" smtClean="0"/>
                  <a:t>Avec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=−1 </m:t>
                    </m:r>
                    <m:r>
                      <a:rPr lang="fr-FR" sz="2400" b="0" i="1" smtClean="0">
                        <a:latin typeface="Cambria Math"/>
                      </a:rPr>
                      <m:t>𝑒𝑡</m:t>
                    </m:r>
                    <m:r>
                      <a:rPr lang="fr-FR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fr-FR" sz="2400" dirty="0" smtClean="0"/>
                  <a:t>.</a:t>
                </a: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t="-8000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340506" y="1836528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06" y="1836528"/>
                <a:ext cx="8435280" cy="460647"/>
              </a:xfrm>
              <a:prstGeom prst="rect">
                <a:avLst/>
              </a:prstGeom>
              <a:blipFill rotWithShape="1">
                <a:blip r:embed="rId3"/>
                <a:stretch>
                  <a:fillRect l="-723" t="-7895"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/>
          <p:cNvSpPr txBox="1">
            <a:spLocks/>
          </p:cNvSpPr>
          <p:nvPr/>
        </p:nvSpPr>
        <p:spPr>
          <a:xfrm>
            <a:off x="338127" y="836712"/>
            <a:ext cx="8435280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En passant cette équation dans Laplace, on obtient : 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/>
              <p:cNvSpPr txBox="1">
                <a:spLocks/>
              </p:cNvSpPr>
              <p:nvPr/>
            </p:nvSpPr>
            <p:spPr>
              <a:xfrm>
                <a:off x="321003" y="2297175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B.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−8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03" y="2297175"/>
                <a:ext cx="8435280" cy="460647"/>
              </a:xfrm>
              <a:prstGeom prst="rect">
                <a:avLst/>
              </a:prstGeom>
              <a:blipFill rotWithShape="1">
                <a:blip r:embed="rId4"/>
                <a:stretch>
                  <a:fillRect l="-723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403971" y="3198676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/>
                  <a:t>C</a:t>
                </a:r>
                <a:r>
                  <a:rPr lang="fr-FR" sz="24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10−6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1" y="3198676"/>
                <a:ext cx="8435280" cy="460647"/>
              </a:xfrm>
              <a:prstGeom prst="rect">
                <a:avLst/>
              </a:prstGeom>
              <a:blipFill rotWithShape="1">
                <a:blip r:embed="rId5"/>
                <a:stretch>
                  <a:fillRect l="-650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3616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2392</Words>
  <Application>Microsoft Office PowerPoint</Application>
  <PresentationFormat>Affichage à l'écran (4:3)</PresentationFormat>
  <Paragraphs>289</Paragraphs>
  <Slides>41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Thème Office</vt:lpstr>
      <vt:lpstr>SCHEMAS BLOCS FTBO FTBF</vt:lpstr>
      <vt:lpstr>ORDRE 1 &amp; 2</vt:lpstr>
      <vt:lpstr>Correcteurs</vt:lpstr>
      <vt:lpstr>Performances</vt:lpstr>
      <vt:lpstr>Laplace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Moteurs à courant continu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36</cp:revision>
  <dcterms:created xsi:type="dcterms:W3CDTF">2018-06-25T09:15:53Z</dcterms:created>
  <dcterms:modified xsi:type="dcterms:W3CDTF">2018-06-26T12:04:50Z</dcterms:modified>
</cp:coreProperties>
</file>