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6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8"/>
            <p14:sldId id="259"/>
            <p14:sldId id="260"/>
            <p14:sldId id="267"/>
            <p14:sldId id="264"/>
            <p14:sldId id="266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4B48"/>
    <a:srgbClr val="F0D5D4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18/09/2017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C95FA96-70A1-42BA-A706-D4E444C34562}" type="datetime1">
              <a:rPr lang="fr-FR" smtClean="0"/>
              <a:t>18/09/2017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5825-1F50-4D50-92E1-0E72AE4A59BB}" type="datetime1">
              <a:rPr lang="fr-FR" smtClean="0"/>
              <a:t>18/09/2017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2328-7029-4103-BCD3-A6ECE8732700}" type="datetime1">
              <a:rPr lang="fr-FR" smtClean="0"/>
              <a:t>18/09/2017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0D04-BBB5-4F25-AA5A-99484955246E}" type="datetime1">
              <a:rPr lang="fr-FR" smtClean="0"/>
              <a:t>18/09/2017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0A0CF33-6AFC-466C-9C5B-BD0172CFA69D}" type="datetime1">
              <a:rPr lang="fr-FR" smtClean="0"/>
              <a:t>18/09/2017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E2B5-0E53-4735-803D-CEB7DA3A073B}" type="datetime1">
              <a:rPr lang="fr-FR" smtClean="0"/>
              <a:t>18/09/2017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49D-DAEF-4F0D-B2E6-8B9959E56613}" type="datetime1">
              <a:rPr lang="fr-FR" smtClean="0"/>
              <a:t>18/09/2017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1393-B7EE-4EA6-AAF9-4739A24F6786}" type="datetime1">
              <a:rPr lang="fr-FR" smtClean="0"/>
              <a:t>18/09/2017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4A30-D83D-4274-B989-37A554940359}" type="datetime1">
              <a:rPr lang="fr-FR" smtClean="0"/>
              <a:t>18/09/2017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7F44-7B84-41A9-93D8-BCC02E2D8BA4}" type="datetime1">
              <a:rPr lang="fr-FR" smtClean="0"/>
              <a:t>18/09/2017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50C0-1685-4B27-B8DC-19C813B79761}" type="datetime1">
              <a:rPr lang="fr-FR" smtClean="0"/>
              <a:t>18/09/2017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61870-FC82-422D-A1B6-5A3784CBD855}" type="datetime1">
              <a:rPr lang="fr-FR" smtClean="0"/>
              <a:t>18/09/2017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Modélisation Maxpid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01</a:t>
            </a:r>
            <a:br>
              <a:rPr lang="fr-FR" dirty="0" smtClean="0"/>
            </a:br>
            <a:r>
              <a:rPr lang="fr-FR" b="1" cap="small" dirty="0"/>
              <a:t>Modéliser le comportement linéaire et non linéaire des systèmes </a:t>
            </a:r>
            <a:r>
              <a:rPr lang="fr-FR" b="1" cap="small" dirty="0" smtClean="0"/>
              <a:t>multiphysiques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Maxpid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/>
                  <a:t>Lycée de La Martinière Monplaisir – PSI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/>
                  <a:t>Xavier PESSOLES </a:t>
                </a:r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>
                <a:blip r:embed="rId3"/>
                <a:stretch>
                  <a:fillRect t="-11494" b="-126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</a:t>
            </a:r>
            <a:r>
              <a:rPr lang="fr-FR" dirty="0" smtClean="0"/>
              <a:t>… le potentiomètre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1"/>
            <a:ext cx="7416824" cy="505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75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29" y="1184068"/>
            <a:ext cx="3528392" cy="248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sur…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hacheur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5143638" y="1434568"/>
            <a:ext cx="3144428" cy="1584176"/>
            <a:chOff x="735540" y="2564904"/>
            <a:chExt cx="3144428" cy="1584176"/>
          </a:xfrm>
        </p:grpSpPr>
        <p:grpSp>
          <p:nvGrpSpPr>
            <p:cNvPr id="12" name="Groupe 11"/>
            <p:cNvGrpSpPr/>
            <p:nvPr/>
          </p:nvGrpSpPr>
          <p:grpSpPr>
            <a:xfrm>
              <a:off x="735540" y="3220791"/>
              <a:ext cx="544128" cy="544128"/>
              <a:chOff x="735540" y="2852936"/>
              <a:chExt cx="544128" cy="544128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735540" y="2852936"/>
                <a:ext cx="544128" cy="544128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>
                <a:stCxn id="6" idx="4"/>
                <a:endCxn id="6" idx="0"/>
              </p:cNvCxnSpPr>
              <p:nvPr/>
            </p:nvCxnSpPr>
            <p:spPr>
              <a:xfrm flipV="1">
                <a:off x="1007604" y="2852936"/>
                <a:ext cx="0" cy="544128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Connecteur droit 10"/>
            <p:cNvCxnSpPr>
              <a:stCxn id="6" idx="0"/>
            </p:cNvCxnSpPr>
            <p:nvPr/>
          </p:nvCxnSpPr>
          <p:spPr>
            <a:xfrm flipV="1">
              <a:off x="1007604" y="2852936"/>
              <a:ext cx="0" cy="367855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6" idx="4"/>
            </p:cNvCxnSpPr>
            <p:nvPr/>
          </p:nvCxnSpPr>
          <p:spPr>
            <a:xfrm flipV="1">
              <a:off x="1007604" y="3764919"/>
              <a:ext cx="0" cy="384161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1007604" y="2849240"/>
              <a:ext cx="656096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2051720" y="2849240"/>
              <a:ext cx="79739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1619672" y="2564904"/>
              <a:ext cx="432048" cy="288032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1007604" y="4149080"/>
              <a:ext cx="2700300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627784" y="2852936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8" name="Groupe 47"/>
            <p:cNvGrpSpPr/>
            <p:nvPr/>
          </p:nvGrpSpPr>
          <p:grpSpPr>
            <a:xfrm>
              <a:off x="2417062" y="3356823"/>
              <a:ext cx="432048" cy="272064"/>
              <a:chOff x="2417062" y="3037272"/>
              <a:chExt cx="432048" cy="272064"/>
            </a:xfrm>
          </p:grpSpPr>
          <p:sp>
            <p:nvSpPr>
              <p:cNvPr id="33" name="Triangle isocèle 32"/>
              <p:cNvSpPr/>
              <p:nvPr/>
            </p:nvSpPr>
            <p:spPr>
              <a:xfrm>
                <a:off x="2435064" y="3037272"/>
                <a:ext cx="396044" cy="272064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/>
              <p:cNvCxnSpPr/>
              <p:nvPr/>
            </p:nvCxnSpPr>
            <p:spPr>
              <a:xfrm flipH="1">
                <a:off x="2417062" y="3042388"/>
                <a:ext cx="432048" cy="0"/>
              </a:xfrm>
              <a:prstGeom prst="lin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6" name="Arc 35"/>
            <p:cNvSpPr/>
            <p:nvPr/>
          </p:nvSpPr>
          <p:spPr>
            <a:xfrm>
              <a:off x="2844050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Arc 36"/>
            <p:cNvSpPr/>
            <p:nvPr/>
          </p:nvSpPr>
          <p:spPr>
            <a:xfrm>
              <a:off x="3265494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Arc 37"/>
            <p:cNvSpPr/>
            <p:nvPr/>
          </p:nvSpPr>
          <p:spPr>
            <a:xfrm>
              <a:off x="3054772" y="2747575"/>
              <a:ext cx="210722" cy="210722"/>
            </a:xfrm>
            <a:prstGeom prst="arc">
              <a:avLst>
                <a:gd name="adj1" fmla="val 10740936"/>
                <a:gd name="adj2" fmla="val 0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0" name="Connecteur droit 39"/>
            <p:cNvCxnSpPr>
              <a:stCxn id="37" idx="2"/>
            </p:cNvCxnSpPr>
            <p:nvPr/>
          </p:nvCxnSpPr>
          <p:spPr>
            <a:xfrm flipV="1">
              <a:off x="3476216" y="2849240"/>
              <a:ext cx="231688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3707904" y="2849240"/>
              <a:ext cx="0" cy="1296144"/>
            </a:xfrm>
            <a:prstGeom prst="lin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e 46"/>
            <p:cNvGrpSpPr/>
            <p:nvPr/>
          </p:nvGrpSpPr>
          <p:grpSpPr>
            <a:xfrm>
              <a:off x="3535840" y="3206981"/>
              <a:ext cx="344128" cy="571748"/>
              <a:chOff x="3535840" y="2836630"/>
              <a:chExt cx="344128" cy="5717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642939" y="2836630"/>
                <a:ext cx="129930" cy="5717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535840" y="2950440"/>
                <a:ext cx="344128" cy="34412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" y="4221088"/>
            <a:ext cx="4527376" cy="181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04" y="3639512"/>
            <a:ext cx="4522396" cy="273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7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/>
              <a:t>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33484"/>
            <a:ext cx="6336704" cy="486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5836" y="1197463"/>
            <a:ext cx="1683894" cy="122413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Image 9" descr="DSC0068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4782"/>
          <a:stretch/>
        </p:blipFill>
        <p:spPr bwMode="auto">
          <a:xfrm>
            <a:off x="-235305" y="2635632"/>
            <a:ext cx="1638953" cy="937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509" y="4437112"/>
            <a:ext cx="1991360" cy="1432560"/>
          </a:xfrm>
          <a:prstGeom prst="rect">
            <a:avLst/>
          </a:prstGeom>
          <a:noFill/>
        </p:spPr>
      </p:pic>
      <p:pic>
        <p:nvPicPr>
          <p:cNvPr id="1027" name="Picture 3" descr="C:\Enseignement\GitHub\TP_Documents\Maxpid\EtudeMaxpid\images\schem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544" y="5229200"/>
            <a:ext cx="2376569" cy="144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" t="519" r="59057" b="70837"/>
          <a:stretch/>
        </p:blipFill>
        <p:spPr bwMode="auto">
          <a:xfrm>
            <a:off x="1" y="903742"/>
            <a:ext cx="917310" cy="880605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Système réel – Système Modélisé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05403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" y="4326087"/>
            <a:ext cx="2268091" cy="126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 descr="maxpid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3130868"/>
            <a:ext cx="3528392" cy="2634520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31" y="4448128"/>
            <a:ext cx="2097169" cy="101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http://perso.crans.org/~laguionie/TP/2emeAnnee/Cycle3CorrectionAsservissements/Cycle3_Maxpid/Maxpid_web.publi/web/res/JPG_0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15" y="1556792"/>
            <a:ext cx="23336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83911" y="1634458"/>
            <a:ext cx="648072" cy="4702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454" y="4326087"/>
            <a:ext cx="2268091" cy="12631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354117" y="4293097"/>
            <a:ext cx="522139" cy="393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18050" y="1537616"/>
            <a:ext cx="1085798" cy="68592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44208" y="3516186"/>
            <a:ext cx="1346832" cy="178502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474420" y="4326087"/>
            <a:ext cx="2169587" cy="1263152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876257" y="4686125"/>
            <a:ext cx="360040" cy="4478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19872" y="5229200"/>
            <a:ext cx="648072" cy="23799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058739" y="1750595"/>
            <a:ext cx="200893" cy="23799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364089" y="1484784"/>
            <a:ext cx="2520280" cy="151216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65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27168" cy="990600"/>
          </a:xfrm>
        </p:spPr>
        <p:txBody>
          <a:bodyPr/>
          <a:lstStyle/>
          <a:p>
            <a:r>
              <a:rPr lang="fr-FR" dirty="0"/>
              <a:t>Comparaison Système réel – Système Modélisé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Valeurs comparables assez rapidement</a:t>
            </a:r>
          </a:p>
          <a:p>
            <a:pPr lvl="1"/>
            <a:r>
              <a:rPr lang="fr-FR" dirty="0" smtClean="0"/>
              <a:t>Valeurs du correcteur</a:t>
            </a:r>
          </a:p>
          <a:p>
            <a:pPr lvl="1"/>
            <a:r>
              <a:rPr lang="fr-FR" dirty="0" smtClean="0"/>
              <a:t>Nombre de masses</a:t>
            </a:r>
          </a:p>
          <a:p>
            <a:pPr lvl="1"/>
            <a:r>
              <a:rPr lang="fr-FR" dirty="0" smtClean="0"/>
              <a:t>Résultats vis-à-vis du cahier des charges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1026" name="Picture 2" descr="C:\Enseignement\GitHub\Cy_01_PSI_ModelisationLinNonLin\TP\TP_Maxpid_Corrige\python\kp_100_ech_10_9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52" y="3288839"/>
            <a:ext cx="3240000" cy="24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64" y="3288836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TP\TP_Maxpid_Corrige\python\kp_100_ech_10_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00" y="3288835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23564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5°</a:t>
            </a:r>
            <a:r>
              <a:rPr lang="fr-FR" dirty="0"/>
              <a:t> </a:t>
            </a:r>
            <a:r>
              <a:rPr lang="fr-FR" dirty="0" smtClean="0"/>
              <a:t>(60° </a:t>
            </a:r>
            <a:r>
              <a:rPr lang="fr-FR" dirty="0"/>
              <a:t>à </a:t>
            </a:r>
            <a:r>
              <a:rPr lang="fr-FR" dirty="0" smtClean="0"/>
              <a:t>65°)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84218" y="5805264"/>
            <a:ext cx="297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10° (10° à 20°)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212182" y="5805264"/>
            <a:ext cx="297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Échelon de 80° </a:t>
            </a:r>
          </a:p>
          <a:p>
            <a:pPr algn="ctr"/>
            <a:r>
              <a:rPr lang="fr-FR" dirty="0" smtClean="0"/>
              <a:t>(10° à 80°-90°)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23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Avec saturation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 descr="C:\Enseignement\GitHub\Cy_01_PSI_ModelisationLinNonLin\TP\TP_Maxpid_Corrige\python\kp_100_ech_10_90_s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98" y="1196752"/>
            <a:ext cx="51396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Enseignement\GitHub\Cy_01_PSI_ModelisationLinNonLin\TP\TP_Maxpid_Corrige\python\kp_100_ech_60_65_sa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87" y="3616028"/>
            <a:ext cx="3816424" cy="28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Enseignement\GitHub\Cy_01_PSI_ModelisationLinNonLin\TP\TP_Maxpid_Corrige\python\kp_100_ech_10_9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16"/>
            <a:ext cx="3280402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31123"/>
            <a:ext cx="3240000" cy="241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347504" y="2132720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342636" y="4752115"/>
            <a:ext cx="86445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Tentative de poster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-762677" y="2530387"/>
            <a:ext cx="202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Situation initiale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56596" y="49486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Situation finale</a:t>
            </a:r>
            <a:endParaRPr lang="fr-FR" dirty="0"/>
          </a:p>
        </p:txBody>
      </p:sp>
      <p:pic>
        <p:nvPicPr>
          <p:cNvPr id="10" name="Picture 3" descr="C:\Enseignement\GitHub\Cy_01_PSI_ModelisationLinNonLin\TP\TP_Maxpid_Corrige\python\kp_100_ech_60_6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9" y="1506029"/>
            <a:ext cx="3240000" cy="24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Enseignement\GitHub\Cy_01_PSI_ModelisationLinNonLin\TP\TP_Maxpid_Corrige\python\figure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30" y="3924077"/>
            <a:ext cx="3240640" cy="241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51520" y="126876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OBJECTIF : Réduire les écarts Modèle – réel 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39224"/>
              </p:ext>
            </p:extLst>
          </p:nvPr>
        </p:nvGraphicFramePr>
        <p:xfrm>
          <a:off x="3563888" y="1916832"/>
          <a:ext cx="36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191063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Modèle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Réel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Écart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Tpic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0,016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0,14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88%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0,12s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16%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?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0,4°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Dépasst</a:t>
                      </a:r>
                      <a:r>
                        <a:rPr lang="fr-FR" sz="1200" dirty="0" smtClean="0"/>
                        <a:t>.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82525"/>
              </p:ext>
            </p:extLst>
          </p:nvPr>
        </p:nvGraphicFramePr>
        <p:xfrm>
          <a:off x="3563888" y="4769851"/>
          <a:ext cx="36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  <a:gridCol w="900100"/>
                <a:gridCol w="900100"/>
              </a:tblGrid>
              <a:tr h="191063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Modèle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Réel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Écart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Tpic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0,08s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0,14 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42%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0,08s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0,12s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33%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0,02°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0,4°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95%</a:t>
                      </a:r>
                      <a:endParaRPr lang="fr-FR" sz="1200" dirty="0"/>
                    </a:p>
                  </a:txBody>
                  <a:tcPr/>
                </a:tc>
              </a:tr>
              <a:tr h="1910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err="1" smtClean="0"/>
                        <a:t>Dépasst</a:t>
                      </a:r>
                      <a:r>
                        <a:rPr lang="fr-FR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0%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lèche vers le bas 7"/>
          <p:cNvSpPr/>
          <p:nvPr/>
        </p:nvSpPr>
        <p:spPr>
          <a:xfrm>
            <a:off x="3749070" y="3580230"/>
            <a:ext cx="43204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181118" y="3572679"/>
            <a:ext cx="289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 * Intégration de la saturation en tensio</a:t>
            </a:r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n de le commande</a:t>
            </a:r>
          </a:p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 * Intégration du frottement sec</a:t>
            </a:r>
          </a:p>
          <a:p>
            <a:r>
              <a:rPr lang="fr-FR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* Intégration du frottement visqueux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3184" y="3057010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Modèle linéaire réponse à un échelon de 5°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905384" y="5445224"/>
            <a:ext cx="253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Modèle non linéaire réponse à un échelon de 5°</a:t>
            </a:r>
            <a:endParaRPr lang="fr-FR" sz="1400" dirty="0"/>
          </a:p>
        </p:txBody>
      </p:sp>
      <p:sp>
        <p:nvSpPr>
          <p:cNvPr id="17" name="Rectangle 16"/>
          <p:cNvSpPr/>
          <p:nvPr/>
        </p:nvSpPr>
        <p:spPr>
          <a:xfrm>
            <a:off x="905384" y="6188712"/>
            <a:ext cx="25318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Temps(s)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905384" y="3743358"/>
            <a:ext cx="25318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Temps(s)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-459543" y="2570631"/>
            <a:ext cx="2068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Angle bras (°)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 rot="16200000">
            <a:off x="-459543" y="4916087"/>
            <a:ext cx="2068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6">
                    <a:lumMod val="50000"/>
                  </a:schemeClr>
                </a:solidFill>
              </a:rPr>
              <a:t>Angle bras (°)</a:t>
            </a:r>
            <a:endParaRPr lang="fr-FR" sz="1200" dirty="0"/>
          </a:p>
        </p:txBody>
      </p:sp>
      <p:sp>
        <p:nvSpPr>
          <p:cNvPr id="24" name="Flèche courbée vers la gauche 23"/>
          <p:cNvSpPr/>
          <p:nvPr/>
        </p:nvSpPr>
        <p:spPr>
          <a:xfrm>
            <a:off x="7222341" y="2267195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lèche courbée vers la gauche 24"/>
          <p:cNvSpPr/>
          <p:nvPr/>
        </p:nvSpPr>
        <p:spPr>
          <a:xfrm>
            <a:off x="7673565" y="2649063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 courbée vers la gauche 25"/>
          <p:cNvSpPr/>
          <p:nvPr/>
        </p:nvSpPr>
        <p:spPr>
          <a:xfrm>
            <a:off x="8244408" y="3183160"/>
            <a:ext cx="288032" cy="2952328"/>
          </a:xfrm>
          <a:prstGeom prst="curvedLeftArrow">
            <a:avLst>
              <a:gd name="adj1" fmla="val 0"/>
              <a:gd name="adj2" fmla="val 71595"/>
              <a:gd name="adj3" fmla="val 4642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56865" y="2125843"/>
            <a:ext cx="1639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Diminution de l’écart sur le </a:t>
            </a:r>
            <a:r>
              <a:rPr lang="fr-FR" sz="1400" b="1" dirty="0" err="1" smtClean="0">
                <a:solidFill>
                  <a:schemeClr val="accent6">
                    <a:lumMod val="50000"/>
                  </a:schemeClr>
                </a:solidFill>
              </a:rPr>
              <a:t>Tpic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7339868" y="2875383"/>
            <a:ext cx="13264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 </a:t>
            </a:r>
            <a:endParaRPr lang="fr-FR" sz="1400" dirty="0"/>
          </a:p>
        </p:txBody>
      </p:sp>
      <p:sp>
        <p:nvSpPr>
          <p:cNvPr id="29" name="Rectangle 28"/>
          <p:cNvSpPr/>
          <p:nvPr/>
        </p:nvSpPr>
        <p:spPr>
          <a:xfrm>
            <a:off x="7424730" y="5879841"/>
            <a:ext cx="1639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Diminution de l’écart sur le 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9697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 smtClean="0"/>
                  <a:t>Frottement sec</a:t>
                </a:r>
              </a:p>
              <a:p>
                <a:pPr lvl="1"/>
                <a:r>
                  <a:rPr lang="fr-FR" dirty="0" smtClean="0"/>
                  <a:t>Lorsqu’on modélise du frottement sec avec Matlab-Simulink, on ne saisit pas directement le facteur de Coulomb dans une liaison, on modélise l’action résistante due au frottement (action d’adhérence ou action résistante au glissement). </a:t>
                </a:r>
              </a:p>
              <a:p>
                <a:r>
                  <a:rPr lang="fr-FR" dirty="0" smtClean="0"/>
                  <a:t>Comment mesurer l’action mécanique ?</a:t>
                </a:r>
              </a:p>
              <a:p>
                <a:pPr lvl="1"/>
                <a:r>
                  <a:rPr lang="fr-FR" dirty="0" smtClean="0"/>
                  <a:t>Avoir un capteur d’effort au bon endroit… rare !</a:t>
                </a:r>
              </a:p>
              <a:p>
                <a:pPr lvl="1"/>
                <a:r>
                  <a:rPr lang="fr-FR" dirty="0" smtClean="0"/>
                  <a:t>Mesurer l’effort résistant rapporté à l’arbre moteur</a:t>
                </a:r>
              </a:p>
              <a:p>
                <a:pPr lvl="2"/>
                <a:r>
                  <a:rPr lang="fr-FR" dirty="0" smtClean="0"/>
                  <a:t>… en mesurant l’intensité consommé par le moteur si c’est un moteur à courant continu. En effet dans ce cas,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𝐾𝐼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Protocoles expérimentaux (exemples) :</a:t>
                </a:r>
              </a:p>
              <a:p>
                <a:pPr lvl="1"/>
                <a:r>
                  <a:rPr lang="fr-FR" dirty="0" smtClean="0"/>
                  <a:t>Idée : trouver un moyen permettant d’augmenter progressivement la tension pilotant le moteur et identifier le moment à partir duquel le moteur /système bouge. </a:t>
                </a:r>
              </a:p>
              <a:p>
                <a:pPr lvl="1"/>
                <a:r>
                  <a:rPr lang="fr-FR" dirty="0" smtClean="0"/>
                  <a:t>Exemples : en fonction des possibilités : </a:t>
                </a:r>
              </a:p>
              <a:p>
                <a:pPr lvl="2"/>
                <a:r>
                  <a:rPr lang="fr-FR" dirty="0" smtClean="0"/>
                  <a:t>En boucle ouverte : piloter le système par une rampe en tension, </a:t>
                </a:r>
              </a:p>
              <a:p>
                <a:pPr lvl="2"/>
                <a:r>
                  <a:rPr lang="fr-FR" dirty="0" smtClean="0"/>
                  <a:t>En boucle ouverte,  piloter le système par le PWM et déterminer la valeur à partir de laquelle le système se met en mouvement …</a:t>
                </a:r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En résumé il faut trouver un moyen de solliciter le système jusqu’à ce qu’il se mette en mouvement et mesurer le courant seuil. 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pPr lvl="1"/>
                <a:endParaRPr lang="fr-FR" dirty="0"/>
              </a:p>
              <a:p>
                <a:r>
                  <a:rPr lang="fr-FR" dirty="0" smtClean="0"/>
                  <a:t>Modélisation : </a:t>
                </a:r>
              </a:p>
              <a:p>
                <a:pPr lvl="1"/>
                <a:r>
                  <a:rPr lang="fr-FR" dirty="0" smtClean="0"/>
                  <a:t>Par un seuil en courant ou en tension (DEAD Zone)</a:t>
                </a:r>
              </a:p>
              <a:p>
                <a:pPr lvl="1"/>
                <a:r>
                  <a:rPr lang="fr-FR" dirty="0" smtClean="0"/>
                  <a:t>Par un frottement sec au niveau du moteur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62128"/>
              </a:xfrm>
              <a:blipFill rotWithShape="1">
                <a:blip r:embed="rId2"/>
                <a:stretch>
                  <a:fillRect t="-1299" r="-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157192"/>
            <a:ext cx="2531113" cy="11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4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sec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endParaRPr lang="fr-FR" dirty="0" smtClean="0"/>
              </a:p>
              <a:p>
                <a:r>
                  <a:rPr lang="fr-FR" dirty="0" smtClean="0"/>
                  <a:t>Si toutefois, on souhaite avoir accès au facteur de Coulomb </a:t>
                </a:r>
                <a:r>
                  <a:rPr lang="fr-FR" dirty="0" smtClean="0">
                    <a:sym typeface="Wingdings" panose="05000000000000000000" pitchFamily="2" charset="2"/>
                  </a:rPr>
                  <a:t>(nécessaire dans SolidWorks par exemple), il s’agira d’un facteur de frottement dépendant uniquement du couple de pièces en contact (couple de matériaux donnés, rugosités données, conditions de lubrification données)</a:t>
                </a:r>
              </a:p>
              <a:p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dirty="0" smtClean="0">
                    <a:sym typeface="Wingdings" panose="05000000000000000000" pitchFamily="2" charset="2"/>
                  </a:rPr>
                  <a:t>Déterminer l’angle limite à partir duquel la pièce 1 glisse sur la pièce 2. 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endParaRPr lang="fr-FR" dirty="0" smtClean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  <a:sym typeface="Wingdings" panose="05000000000000000000" pitchFamily="2" charset="2"/>
                          </a:rPr>
                          <m:t>𝜑</m:t>
                        </m:r>
                      </m:e>
                    </m:func>
                  </m:oMath>
                </a14:m>
                <a:r>
                  <a:rPr lang="fr-FR" dirty="0" smtClean="0">
                    <a:sym typeface="Wingdings" panose="05000000000000000000" pitchFamily="2" charset="2"/>
                  </a:rPr>
                  <a:t> correspond au </a:t>
                </a:r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coefficient de frottement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r="-1407" b="-16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5304606" y="3138424"/>
            <a:ext cx="5647156" cy="5041440"/>
            <a:chOff x="2237532" y="2348441"/>
            <a:chExt cx="5647156" cy="5041440"/>
          </a:xfrm>
        </p:grpSpPr>
        <p:grpSp>
          <p:nvGrpSpPr>
            <p:cNvPr id="16" name="Groupe 15"/>
            <p:cNvGrpSpPr/>
            <p:nvPr/>
          </p:nvGrpSpPr>
          <p:grpSpPr>
            <a:xfrm>
              <a:off x="2237532" y="4028865"/>
              <a:ext cx="3376613" cy="862297"/>
              <a:chOff x="2237532" y="4028865"/>
              <a:chExt cx="3376613" cy="862297"/>
            </a:xfrm>
          </p:grpSpPr>
          <p:sp>
            <p:nvSpPr>
              <p:cNvPr id="6" name="Rectangle 5"/>
              <p:cNvSpPr/>
              <p:nvPr/>
            </p:nvSpPr>
            <p:spPr>
              <a:xfrm rot="569407">
                <a:off x="3067919" y="4028865"/>
                <a:ext cx="1008112" cy="5040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Pièce 1</a:t>
                </a:r>
                <a:endParaRPr lang="fr-FR" dirty="0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2555776" y="4373089"/>
                <a:ext cx="2865335" cy="478981"/>
              </a:xfrm>
              <a:prstGeom prst="line">
                <a:avLst/>
              </a:prstGeom>
              <a:ln w="57150">
                <a:solidFill>
                  <a:srgbClr val="BE4B4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4759424" y="4206810"/>
                <a:ext cx="85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sym typeface="Wingdings" panose="05000000000000000000" pitchFamily="2" charset="2"/>
                  </a:rPr>
                  <a:t>Pièce 2</a:t>
                </a:r>
                <a:endParaRPr lang="fr-FR" dirty="0">
                  <a:sym typeface="Wingdings" panose="05000000000000000000" pitchFamily="2" charset="2"/>
                </a:endParaRPr>
              </a:p>
            </p:txBody>
          </p:sp>
          <p:cxnSp>
            <p:nvCxnSpPr>
              <p:cNvPr id="14" name="Connecteur droit 13"/>
              <p:cNvCxnSpPr/>
              <p:nvPr/>
            </p:nvCxnSpPr>
            <p:spPr>
              <a:xfrm flipH="1">
                <a:off x="2237532" y="4891162"/>
                <a:ext cx="316835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dirty="0" smtClean="0">
                              <a:latin typeface="Cambria Math"/>
                              <a:sym typeface="Wingdings" panose="05000000000000000000" pitchFamily="2" charset="2"/>
                            </a:rPr>
                            <m:t>𝜑</m:t>
                          </m:r>
                        </m:oMath>
                      </m:oMathPara>
                    </a14:m>
                    <a:endParaRPr lang="fr-FR" dirty="0">
                      <a:sym typeface="Wingdings" panose="05000000000000000000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4427913"/>
                    <a:ext cx="41081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Arc 14"/>
            <p:cNvSpPr/>
            <p:nvPr/>
          </p:nvSpPr>
          <p:spPr>
            <a:xfrm rot="16200000">
              <a:off x="2843528" y="2348721"/>
              <a:ext cx="5041440" cy="5040880"/>
            </a:xfrm>
            <a:prstGeom prst="arc">
              <a:avLst>
                <a:gd name="adj1" fmla="val 16200000"/>
                <a:gd name="adj2" fmla="val 16812131"/>
              </a:avLst>
            </a:prstGeom>
            <a:ln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923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et modélisation … du frottement visqueux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Modélisation Maxpid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 smtClean="0"/>
                  <a:t>Comme précédemment,  on peut se baser sur le fait qu’on peut déterminer le couple de frottement « ramené sur l’arbre moteur ». </a:t>
                </a:r>
              </a:p>
              <a:p>
                <a:r>
                  <a:rPr lang="fr-FR" dirty="0" smtClean="0"/>
                  <a:t>On se base sur le théorème du moment dynamique appliqué à l’arbre moteur sur un point de l’axe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𝑓𝑣</m:t>
                        </m:r>
                      </m:sub>
                    </m:sSub>
                  </m:oMath>
                </a14:m>
                <a:r>
                  <a:rPr lang="fr-FR" dirty="0" smtClean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 smtClean="0"/>
                  <a:t> couple moteur,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sec,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couple </a:t>
                </a:r>
                <a:r>
                  <a:rPr lang="fr-FR" dirty="0" smtClean="0"/>
                  <a:t>de frottement fluide.</a:t>
                </a:r>
              </a:p>
              <a:p>
                <a:r>
                  <a:rPr lang="fr-FR" dirty="0" smtClean="0"/>
                  <a:t>En régime permanent,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 err="1" smtClean="0"/>
                  <a:t>cst</a:t>
                </a:r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𝑓𝑣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𝑓𝑠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−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Protocole expérimental</a:t>
                </a:r>
              </a:p>
              <a:p>
                <a:pPr lvl="1"/>
                <a:r>
                  <a:rPr lang="fr-FR" dirty="0" smtClean="0"/>
                  <a:t>Solliciter le système avec plusieurs vitesse</a:t>
                </a:r>
              </a:p>
              <a:p>
                <a:pPr lvl="1"/>
                <a:r>
                  <a:rPr lang="fr-FR" dirty="0" smtClean="0"/>
                  <a:t>En régime permanent mesurer le couple</a:t>
                </a:r>
              </a:p>
              <a:p>
                <a:pPr lvl="1"/>
                <a:r>
                  <a:rPr lang="fr-FR" dirty="0" smtClean="0"/>
                  <a:t>Tracer la courbe C en fonction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𝜔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L’ordonnée à l’origine désigne le couple de frottement sec</a:t>
                </a:r>
              </a:p>
              <a:p>
                <a:pPr lvl="1"/>
                <a:r>
                  <a:rPr lang="fr-FR" dirty="0" smtClean="0"/>
                  <a:t>La pente désigne le coefficient de frottement visqueux.</a:t>
                </a:r>
                <a:endParaRPr lang="fr-FR" dirty="0"/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96" t="-1358" r="-667" b="-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6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1390</TotalTime>
  <Words>608</Words>
  <Application>Microsoft Office PowerPoint</Application>
  <PresentationFormat>Affichage à l'écran (4:3)</PresentationFormat>
  <Paragraphs>130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Origine</vt:lpstr>
      <vt:lpstr>Cycle 01 Modéliser le comportement linéaire et non linéaire des systèmes multiphysiques</vt:lpstr>
      <vt:lpstr>Présentation</vt:lpstr>
      <vt:lpstr>Comparaison Système réel – Système Modélisé</vt:lpstr>
      <vt:lpstr>Comparaison Système réel – Système Modélisé</vt:lpstr>
      <vt:lpstr>Avec saturation</vt:lpstr>
      <vt:lpstr>Tentative de poster</vt:lpstr>
      <vt:lpstr>Mesure et modélisation … du frottement sec</vt:lpstr>
      <vt:lpstr>Mesure et modélisation … du frottement sec</vt:lpstr>
      <vt:lpstr>Mesure et modélisation … du frottement visqueux</vt:lpstr>
      <vt:lpstr>Retour sur… le potentiomètre</vt:lpstr>
      <vt:lpstr>Retour sur…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128</cp:revision>
  <dcterms:created xsi:type="dcterms:W3CDTF">2014-09-30T07:33:25Z</dcterms:created>
  <dcterms:modified xsi:type="dcterms:W3CDTF">2017-09-18T20:34:42Z</dcterms:modified>
</cp:coreProperties>
</file>