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0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41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7869" y="260648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Ressources de R </a:t>
            </a:r>
            <a:r>
              <a:rPr lang="fr-FR" dirty="0" err="1" smtClean="0"/>
              <a:t>Papanicola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38" y="908720"/>
            <a:ext cx="9139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1) Voici quelques réponses de systèmes à une entrée en échelon et en rampe : </a:t>
            </a:r>
          </a:p>
        </p:txBody>
      </p:sp>
      <p:pic>
        <p:nvPicPr>
          <p:cNvPr id="1027" name="Picture 3" descr="C:\Enseignement\GitHub\Cy_01_PSI_ModelisationLinNonLin\QCM\Ord2_Ramp_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4" y="1552539"/>
            <a:ext cx="1800000" cy="12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QCM\Ord2_Ramp_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1909"/>
            <a:ext cx="1800000" cy="1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nseignement\GitHub\Cy_01_PSI_ModelisationLinNonLin\QCM\Ord2_Ech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57" y="1562732"/>
            <a:ext cx="1800000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5530"/>
            <a:ext cx="1800000" cy="12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763" y="3059668"/>
            <a:ext cx="9139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Voici </a:t>
            </a:r>
            <a:r>
              <a:rPr lang="fr-FR" dirty="0"/>
              <a:t>quelques réponses de systèmes à une entrée en échelon et en rampe :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A possède un gain égal à 1 </a:t>
            </a:r>
            <a:endParaRPr lang="fr-FR" b="1" dirty="0" smtClean="0"/>
          </a:p>
          <a:p>
            <a:pPr marL="800100" lvl="1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système B possède un gain supérieur à 1 </a:t>
            </a:r>
          </a:p>
          <a:p>
            <a:pPr marL="800100" lvl="1" indent="-342900">
              <a:buAutoNum type="alphaLcParenR"/>
            </a:pPr>
            <a:r>
              <a:rPr lang="fr-FR" dirty="0" smtClean="0"/>
              <a:t>Le système </a:t>
            </a:r>
            <a:r>
              <a:rPr lang="fr-FR" dirty="0"/>
              <a:t>C possède un gain supérieur à 1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D possède un gain égal à 1 </a:t>
            </a:r>
          </a:p>
        </p:txBody>
      </p:sp>
      <p:sp>
        <p:nvSpPr>
          <p:cNvPr id="6" name="Ellipse 5"/>
          <p:cNvSpPr/>
          <p:nvPr/>
        </p:nvSpPr>
        <p:spPr>
          <a:xfrm>
            <a:off x="251520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4582" y="2025158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Ellipse 15"/>
          <p:cNvSpPr/>
          <p:nvPr/>
        </p:nvSpPr>
        <p:spPr>
          <a:xfrm>
            <a:off x="4523994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Ellipse 18"/>
          <p:cNvSpPr/>
          <p:nvPr/>
        </p:nvSpPr>
        <p:spPr>
          <a:xfrm>
            <a:off x="8018892" y="2331739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7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124744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10) La réponse d’un système du second ordre est d’autant plus rapide que 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22173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a) Le coefficient d’amortissement est faible</a:t>
            </a:r>
          </a:p>
          <a:p>
            <a:r>
              <a:rPr lang="fr-FR" dirty="0"/>
              <a:t>b) Le gain K est important</a:t>
            </a:r>
          </a:p>
          <a:p>
            <a:r>
              <a:rPr lang="fr-FR" dirty="0"/>
              <a:t>c) Le coefficient d’amortissement est égal à 0.7</a:t>
            </a:r>
          </a:p>
          <a:p>
            <a:r>
              <a:rPr lang="fr-FR" dirty="0"/>
              <a:t>d) La pulsation propre </a:t>
            </a:r>
            <a:r>
              <a:rPr lang="fr-FR" dirty="0" err="1"/>
              <a:t>ωn</a:t>
            </a:r>
            <a:r>
              <a:rPr lang="fr-FR" dirty="0"/>
              <a:t> est grande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Soit la fonction transfert suivante :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400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+30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r>
                          <a:rPr lang="fr-FR" b="0" i="1" smtClean="0">
                            <a:latin typeface="Cambria Math"/>
                          </a:rPr>
                          <m:t>+300</m:t>
                        </m:r>
                      </m:den>
                    </m:f>
                  </m:oMath>
                </a14:m>
                <a:r>
                  <a:rPr lang="fr-FR" dirty="0" smtClean="0"/>
                  <a:t>. On </a:t>
                </a:r>
                <a:r>
                  <a:rPr lang="fr-FR" dirty="0"/>
                  <a:t>sollicite ce système par un échelon </a:t>
                </a:r>
                <a:r>
                  <a:rPr lang="fr-FR" dirty="0" smtClean="0"/>
                  <a:t>unitaire.</a:t>
                </a:r>
                <a:endParaRPr lang="fr-FR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  <a:blipFill rotWithShape="1">
                <a:blip r:embed="rId2"/>
                <a:stretch>
                  <a:fillRect l="-511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Enseignement\GitHub\Cy_01_PSI_ModelisationLinNonLin\QCM\Q11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Enseignement\GitHub\Cy_01_PSI_ModelisationLinNonLin\QCM\Q11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64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Enseignement\GitHub\Cy_01_PSI_ModelisationLinNonLin\QCM\Q11_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1475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Enseignement\GitHub\Cy_01_PSI_ModelisationLinNonLin\QCM\Q11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137584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3496526" y="298766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299547" y="320833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B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5856" y="4902905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8520217" y="594928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0,2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/>
                          </a:rPr>
                          <m:t>+5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  <a:blipFill rotWithShape="1">
                <a:blip r:embed="rId9"/>
                <a:stretch>
                  <a:fillRect l="-781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B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  <a:blipFill rotWithShape="1">
                <a:blip r:embed="rId10"/>
                <a:stretch>
                  <a:fillRect l="-838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C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6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  <a:blipFill rotWithShape="1">
                <a:blip r:embed="rId11"/>
                <a:stretch>
                  <a:fillRect l="-1285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>
            <a:off x="755576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Jonction de sommaire 23"/>
          <p:cNvSpPr/>
          <p:nvPr/>
        </p:nvSpPr>
        <p:spPr>
          <a:xfrm>
            <a:off x="1547664" y="327141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endCxn id="27" idx="1"/>
          </p:cNvCxnSpPr>
          <p:nvPr/>
        </p:nvCxnSpPr>
        <p:spPr>
          <a:xfrm>
            <a:off x="1835696" y="3415428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1+0,2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>
            <a:stCxn id="27" idx="3"/>
            <a:endCxn id="31" idx="1"/>
          </p:cNvCxnSpPr>
          <p:nvPr/>
        </p:nvCxnSpPr>
        <p:spPr>
          <a:xfrm>
            <a:off x="3707904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31" idx="3"/>
          </p:cNvCxnSpPr>
          <p:nvPr/>
        </p:nvCxnSpPr>
        <p:spPr>
          <a:xfrm>
            <a:off x="4932040" y="3415428"/>
            <a:ext cx="43204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691680" y="3559444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691680" y="4221087"/>
            <a:ext cx="24482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139952" y="3420511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FTBO est-elle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blipFill rotWithShape="1">
                <a:blip r:embed="rId14"/>
                <a:stretch>
                  <a:fillRect l="-891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41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Jonction de sommaire 2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>
            <a:endCxn id="5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9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endCxn id="19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07399" y="402632"/>
            <a:ext cx="609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modélise par le schéma bloc suivant un moteur à courant continu à aimant permanent 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UcPeriod"/>
                </a:pPr>
                <a:r>
                  <a:rPr lang="fr-FR" dirty="0" smtClean="0"/>
                  <a:t>Le bloc dont la fonction de transfert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 smtClean="0"/>
                  <a:t> est appelé bloc « électrique ».</a:t>
                </a:r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𝐽𝑝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𝐿𝑝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réponse du système à un échelon de tension est </a:t>
                </a:r>
                <a:r>
                  <a:rPr lang="fr-FR" dirty="0" err="1" smtClean="0"/>
                  <a:t>pseudo-périodique</a:t>
                </a:r>
                <a:r>
                  <a:rPr lang="fr-FR" dirty="0" smtClean="0"/>
                  <a:t> quelles que soient les valeurs réelles de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a:rPr lang="fr-FR" b="0" i="1" smtClean="0">
                        <a:latin typeface="Cambria Math"/>
                      </a:rPr>
                      <m:t>𝑅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𝐽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fr-FR" dirty="0" smtClean="0"/>
                  <a:t>. </a:t>
                </a:r>
                <a:endParaRPr lang="fr-FR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  <a:blipFill rotWithShape="1">
                <a:blip r:embed="rId13"/>
                <a:stretch>
                  <a:fillRect l="-900" t="-1309" r="-400" b="-3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2494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a) Les </a:t>
            </a:r>
            <a:r>
              <a:rPr lang="fr-FR" dirty="0"/>
              <a:t>valeurs numériques des constantes suivantes sont compatibles pour le </a:t>
            </a:r>
            <a:r>
              <a:rPr lang="fr-FR" dirty="0" smtClean="0"/>
              <a:t>moteur décrit </a:t>
            </a:r>
            <a:r>
              <a:rPr lang="fr-FR" dirty="0"/>
              <a:t>par le schéma de la question précédente : </a:t>
            </a:r>
            <a:r>
              <a:rPr lang="fr-FR" i="1" dirty="0"/>
              <a:t>KT </a:t>
            </a:r>
            <a:r>
              <a:rPr lang="fr-FR" dirty="0"/>
              <a:t>=14.8mN.m </a:t>
            </a:r>
            <a:r>
              <a:rPr lang="fr-FR" dirty="0" smtClean="0"/>
              <a:t>et </a:t>
            </a:r>
            <a:r>
              <a:rPr lang="fr-FR" i="1" dirty="0" err="1" smtClean="0"/>
              <a:t>Ke</a:t>
            </a:r>
            <a:r>
              <a:rPr lang="fr-FR" i="1" dirty="0" smtClean="0"/>
              <a:t> </a:t>
            </a:r>
            <a:r>
              <a:rPr lang="fr-FR" dirty="0"/>
              <a:t>=1.55V/1000 tr/min</a:t>
            </a:r>
          </a:p>
          <a:p>
            <a:r>
              <a:rPr lang="fr-FR" dirty="0"/>
              <a:t>b) L’unité du paramètre </a:t>
            </a:r>
            <a:r>
              <a:rPr lang="fr-FR" i="1" dirty="0"/>
              <a:t>J </a:t>
            </a:r>
            <a:r>
              <a:rPr lang="fr-FR" dirty="0"/>
              <a:t>apparaissant à la question précédente est le </a:t>
            </a:r>
            <a:r>
              <a:rPr lang="fr-FR" i="1" dirty="0"/>
              <a:t>Kg </a:t>
            </a:r>
            <a:r>
              <a:rPr lang="fr-FR" dirty="0"/>
              <a:t>⋅</a:t>
            </a:r>
            <a:r>
              <a:rPr lang="fr-FR" i="1" dirty="0"/>
              <a:t>m</a:t>
            </a:r>
            <a:r>
              <a:rPr lang="fr-FR" dirty="0"/>
              <a:t>−</a:t>
            </a:r>
            <a:r>
              <a:rPr lang="fr-FR" dirty="0" smtClean="0"/>
              <a:t>2</a:t>
            </a:r>
          </a:p>
          <a:p>
            <a:r>
              <a:rPr lang="fr-FR" dirty="0" smtClean="0"/>
              <a:t>c</a:t>
            </a:r>
            <a:r>
              <a:rPr lang="fr-FR" dirty="0"/>
              <a:t>) La valeur de </a:t>
            </a:r>
            <a:r>
              <a:rPr lang="fr-FR" i="1" dirty="0"/>
              <a:t>J </a:t>
            </a:r>
            <a:r>
              <a:rPr lang="fr-FR" dirty="0"/>
              <a:t>ne dépend que de l’inertie du rotor du moteur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8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endCxn id="10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>
            <a:stCxn id="10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2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rganigramme : Jonction de sommaire 20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endCxn id="21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1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Diagramme de Bode</a:t>
                </a:r>
              </a:p>
              <a:p>
                <a:r>
                  <a:rPr lang="fr-FR" dirty="0" smtClean="0"/>
                  <a:t>A. Pour un premier ordre, la pulsation de coupure se produit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B. </a:t>
                </a:r>
                <a:r>
                  <a:rPr lang="fr-FR" dirty="0"/>
                  <a:t>La courbe de gain pour un premier ordre passe par un point dont </a:t>
                </a:r>
                <a:r>
                  <a:rPr lang="fr-FR" dirty="0" smtClean="0"/>
                  <a:t>les coordonnées sont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r>
                          <a:rPr lang="fr-FR" b="0" i="1" smtClean="0">
                            <a:latin typeface="Cambria Math"/>
                          </a:rPr>
                          <m:t>,20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</m:func>
                        <m:r>
                          <a:rPr lang="fr-FR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C. </a:t>
                </a:r>
                <a:r>
                  <a:rPr lang="fr-FR" dirty="0"/>
                  <a:t>Pour un premier ordre de type passe bas l’asymptote oblique </a:t>
                </a:r>
                <a:r>
                  <a:rPr lang="fr-FR" dirty="0" smtClean="0"/>
                  <a:t>possède une </a:t>
                </a:r>
                <a:r>
                  <a:rPr lang="fr-FR" dirty="0"/>
                  <a:t>pente de -40 </a:t>
                </a:r>
                <a:r>
                  <a:rPr lang="fr-FR" dirty="0" smtClean="0"/>
                  <a:t>dB/</a:t>
                </a:r>
                <a:r>
                  <a:rPr lang="fr-FR" dirty="0" err="1" smtClean="0"/>
                  <a:t>dec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D. </a:t>
                </a:r>
                <a:r>
                  <a:rPr lang="fr-FR" dirty="0"/>
                  <a:t>Pour un premier ordre la courbe de phase à pour équation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𝜏𝜔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E. Pour un premier ordre, il peut se produire une résonance d’amplitude pour certaines valeurs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blipFill rotWithShape="1">
                <a:blip r:embed="rId2"/>
                <a:stretch>
                  <a:fillRect l="-778" t="-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Pour un deuxième ordre la pulsation de coupure se produit pour </a:t>
            </a:r>
            <a:r>
              <a:rPr lang="fr-FR" dirty="0" err="1"/>
              <a:t>ω</a:t>
            </a:r>
            <a:r>
              <a:rPr lang="fr-FR" i="1" dirty="0" err="1"/>
              <a:t>c</a:t>
            </a:r>
            <a:r>
              <a:rPr lang="fr-FR" i="1" dirty="0"/>
              <a:t> </a:t>
            </a:r>
            <a:r>
              <a:rPr lang="fr-FR" dirty="0"/>
              <a:t>=</a:t>
            </a:r>
            <a:r>
              <a:rPr lang="fr-FR" dirty="0" err="1"/>
              <a:t>ω</a:t>
            </a:r>
            <a:r>
              <a:rPr lang="fr-FR" i="1" dirty="0" err="1"/>
              <a:t>n</a:t>
            </a:r>
            <a:endParaRPr lang="fr-FR" i="1" dirty="0"/>
          </a:p>
          <a:p>
            <a:r>
              <a:rPr lang="fr-FR" dirty="0"/>
              <a:t>b) Tout comme pour un premier ordre de type passe bas l’asymptote</a:t>
            </a:r>
          </a:p>
          <a:p>
            <a:r>
              <a:rPr lang="fr-FR" dirty="0"/>
              <a:t>horizontale d’un second ordre à pour équation : G(dB) = 20 log K</a:t>
            </a:r>
          </a:p>
          <a:p>
            <a:r>
              <a:rPr lang="fr-FR" dirty="0"/>
              <a:t>c) L’amplitude maximum du diagramme de phase d’un second ordre ne</a:t>
            </a:r>
          </a:p>
          <a:p>
            <a:r>
              <a:rPr lang="fr-FR" dirty="0"/>
              <a:t>dépasse pas 90°</a:t>
            </a:r>
          </a:p>
          <a:p>
            <a:r>
              <a:rPr lang="fr-FR" dirty="0"/>
              <a:t>d) Pour les systèmes du second ordre lorsque le coefficient</a:t>
            </a:r>
          </a:p>
          <a:p>
            <a:r>
              <a:rPr lang="fr-FR" dirty="0"/>
              <a:t>d’amortissement est inférieur à 1 il se produit une résonance </a:t>
            </a:r>
            <a:r>
              <a:rPr lang="fr-FR" dirty="0" smtClean="0"/>
              <a:t>d’amplitude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Ces diagrammes correspondent à un filtre passe bas d’ordre 2</a:t>
            </a:r>
          </a:p>
          <a:p>
            <a:r>
              <a:rPr lang="fr-FR" dirty="0"/>
              <a:t>b) Le diagramme de gain fait apparaître une résonance</a:t>
            </a:r>
          </a:p>
          <a:p>
            <a:r>
              <a:rPr lang="fr-FR" dirty="0"/>
              <a:t>c) De manière générale, lorsqu’il se produit une résonance, elle a lieu pour</a:t>
            </a:r>
          </a:p>
          <a:p>
            <a:r>
              <a:rPr lang="fr-FR" dirty="0"/>
              <a:t>une pulsation égale à la pulsation de coupure</a:t>
            </a:r>
          </a:p>
          <a:p>
            <a:r>
              <a:rPr lang="fr-FR" dirty="0"/>
              <a:t>d) De manière générale, plus le coefficient d’amortissement est petit plus</a:t>
            </a:r>
          </a:p>
          <a:p>
            <a:r>
              <a:rPr lang="fr-FR" dirty="0"/>
              <a:t>l’amplitude de la résonance est élevée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395093" cy="338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3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2) Erreur statique mesurée sur un essai </a:t>
            </a:r>
            <a:r>
              <a:rPr lang="fr-FR" dirty="0" smtClean="0"/>
              <a:t>échelon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blipFill rotWithShape="1">
                <a:blip r:embed="rId7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G. Pour un échelon,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𝐴𝑢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dirty="0" smtClean="0">
                        <a:latin typeface="Cambria Math"/>
                      </a:rPr>
                      <m:t>=1−</m:t>
                    </m:r>
                    <m:r>
                      <a:rPr lang="fr-FR" b="0" i="1" dirty="0" smtClean="0">
                        <a:latin typeface="Cambria Math"/>
                      </a:rPr>
                      <m:t>𝐴𝐾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09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9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La FTBO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  <m:r>
                          <a:rPr lang="fr-FR" b="0" i="1" smtClean="0">
                            <a:latin typeface="Cambria Math"/>
                          </a:rPr>
                          <m:t>+1+10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blipFill rotWithShape="1">
                <a:blip r:embed="rId2"/>
                <a:stretch>
                  <a:fillRect l="-747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/>
          <p:cNvCxnSpPr/>
          <p:nvPr/>
        </p:nvCxnSpPr>
        <p:spPr>
          <a:xfrm>
            <a:off x="755576" y="52876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51436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5287636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  <a:endCxn id="9" idx="1"/>
          </p:cNvCxnSpPr>
          <p:nvPr/>
        </p:nvCxnSpPr>
        <p:spPr>
          <a:xfrm>
            <a:off x="2843808" y="5287636"/>
            <a:ext cx="26752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1+10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4221146" y="5286928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691680" y="5431652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691680" y="6084880"/>
            <a:ext cx="2727488" cy="841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19168" y="5284303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1+100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blipFill rotWithShape="1">
                <a:blip r:embed="rId9"/>
                <a:stretch>
                  <a:fillRect l="-674"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+20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fr-FR" i="1">
                                <a:latin typeface="Cambria Math"/>
                              </a:rPr>
                              <m:t>100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blipFill rotWithShape="1">
                <a:blip r:embed="rId10"/>
                <a:stretch>
                  <a:fillRect l="-660" t="-4310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Le phase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084" y="260648"/>
            <a:ext cx="8435280" cy="4606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Erreur statique dans le cas d’une réponse à un échelon unitaire</a:t>
            </a:r>
          </a:p>
          <a:p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B.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  <a:blipFill rotWithShape="1">
                <a:blip r:embed="rId2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A. Pour un système du 2</a:t>
                </a:r>
                <a:r>
                  <a:rPr lang="fr-FR" sz="2400" baseline="30000" dirty="0" smtClean="0"/>
                  <a:t>nd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  <a:blipFill rotWithShape="1">
                <a:blip r:embed="rId3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C.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−1</m:t>
                    </m:r>
                  </m:oMath>
                </a14:m>
                <a:endParaRPr lang="fr-FR" sz="2400" dirty="0" smtClean="0"/>
              </a:p>
            </p:txBody>
          </p:sp>
        </mc:Choice>
        <mc:Fallback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  <a:blipFill rotWithShape="1">
                <a:blip r:embed="rId4"/>
                <a:stretch>
                  <a:fillRect l="-1084" t="-6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ce réservé du contenu 2"/>
              <p:cNvSpPr txBox="1">
                <a:spLocks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D. Pour un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comme pour un second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2400" dirty="0" smtClean="0"/>
                  <a:t> lorsque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2400" dirty="0" smtClean="0"/>
                  <a:t>. </a:t>
                </a:r>
              </a:p>
            </p:txBody>
          </p:sp>
        </mc:Choice>
        <mc:Fallback>
          <p:sp>
            <p:nvSpPr>
              <p:cNvPr id="1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  <a:blipFill rotWithShape="1">
                <a:blip r:embed="rId5"/>
                <a:stretch>
                  <a:fillRect l="-939" t="-9091" b="-10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2"/>
              <p:cNvSpPr txBox="1">
                <a:spLocks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fr-FR" sz="2400" dirty="0" smtClean="0"/>
              </a:p>
            </p:txBody>
          </p:sp>
        </mc:Choice>
        <mc:Fallback>
          <p:sp>
            <p:nvSpPr>
              <p:cNvPr id="13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  <a:blipFill rotWithShape="1">
                <a:blip r:embed="rId6"/>
                <a:stretch>
                  <a:fillRect l="-1156" t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sz="2400" dirty="0" smtClean="0"/>
                  <a:t>Transformation de Laplace, on donne l’équation réelle suivante :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+2</m:t>
                    </m:r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−1=0.</m:t>
                    </m:r>
                  </m:oMath>
                </a14:m>
                <a:endParaRPr lang="fr-FR" sz="2400" b="0" dirty="0" smtClean="0"/>
              </a:p>
              <a:p>
                <a:r>
                  <a:rPr lang="fr-FR" sz="2400" dirty="0" smtClean="0"/>
                  <a:t>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=−1 </m:t>
                    </m:r>
                    <m:r>
                      <a:rPr lang="fr-FR" sz="2400" b="0" i="1" smtClean="0">
                        <a:latin typeface="Cambria Math"/>
                      </a:rPr>
                      <m:t>𝑒𝑡</m:t>
                    </m:r>
                    <m:r>
                      <a:rPr lang="fr-FR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fr-FR" sz="2400" dirty="0" smtClean="0"/>
                  <a:t>.</a:t>
                </a:r>
                <a:endParaRPr lang="fr-FR" sz="2400" dirty="0"/>
              </a:p>
            </p:txBody>
          </p:sp>
        </mc:Choice>
        <mc:Fallback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t="-8000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723" t="-7895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/>
          <p:cNvSpPr txBox="1">
            <a:spLocks/>
          </p:cNvSpPr>
          <p:nvPr/>
        </p:nvSpPr>
        <p:spPr>
          <a:xfrm>
            <a:off x="338127" y="836712"/>
            <a:ext cx="843528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En passant cette équation dans Laplace, on obtient : 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2"/>
              <p:cNvSpPr txBox="1">
                <a:spLocks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23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/>
                  <a:t>C</a:t>
                </a:r>
                <a:r>
                  <a:rPr lang="fr-FR" sz="24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10−6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650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3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 smtClean="0"/>
                  <a:t>La réponse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 à la rampe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400" dirty="0" smtClean="0"/>
                  <a:t> est égale à </a:t>
                </a:r>
                <a:endParaRPr lang="fr-FR" sz="2400" dirty="0"/>
              </a:p>
            </p:txBody>
          </p:sp>
        </mc:Choice>
        <mc:Fallback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939"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fr-FR" sz="2400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289" t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/>
              <p:cNvSpPr txBox="1">
                <a:spLocks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10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95" t="-3947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ce réservé du contenu 2"/>
              <p:cNvSpPr txBox="1">
                <a:spLocks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C.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1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723" t="-4000" b="-18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fr-FR" sz="2400" dirty="0" smtClean="0"/>
                  <a:t>Fonction de transfert : on donne la fonction de transfert suivante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506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Le système est du premier ordre.</a:t>
                </a:r>
              </a:p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 Le gain statique est de 8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Le gain statique est de 1/8.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La constante de temps est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𝜏</m:t>
                    </m:r>
                    <m:r>
                      <a:rPr lang="fr-FR" sz="2400" b="0" i="1" smtClean="0">
                        <a:latin typeface="Cambria Math"/>
                      </a:rPr>
                      <m:t>=1,5 </m:t>
                    </m:r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  <a:blipFill rotWithShape="1">
                <a:blip r:embed="rId3"/>
                <a:stretch>
                  <a:fillRect l="-1156" t="-5282" b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0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La fonction de transfert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2400" dirty="0" smtClean="0"/>
                  <a:t> est sollicité par une rampe du type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𝑡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400" dirty="0" smtClean="0"/>
                  <a:t>. La r</a:t>
                </a:r>
                <a:r>
                  <a:rPr lang="fr-FR" sz="2400" dirty="0"/>
                  <a:t>é</a:t>
                </a:r>
                <a:r>
                  <a:rPr lang="fr-FR" sz="2400" dirty="0" smtClean="0"/>
                  <a:t>ponse symbolique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𝑆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  <a:blipFill rotWithShape="1"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blipFill rotWithShape="1">
                <a:blip r:embed="rId3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blipFill rotWithShape="1">
                <a:blip r:embed="rId4"/>
                <a:stretch>
                  <a:fillRect l="-2524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blipFill rotWithShape="1">
                <a:blip r:embed="rId5"/>
                <a:stretch>
                  <a:fillRect l="-2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16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blipFill rotWithShape="1">
                <a:blip r:embed="rId6"/>
                <a:stretch>
                  <a:fillRect l="-2623" b="-10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donne la réponse d’un système à un échelon unitaire</a:t>
            </a:r>
            <a:endParaRPr lang="fr-FR" dirty="0"/>
          </a:p>
        </p:txBody>
      </p:sp>
      <p:pic>
        <p:nvPicPr>
          <p:cNvPr id="6146" name="Picture 2" descr="C:\Enseignement\GitHub\Cy_01_PSI_ModelisationLinNonLin\QCM\Ord2_Ech_K12_Xi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69492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7776" y="3789040"/>
            <a:ext cx="687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Le régime est pseudo oscillatoire</a:t>
            </a:r>
          </a:p>
          <a:p>
            <a:pPr marL="342900" indent="-342900">
              <a:buAutoNum type="alphaUcPeriod"/>
            </a:pPr>
            <a:r>
              <a:rPr lang="fr-FR" dirty="0" smtClean="0"/>
              <a:t>Ce n’est pas la réponse d’un 1</a:t>
            </a:r>
            <a:r>
              <a:rPr lang="fr-FR" baseline="30000" dirty="0" smtClean="0"/>
              <a:t>er</a:t>
            </a:r>
            <a:r>
              <a:rPr lang="fr-FR" dirty="0" smtClean="0"/>
              <a:t> ordre</a:t>
            </a:r>
          </a:p>
          <a:p>
            <a:pPr marL="342900" indent="-342900">
              <a:buAutoNum type="alphaUcPeriod"/>
            </a:pPr>
            <a:r>
              <a:rPr lang="fr-FR" dirty="0" smtClean="0"/>
              <a:t>Si </a:t>
            </a:r>
            <a:r>
              <a:rPr lang="fr-FR" dirty="0"/>
              <a:t>le système est un second ordre alors le </a:t>
            </a:r>
            <a:r>
              <a:rPr lang="fr-FR" dirty="0" smtClean="0"/>
              <a:t>coefficient </a:t>
            </a:r>
            <a:r>
              <a:rPr lang="fr-FR" dirty="0"/>
              <a:t>d’amortissement est supérieur ou égal à </a:t>
            </a:r>
            <a:r>
              <a:rPr lang="fr-FR" dirty="0" smtClean="0"/>
              <a:t>1.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</a:t>
            </a:r>
            <a:r>
              <a:rPr lang="fr-FR" dirty="0"/>
              <a:t>gain statique du système est </a:t>
            </a:r>
            <a:r>
              <a:rPr lang="fr-FR" dirty="0" smtClean="0"/>
              <a:t>supérieur à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9638" y="548680"/>
            <a:ext cx="859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9) On donne ci-dessous la réponse d’un système à un échelon unitaire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8591" y="3109245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régime est pseudo oscillatoire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Ce </a:t>
            </a:r>
            <a:r>
              <a:rPr lang="fr-FR" dirty="0"/>
              <a:t>n’est pas une réponse d’un 1er ordre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Si </a:t>
            </a:r>
            <a:r>
              <a:rPr lang="fr-FR" dirty="0"/>
              <a:t>le système est un second ordre alors le coefficient d’amortissement est supérieur ou égal à 1 </a:t>
            </a:r>
          </a:p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gain statique du système est supérieur à 1 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1700</Words>
  <Application>Microsoft Office PowerPoint</Application>
  <PresentationFormat>Affichage à l'écran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2018-06-25T09:15:53Z</dcterms:created>
  <dcterms:modified xsi:type="dcterms:W3CDTF">2018-06-25T15:45:05Z</dcterms:modified>
</cp:coreProperties>
</file>