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0C68A-5976-4C18-963E-6265CB2FA456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CAC38-E2C3-4590-82B5-4ADD7A36E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016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AC38-E2C3-4590-82B5-4ADD7A36ECF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16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AC38-E2C3-4590-82B5-4ADD7A36ECF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02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D53C3-9540-4E17-8376-F9C01BD2D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8A7857-86BC-4FCB-88F3-1EF57A031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00CE85-852C-4D46-8281-EAF357BB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1167C0-5CAD-4312-85DB-91CE6783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CC4E87-D7F8-4F6A-8480-9EED909A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90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9687E-4C0A-4E97-9E7C-9D1B3147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81FDC-3986-49C7-915A-0EB8E537A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D1A09-0EF4-4704-B56E-C4ACAF42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F8E3C6-F83E-45B9-9A19-B66671FE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6F2B71-0FFE-44F5-A385-7D4E46C5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40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15D6B2D-6FEF-471E-9E0F-60D09E6AA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68668E-B351-4A69-BD46-6E7CBAB4A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44C69-3805-4602-B67C-8B215C16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84FE30-C5F4-4588-9F22-41C1236D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CCB140-FCAC-4554-AF39-DD6D62C3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50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979A2-7296-4DAC-BA12-1CC2D06F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3FC3E7-7078-4AF4-B893-9AD7BBC97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1320BC-48EA-48E4-94D2-F3EF711C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448940-8DEC-40D4-B153-4C481EBA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C3234B-8CFE-415C-B3DF-A99CE8FC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22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3C65A-EDB2-4F30-8350-0614B389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0A4161-2B5C-4C77-8F9D-F6BBBFCC7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F6D78B-EE64-4EF5-9F52-8C183456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C0CD3B-C6FF-4D90-B8BB-793F76E7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0F5B1F-BA17-4E51-93AC-B6DD6062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69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6101E-7CDC-4D79-8432-130AE7FF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2CF797-0FCC-4FA9-BC17-5E8A5AA3E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D016DF-EADD-4430-9D84-EDFEC7B23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054FDB-B301-4F3C-8867-146DEB04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4E78F4-2C64-4366-B9F1-7E57DB86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61CE65-DB5B-4D18-99AD-5980D9A6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40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09113-E039-4482-90E4-3347FF6F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7C4BA7-353D-4493-BBAC-6A337722B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0BE30A-905D-4659-8AE6-18A3436C7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5B177A3-1F93-43D4-A007-DA34B4523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F30268-678B-4F2F-8F41-F86CF1C7A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F3B7A6-FD5A-484D-8930-381DCEF8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5A1CCDD-DCDC-497B-AFB7-537DE25D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FD4C32-3138-480E-96C8-E210D878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85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4F3C5-67AB-45AB-ADDB-D882EA60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1DD52F-8B85-478C-8CEB-F0ABCBA3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AEF2FE-46F9-4813-93B5-5DFF9F35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A5A025-FCE2-416A-814C-DA37BF21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97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A3BE26-2518-4189-8C8E-930BBC06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42ECD2-4820-4A21-BCD9-353347A2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816968-5131-47D9-A34F-86C9783A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91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062E9-E89C-4EA6-8D4A-D57D4A32C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3869BD-97CB-41DE-A209-6E55506A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B8DB6E-ABF9-4268-92CD-96AD2F9F9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C8A965-E264-42ED-BA49-DBF63909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171C06-3883-4C33-87E2-20327845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2BCB3F-D5EA-4A34-AED6-7E040DF9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04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2876B-80EB-427E-8DB6-5AF35067A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9A5B0E6-C4BD-4BA9-A759-22765B960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DF4A3D-089F-4CCD-8154-004A7A759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C75468-6A9B-4F57-A9B5-C9A502C1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D874DB-CA50-47F9-A132-9935DEB0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5DA9CE-C8D5-4E56-B1D4-CE049702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30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816B94-9916-4AD5-B2F9-15ECD79E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4B7847-C57C-48CB-AC88-C2F069B2D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FE8A91-9DB4-49E0-8326-9E6BAEA1C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8A6B5-34C3-435F-B410-3D1C8E753568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8625EE-8123-4F3C-BAE4-B631279E7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2A1332-C59F-445D-9C02-16C75D854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76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2BEFDEB5-FB54-4F00-9CE0-5D70464C77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5666923"/>
                  </p:ext>
                </p:extLst>
              </p:nvPr>
            </p:nvGraphicFramePr>
            <p:xfrm>
              <a:off x="0" y="558801"/>
              <a:ext cx="12191992" cy="599158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7600">
                      <a:extLst>
                        <a:ext uri="{9D8B030D-6E8A-4147-A177-3AD203B41FA5}">
                          <a16:colId xmlns:a16="http://schemas.microsoft.com/office/drawing/2014/main" val="1307688907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853866184"/>
                        </a:ext>
                      </a:extLst>
                    </a:gridCol>
                    <a:gridCol w="964694">
                      <a:extLst>
                        <a:ext uri="{9D8B030D-6E8A-4147-A177-3AD203B41FA5}">
                          <a16:colId xmlns:a16="http://schemas.microsoft.com/office/drawing/2014/main" val="840737120"/>
                        </a:ext>
                      </a:extLst>
                    </a:gridCol>
                    <a:gridCol w="1323774">
                      <a:extLst>
                        <a:ext uri="{9D8B030D-6E8A-4147-A177-3AD203B41FA5}">
                          <a16:colId xmlns:a16="http://schemas.microsoft.com/office/drawing/2014/main" val="3358697541"/>
                        </a:ext>
                      </a:extLst>
                    </a:gridCol>
                    <a:gridCol w="1323774">
                      <a:extLst>
                        <a:ext uri="{9D8B030D-6E8A-4147-A177-3AD203B41FA5}">
                          <a16:colId xmlns:a16="http://schemas.microsoft.com/office/drawing/2014/main" val="796939262"/>
                        </a:ext>
                      </a:extLst>
                    </a:gridCol>
                    <a:gridCol w="1323774">
                      <a:extLst>
                        <a:ext uri="{9D8B030D-6E8A-4147-A177-3AD203B41FA5}">
                          <a16:colId xmlns:a16="http://schemas.microsoft.com/office/drawing/2014/main" val="654630811"/>
                        </a:ext>
                      </a:extLst>
                    </a:gridCol>
                    <a:gridCol w="1323774">
                      <a:extLst>
                        <a:ext uri="{9D8B030D-6E8A-4147-A177-3AD203B41FA5}">
                          <a16:colId xmlns:a16="http://schemas.microsoft.com/office/drawing/2014/main" val="3230945894"/>
                        </a:ext>
                      </a:extLst>
                    </a:gridCol>
                    <a:gridCol w="1323774">
                      <a:extLst>
                        <a:ext uri="{9D8B030D-6E8A-4147-A177-3AD203B41FA5}">
                          <a16:colId xmlns:a16="http://schemas.microsoft.com/office/drawing/2014/main" val="404467286"/>
                        </a:ext>
                      </a:extLst>
                    </a:gridCol>
                    <a:gridCol w="1323774">
                      <a:extLst>
                        <a:ext uri="{9D8B030D-6E8A-4147-A177-3AD203B41FA5}">
                          <a16:colId xmlns:a16="http://schemas.microsoft.com/office/drawing/2014/main" val="987177327"/>
                        </a:ext>
                      </a:extLst>
                    </a:gridCol>
                    <a:gridCol w="1323774">
                      <a:extLst>
                        <a:ext uri="{9D8B030D-6E8A-4147-A177-3AD203B41FA5}">
                          <a16:colId xmlns:a16="http://schemas.microsoft.com/office/drawing/2014/main" val="3641033366"/>
                        </a:ext>
                      </a:extLst>
                    </a:gridCol>
                  </a:tblGrid>
                  <a:tr h="579119">
                    <a:tc>
                      <a:txBody>
                        <a:bodyPr/>
                        <a:lstStyle/>
                        <a:p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>
                              <a:solidFill>
                                <a:schemeClr val="tx1"/>
                              </a:solidFill>
                            </a:rPr>
                            <a:t>Cahier des charges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chemeClr val="tx1"/>
                              </a:solidFill>
                            </a:rPr>
                            <a:t>Pas de correction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d>
                                  <m:dPr>
                                    <m:ctrlP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fr-FR" sz="105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05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d>
                                  <m:dPr>
                                    <m:ctrlP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fr-FR" sz="105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05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d>
                                  <m:dPr>
                                    <m:ctrlP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fr-FR" sz="105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05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d>
                                  <m:dPr>
                                    <m:ctrlP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105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𝑲</m:t>
                                </m:r>
                                <m:f>
                                  <m:fPr>
                                    <m:ctrlPr>
                                      <a:rPr lang="fr-FR" sz="105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05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lang="fr-FR" sz="1050" b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+.</m:t>
                                    </m:r>
                                    <m:r>
                                      <a:rPr lang="fr-FR" sz="105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  <m:r>
                                      <a:rPr lang="fr-FR" sz="1050" b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.</m:t>
                                    </m:r>
                                    <m:r>
                                      <a:rPr lang="fr-FR" sz="105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num>
                                  <m:den>
                                    <m:r>
                                      <a:rPr lang="fr-FR" sz="105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lang="fr-FR" sz="1050" b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fr-FR" sz="105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𝒃</m:t>
                                    </m:r>
                                    <m:r>
                                      <a:rPr lang="fr-FR" sz="1050" b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.</m:t>
                                    </m:r>
                                    <m:r>
                                      <a:rPr lang="fr-FR" sz="105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  <m:r>
                                      <a:rPr lang="fr-FR" sz="1050" b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.</m:t>
                                    </m:r>
                                    <m:r>
                                      <a:rPr lang="fr-FR" sz="105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05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fr-FR" sz="105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d>
                                  <m:dPr>
                                    <m:ctrlP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05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05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fr-FR" sz="105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𝑰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05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d>
                                  <m:dPr>
                                    <m:ctrlP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105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𝑲</m:t>
                                </m:r>
                                <m:f>
                                  <m:fPr>
                                    <m:ctrlPr>
                                      <a:rPr lang="fr-FR" sz="105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05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lang="fr-FR" sz="1050" b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fr-FR" sz="105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𝒂</m:t>
                                    </m:r>
                                    <m:r>
                                      <a:rPr lang="fr-FR" sz="105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.</m:t>
                                    </m:r>
                                    <m:r>
                                      <a:rPr lang="fr-FR" sz="105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  <m:r>
                                      <a:rPr lang="fr-FR" sz="1050" b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.</m:t>
                                    </m:r>
                                    <m:r>
                                      <a:rPr lang="fr-FR" sz="105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num>
                                  <m:den>
                                    <m:r>
                                      <a:rPr lang="fr-FR" sz="105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lang="fr-FR" sz="1050" b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fr-FR" sz="105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  <m:r>
                                      <a:rPr lang="fr-FR" sz="1050" b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.</m:t>
                                    </m:r>
                                    <m:r>
                                      <a:rPr lang="fr-FR" sz="105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05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fr-FR" sz="105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050" b="1" dirty="0">
                              <a:solidFill>
                                <a:schemeClr val="tx1"/>
                              </a:solidFill>
                            </a:rPr>
                            <a:t>PID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139984"/>
                      </a:ext>
                    </a:extLst>
                  </a:tr>
                  <a:tr h="579119">
                    <a:tc>
                      <a:txBody>
                        <a:bodyPr/>
                        <a:lstStyle/>
                        <a:p>
                          <a:r>
                            <a:rPr lang="fr-FR" sz="1200" b="1" dirty="0">
                              <a:solidFill>
                                <a:schemeClr val="tx1"/>
                              </a:solidFill>
                            </a:rPr>
                            <a:t>Paramètre du correcteur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5696165"/>
                      </a:ext>
                    </a:extLst>
                  </a:tr>
                  <a:tr h="779512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Erreur statique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 mm</a:t>
                          </a:r>
                          <a:endParaRPr lang="fr-FR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4083723"/>
                      </a:ext>
                    </a:extLst>
                  </a:tr>
                  <a:tr h="779512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Erreur de trainage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&lt; 0,2 mm</a:t>
                          </a:r>
                          <a:endParaRPr lang="fr-FR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726987"/>
                      </a:ext>
                    </a:extLst>
                  </a:tr>
                  <a:tr h="77951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dirty="0"/>
                            <a:t>Temps de réponse à 5%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0,045 s</a:t>
                          </a:r>
                          <a:endParaRPr lang="fr-FR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6994577"/>
                      </a:ext>
                    </a:extLst>
                  </a:tr>
                  <a:tr h="77951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dirty="0"/>
                            <a:t>Dépassement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dirty="0"/>
                            <a:t>&lt; 5%</a:t>
                          </a:r>
                          <a:endParaRPr lang="fr-FR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291025"/>
                      </a:ext>
                    </a:extLst>
                  </a:tr>
                  <a:tr h="779512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Marge de gain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&gt; 10dB</a:t>
                          </a:r>
                          <a:endParaRPr lang="fr-FR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770692"/>
                      </a:ext>
                    </a:extLst>
                  </a:tr>
                  <a:tr h="779512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Marge de phase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&gt; 60°</a:t>
                          </a:r>
                          <a:endParaRPr lang="fr-FR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0977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2BEFDEB5-FB54-4F00-9CE0-5D70464C77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5666923"/>
                  </p:ext>
                </p:extLst>
              </p:nvPr>
            </p:nvGraphicFramePr>
            <p:xfrm>
              <a:off x="0" y="558801"/>
              <a:ext cx="12191992" cy="599158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7600">
                      <a:extLst>
                        <a:ext uri="{9D8B030D-6E8A-4147-A177-3AD203B41FA5}">
                          <a16:colId xmlns:a16="http://schemas.microsoft.com/office/drawing/2014/main" val="1307688907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853866184"/>
                        </a:ext>
                      </a:extLst>
                    </a:gridCol>
                    <a:gridCol w="964694">
                      <a:extLst>
                        <a:ext uri="{9D8B030D-6E8A-4147-A177-3AD203B41FA5}">
                          <a16:colId xmlns:a16="http://schemas.microsoft.com/office/drawing/2014/main" val="840737120"/>
                        </a:ext>
                      </a:extLst>
                    </a:gridCol>
                    <a:gridCol w="1323774">
                      <a:extLst>
                        <a:ext uri="{9D8B030D-6E8A-4147-A177-3AD203B41FA5}">
                          <a16:colId xmlns:a16="http://schemas.microsoft.com/office/drawing/2014/main" val="3358697541"/>
                        </a:ext>
                      </a:extLst>
                    </a:gridCol>
                    <a:gridCol w="1323774">
                      <a:extLst>
                        <a:ext uri="{9D8B030D-6E8A-4147-A177-3AD203B41FA5}">
                          <a16:colId xmlns:a16="http://schemas.microsoft.com/office/drawing/2014/main" val="796939262"/>
                        </a:ext>
                      </a:extLst>
                    </a:gridCol>
                    <a:gridCol w="1323774">
                      <a:extLst>
                        <a:ext uri="{9D8B030D-6E8A-4147-A177-3AD203B41FA5}">
                          <a16:colId xmlns:a16="http://schemas.microsoft.com/office/drawing/2014/main" val="654630811"/>
                        </a:ext>
                      </a:extLst>
                    </a:gridCol>
                    <a:gridCol w="1323774">
                      <a:extLst>
                        <a:ext uri="{9D8B030D-6E8A-4147-A177-3AD203B41FA5}">
                          <a16:colId xmlns:a16="http://schemas.microsoft.com/office/drawing/2014/main" val="3230945894"/>
                        </a:ext>
                      </a:extLst>
                    </a:gridCol>
                    <a:gridCol w="1323774">
                      <a:extLst>
                        <a:ext uri="{9D8B030D-6E8A-4147-A177-3AD203B41FA5}">
                          <a16:colId xmlns:a16="http://schemas.microsoft.com/office/drawing/2014/main" val="404467286"/>
                        </a:ext>
                      </a:extLst>
                    </a:gridCol>
                    <a:gridCol w="1323774">
                      <a:extLst>
                        <a:ext uri="{9D8B030D-6E8A-4147-A177-3AD203B41FA5}">
                          <a16:colId xmlns:a16="http://schemas.microsoft.com/office/drawing/2014/main" val="987177327"/>
                        </a:ext>
                      </a:extLst>
                    </a:gridCol>
                    <a:gridCol w="1323774">
                      <a:extLst>
                        <a:ext uri="{9D8B030D-6E8A-4147-A177-3AD203B41FA5}">
                          <a16:colId xmlns:a16="http://schemas.microsoft.com/office/drawing/2014/main" val="3641033366"/>
                        </a:ext>
                      </a:extLst>
                    </a:gridCol>
                  </a:tblGrid>
                  <a:tr h="735394">
                    <a:tc>
                      <a:txBody>
                        <a:bodyPr/>
                        <a:lstStyle/>
                        <a:p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>
                              <a:solidFill>
                                <a:schemeClr val="tx1"/>
                              </a:solidFill>
                            </a:rPr>
                            <a:t>Cahier des charges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chemeClr val="tx1"/>
                              </a:solidFill>
                            </a:rPr>
                            <a:t>Pas de correction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2120" t="-826" r="-602765" b="-714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2120" t="-826" r="-502765" b="-714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2120" t="-826" r="-402765" b="-714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19725" t="-826" r="-300917" b="-714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22581" t="-826" r="-202304" b="-714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2581" t="-826" r="-102304" b="-714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050" b="1" dirty="0">
                              <a:solidFill>
                                <a:schemeClr val="tx1"/>
                              </a:solidFill>
                            </a:rPr>
                            <a:t>PID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139984"/>
                      </a:ext>
                    </a:extLst>
                  </a:tr>
                  <a:tr h="579119">
                    <a:tc>
                      <a:txBody>
                        <a:bodyPr/>
                        <a:lstStyle/>
                        <a:p>
                          <a:r>
                            <a:rPr lang="fr-FR" sz="1200" b="1" dirty="0">
                              <a:solidFill>
                                <a:schemeClr val="tx1"/>
                              </a:solidFill>
                            </a:rPr>
                            <a:t>Paramètre du correcteur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5696165"/>
                      </a:ext>
                    </a:extLst>
                  </a:tr>
                  <a:tr h="779512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Erreur statique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 mm</a:t>
                          </a:r>
                          <a:endParaRPr lang="fr-FR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4083723"/>
                      </a:ext>
                    </a:extLst>
                  </a:tr>
                  <a:tr h="779512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Erreur de trainage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&lt; 0,2 mm</a:t>
                          </a:r>
                          <a:endParaRPr lang="fr-FR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726987"/>
                      </a:ext>
                    </a:extLst>
                  </a:tr>
                  <a:tr h="77951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dirty="0"/>
                            <a:t>Temps de réponse à 5%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0,045 s</a:t>
                          </a:r>
                          <a:endParaRPr lang="fr-FR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6994577"/>
                      </a:ext>
                    </a:extLst>
                  </a:tr>
                  <a:tr h="77951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dirty="0"/>
                            <a:t>Dépassement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dirty="0"/>
                            <a:t>&lt; 5%</a:t>
                          </a:r>
                          <a:endParaRPr lang="fr-FR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291025"/>
                      </a:ext>
                    </a:extLst>
                  </a:tr>
                  <a:tr h="779512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Marge de gain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&gt; 10dB</a:t>
                          </a:r>
                          <a:endParaRPr lang="fr-FR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770692"/>
                      </a:ext>
                    </a:extLst>
                  </a:tr>
                  <a:tr h="779512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Marge de phase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&gt; 60°</a:t>
                          </a:r>
                          <a:endParaRPr lang="fr-FR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0977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B0DFEE7B-00E6-4C69-95BD-949D74F8C1D9}"/>
              </a:ext>
            </a:extLst>
          </p:cNvPr>
          <p:cNvSpPr txBox="1"/>
          <p:nvPr/>
        </p:nvSpPr>
        <p:spPr>
          <a:xfrm>
            <a:off x="0" y="12294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NOM :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834A8F-0B7A-48F4-87A2-6D096F345399}"/>
              </a:ext>
            </a:extLst>
          </p:cNvPr>
          <p:cNvSpPr txBox="1"/>
          <p:nvPr/>
        </p:nvSpPr>
        <p:spPr>
          <a:xfrm>
            <a:off x="6604000" y="12294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PRENOM : </a:t>
            </a:r>
          </a:p>
        </p:txBody>
      </p:sp>
    </p:spTree>
    <p:extLst>
      <p:ext uri="{BB962C8B-B14F-4D97-AF65-F5344CB8AC3E}">
        <p14:creationId xmlns:p14="http://schemas.microsoft.com/office/powerpoint/2010/main" val="180550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2BEFDEB5-FB54-4F00-9CE0-5D70464C773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8174" y="719666"/>
              <a:ext cx="10366357" cy="19343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591">
                      <a:extLst>
                        <a:ext uri="{9D8B030D-6E8A-4147-A177-3AD203B41FA5}">
                          <a16:colId xmlns:a16="http://schemas.microsoft.com/office/drawing/2014/main" val="1307688907"/>
                        </a:ext>
                      </a:extLst>
                    </a:gridCol>
                    <a:gridCol w="1073426">
                      <a:extLst>
                        <a:ext uri="{9D8B030D-6E8A-4147-A177-3AD203B41FA5}">
                          <a16:colId xmlns:a16="http://schemas.microsoft.com/office/drawing/2014/main" val="2853866184"/>
                        </a:ext>
                      </a:extLst>
                    </a:gridCol>
                    <a:gridCol w="1306132">
                      <a:extLst>
                        <a:ext uri="{9D8B030D-6E8A-4147-A177-3AD203B41FA5}">
                          <a16:colId xmlns:a16="http://schemas.microsoft.com/office/drawing/2014/main" val="840737120"/>
                        </a:ext>
                      </a:extLst>
                    </a:gridCol>
                    <a:gridCol w="1571802">
                      <a:extLst>
                        <a:ext uri="{9D8B030D-6E8A-4147-A177-3AD203B41FA5}">
                          <a16:colId xmlns:a16="http://schemas.microsoft.com/office/drawing/2014/main" val="3358697541"/>
                        </a:ext>
                      </a:extLst>
                    </a:gridCol>
                    <a:gridCol w="1571802">
                      <a:extLst>
                        <a:ext uri="{9D8B030D-6E8A-4147-A177-3AD203B41FA5}">
                          <a16:colId xmlns:a16="http://schemas.microsoft.com/office/drawing/2014/main" val="796939262"/>
                        </a:ext>
                      </a:extLst>
                    </a:gridCol>
                    <a:gridCol w="1571802">
                      <a:extLst>
                        <a:ext uri="{9D8B030D-6E8A-4147-A177-3AD203B41FA5}">
                          <a16:colId xmlns:a16="http://schemas.microsoft.com/office/drawing/2014/main" val="654630811"/>
                        </a:ext>
                      </a:extLst>
                    </a:gridCol>
                    <a:gridCol w="1571802">
                      <a:extLst>
                        <a:ext uri="{9D8B030D-6E8A-4147-A177-3AD203B41FA5}">
                          <a16:colId xmlns:a16="http://schemas.microsoft.com/office/drawing/2014/main" val="3230945894"/>
                        </a:ext>
                      </a:extLst>
                    </a:gridCol>
                  </a:tblGrid>
                  <a:tr h="288389"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CDC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Pas de correction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𝟐𝟑𝟏</m:t>
                                </m:r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𝟕𝟒</m:t>
                                </m:r>
                              </m:oMath>
                            </m:oMathPara>
                          </a14:m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𝟑𝟏</m:t>
                                </m:r>
                              </m:oMath>
                            </m:oMathPara>
                          </a14:m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𝟓𝟎𝟎</m:t>
                                </m:r>
                              </m:oMath>
                            </m:oMathPara>
                          </a14:m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139984"/>
                      </a:ext>
                    </a:extLst>
                  </a:tr>
                  <a:tr h="178204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Erreur statique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0mm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4083723"/>
                      </a:ext>
                    </a:extLst>
                  </a:tr>
                  <a:tr h="178204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Erreur de trainage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&lt; 0,2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97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3,16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726987"/>
                      </a:ext>
                    </a:extLst>
                  </a:tr>
                  <a:tr h="1782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dirty="0"/>
                            <a:t>Temps de réponse à 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0,045 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310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9,5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6994577"/>
                      </a:ext>
                    </a:extLst>
                  </a:tr>
                  <a:tr h="1782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dirty="0"/>
                            <a:t>Dépassement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i="0" dirty="0"/>
                            <a:t>&lt; 5%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291025"/>
                      </a:ext>
                    </a:extLst>
                  </a:tr>
                  <a:tr h="178204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Marge de gain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&gt; 10dB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40 dB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&lt;0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10dB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770692"/>
                      </a:ext>
                    </a:extLst>
                  </a:tr>
                  <a:tr h="178204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Marge de phase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&gt; 60°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60°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0977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2BEFDEB5-FB54-4F00-9CE0-5D70464C77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5968183"/>
                  </p:ext>
                </p:extLst>
              </p:nvPr>
            </p:nvGraphicFramePr>
            <p:xfrm>
              <a:off x="298174" y="719666"/>
              <a:ext cx="10366357" cy="19343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591">
                      <a:extLst>
                        <a:ext uri="{9D8B030D-6E8A-4147-A177-3AD203B41FA5}">
                          <a16:colId xmlns:a16="http://schemas.microsoft.com/office/drawing/2014/main" val="1307688907"/>
                        </a:ext>
                      </a:extLst>
                    </a:gridCol>
                    <a:gridCol w="1073426">
                      <a:extLst>
                        <a:ext uri="{9D8B030D-6E8A-4147-A177-3AD203B41FA5}">
                          <a16:colId xmlns:a16="http://schemas.microsoft.com/office/drawing/2014/main" val="2853866184"/>
                        </a:ext>
                      </a:extLst>
                    </a:gridCol>
                    <a:gridCol w="1306132">
                      <a:extLst>
                        <a:ext uri="{9D8B030D-6E8A-4147-A177-3AD203B41FA5}">
                          <a16:colId xmlns:a16="http://schemas.microsoft.com/office/drawing/2014/main" val="840737120"/>
                        </a:ext>
                      </a:extLst>
                    </a:gridCol>
                    <a:gridCol w="1571802">
                      <a:extLst>
                        <a:ext uri="{9D8B030D-6E8A-4147-A177-3AD203B41FA5}">
                          <a16:colId xmlns:a16="http://schemas.microsoft.com/office/drawing/2014/main" val="3358697541"/>
                        </a:ext>
                      </a:extLst>
                    </a:gridCol>
                    <a:gridCol w="1571802">
                      <a:extLst>
                        <a:ext uri="{9D8B030D-6E8A-4147-A177-3AD203B41FA5}">
                          <a16:colId xmlns:a16="http://schemas.microsoft.com/office/drawing/2014/main" val="796939262"/>
                        </a:ext>
                      </a:extLst>
                    </a:gridCol>
                    <a:gridCol w="1571802">
                      <a:extLst>
                        <a:ext uri="{9D8B030D-6E8A-4147-A177-3AD203B41FA5}">
                          <a16:colId xmlns:a16="http://schemas.microsoft.com/office/drawing/2014/main" val="654630811"/>
                        </a:ext>
                      </a:extLst>
                    </a:gridCol>
                    <a:gridCol w="1571802">
                      <a:extLst>
                        <a:ext uri="{9D8B030D-6E8A-4147-A177-3AD203B41FA5}">
                          <a16:colId xmlns:a16="http://schemas.microsoft.com/office/drawing/2014/main" val="3230945894"/>
                        </a:ext>
                      </a:extLst>
                    </a:gridCol>
                  </a:tblGrid>
                  <a:tr h="288389"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CDC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Pas de correction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60078" t="-2128" r="-301550" b="-5914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60078" t="-2128" r="-201550" b="-5914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460078" t="-2128" r="-101550" b="-5914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13998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Erreur statique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0mm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60078" t="-104348" r="-301550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460078" t="-104348" r="-101550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408372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Erreur de trainage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&lt; 0,2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97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60078" t="-208889" r="-301550" b="-4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3,16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460078" t="-208889" r="-101550" b="-4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72698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dirty="0"/>
                            <a:t>Temps de réponse à 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0,045 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310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9,5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460078" t="-308889" r="-101550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699457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dirty="0"/>
                            <a:t>Dépassement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i="0" dirty="0"/>
                            <a:t>&lt; 5%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460078" t="-408889" r="-101550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2910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Marge de gain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&gt; 10dB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40 dB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&lt;0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10dB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7706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Marge de phase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&gt; 60°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60°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0977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28572AF-0010-4C3E-BC68-368499A855E5}"/>
                  </a:ext>
                </a:extLst>
              </p:cNvPr>
              <p:cNvSpPr txBox="1"/>
              <p:nvPr/>
            </p:nvSpPr>
            <p:spPr>
              <a:xfrm>
                <a:off x="1302026" y="3776870"/>
                <a:ext cx="7146235" cy="1084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&lt;0,2⇔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&gt;5⇒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0,01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=500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Avance de phase 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func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func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func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28572AF-0010-4C3E-BC68-368499A85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026" y="3776870"/>
                <a:ext cx="7146235" cy="1084784"/>
              </a:xfrm>
              <a:prstGeom prst="rect">
                <a:avLst/>
              </a:prstGeom>
              <a:blipFill>
                <a:blip r:embed="rId4"/>
                <a:stretch>
                  <a:fillRect l="-768" b="-11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69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F73453E6-2DC1-4C58-9C66-90E3CC3FE2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2855754"/>
                  </p:ext>
                </p:extLst>
              </p:nvPr>
            </p:nvGraphicFramePr>
            <p:xfrm>
              <a:off x="298174" y="719666"/>
              <a:ext cx="11638723" cy="43336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199">
                      <a:extLst>
                        <a:ext uri="{9D8B030D-6E8A-4147-A177-3AD203B41FA5}">
                          <a16:colId xmlns:a16="http://schemas.microsoft.com/office/drawing/2014/main" val="1307688907"/>
                        </a:ext>
                      </a:extLst>
                    </a:gridCol>
                    <a:gridCol w="1205178">
                      <a:extLst>
                        <a:ext uri="{9D8B030D-6E8A-4147-A177-3AD203B41FA5}">
                          <a16:colId xmlns:a16="http://schemas.microsoft.com/office/drawing/2014/main" val="2853866184"/>
                        </a:ext>
                      </a:extLst>
                    </a:gridCol>
                    <a:gridCol w="1466446">
                      <a:extLst>
                        <a:ext uri="{9D8B030D-6E8A-4147-A177-3AD203B41FA5}">
                          <a16:colId xmlns:a16="http://schemas.microsoft.com/office/drawing/2014/main" val="840737120"/>
                        </a:ext>
                      </a:extLst>
                    </a:gridCol>
                    <a:gridCol w="1764725">
                      <a:extLst>
                        <a:ext uri="{9D8B030D-6E8A-4147-A177-3AD203B41FA5}">
                          <a16:colId xmlns:a16="http://schemas.microsoft.com/office/drawing/2014/main" val="3358697541"/>
                        </a:ext>
                      </a:extLst>
                    </a:gridCol>
                    <a:gridCol w="1764725">
                      <a:extLst>
                        <a:ext uri="{9D8B030D-6E8A-4147-A177-3AD203B41FA5}">
                          <a16:colId xmlns:a16="http://schemas.microsoft.com/office/drawing/2014/main" val="796939262"/>
                        </a:ext>
                      </a:extLst>
                    </a:gridCol>
                    <a:gridCol w="1764725">
                      <a:extLst>
                        <a:ext uri="{9D8B030D-6E8A-4147-A177-3AD203B41FA5}">
                          <a16:colId xmlns:a16="http://schemas.microsoft.com/office/drawing/2014/main" val="654630811"/>
                        </a:ext>
                      </a:extLst>
                    </a:gridCol>
                    <a:gridCol w="1764725">
                      <a:extLst>
                        <a:ext uri="{9D8B030D-6E8A-4147-A177-3AD203B41FA5}">
                          <a16:colId xmlns:a16="http://schemas.microsoft.com/office/drawing/2014/main" val="3230945894"/>
                        </a:ext>
                      </a:extLst>
                    </a:gridCol>
                  </a:tblGrid>
                  <a:tr h="587687">
                    <a:tc>
                      <a:txBody>
                        <a:bodyPr/>
                        <a:lstStyle/>
                        <a:p>
                          <a:endParaRPr lang="fr-F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i="0" dirty="0"/>
                            <a:t>CDC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Pas de correction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</a:rPr>
                                          <m:t>𝟑𝟎</m:t>
                                        </m:r>
                                      </m:num>
                                      <m:den>
                                        <m: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</a:rPr>
                                          <m:t>𝟐𝟎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≃</m:t>
                                </m:r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fr-FR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</a:rPr>
                                          <m:t>𝟒𝟔</m:t>
                                        </m:r>
                                        <m: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</a:rPr>
                                          <m:t>𝟗</m:t>
                                        </m:r>
                                      </m:num>
                                      <m:den>
                                        <m: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</a:rPr>
                                          <m:t>𝟐𝟎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𝟐𝟎𝟎</m:t>
                                </m:r>
                              </m:oMath>
                            </m:oMathPara>
                          </a14:m>
                          <a:endParaRPr lang="fr-FR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</m:oMath>
                            </m:oMathPara>
                          </a14:m>
                          <a:endParaRPr lang="fr-FR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139984"/>
                      </a:ext>
                    </a:extLst>
                  </a:tr>
                  <a:tr h="559017">
                    <a:tc>
                      <a:txBody>
                        <a:bodyPr/>
                        <a:lstStyle/>
                        <a:p>
                          <a:r>
                            <a:rPr lang="fr-FR" sz="1600" b="1" dirty="0"/>
                            <a:t>Erreur statique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i="0" dirty="0"/>
                            <a:t>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>
                              <a:solidFill>
                                <a:schemeClr val="tx1"/>
                              </a:solidFill>
                            </a:rPr>
                            <a:t>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4083723"/>
                      </a:ext>
                    </a:extLst>
                  </a:tr>
                  <a:tr h="559017">
                    <a:tc>
                      <a:txBody>
                        <a:bodyPr/>
                        <a:lstStyle/>
                        <a:p>
                          <a:r>
                            <a:rPr lang="fr-FR" sz="1600" b="1" dirty="0"/>
                            <a:t>Erreur de trainage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i="0" dirty="0"/>
                            <a:t>&lt; 0,2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>
                              <a:solidFill>
                                <a:srgbClr val="FF0000"/>
                              </a:solidFill>
                            </a:rPr>
                            <a:t>100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fr-FR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𝟎𝟏</m:t>
                                    </m:r>
                                    <m:r>
                                      <a:rPr lang="fr-FR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fr-FR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sSup>
                                      <m:sSupPr>
                                        <m:ctrlPr>
                                          <a:rPr lang="fr-FR" sz="16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6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e>
                                      <m:sup>
                                        <m:r>
                                          <a:rPr lang="fr-FR" sz="16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  <m:r>
                                          <a:rPr lang="fr-FR" sz="16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fr-FR" sz="16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fr-F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fr-F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oMath>
                            </m:oMathPara>
                          </a14:m>
                          <a:endParaRPr lang="fr-FR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0,2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726987"/>
                      </a:ext>
                    </a:extLst>
                  </a:tr>
                  <a:tr h="55901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b="1" dirty="0"/>
                            <a:t>Temps de réponse à 5%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i="0" dirty="0"/>
                            <a:t>0,045 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>
                              <a:solidFill>
                                <a:srgbClr val="FF0000"/>
                              </a:solidFill>
                            </a:rPr>
                            <a:t>300 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>
                              <a:solidFill>
                                <a:schemeClr val="tx1"/>
                              </a:solidFill>
                            </a:rPr>
                            <a:t>9,5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>
                              <a:solidFill>
                                <a:srgbClr val="FF0000"/>
                              </a:solidFill>
                            </a:rPr>
                            <a:t>6,1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6994577"/>
                      </a:ext>
                    </a:extLst>
                  </a:tr>
                  <a:tr h="55901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b="1" dirty="0"/>
                            <a:t>Dépassement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b="1" i="0" dirty="0"/>
                            <a:t>&lt; 5%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>
                              <a:solidFill>
                                <a:schemeClr val="tx1"/>
                              </a:solidFill>
                            </a:rPr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291025"/>
                      </a:ext>
                    </a:extLst>
                  </a:tr>
                  <a:tr h="559017">
                    <a:tc>
                      <a:txBody>
                        <a:bodyPr/>
                        <a:lstStyle/>
                        <a:p>
                          <a:r>
                            <a:rPr lang="fr-FR" sz="1600" b="1" dirty="0"/>
                            <a:t>Marge de gain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i="0" dirty="0"/>
                            <a:t>&gt; 10dB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40 dB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>
                              <a:solidFill>
                                <a:srgbClr val="FF0000"/>
                              </a:solidFill>
                            </a:rPr>
                            <a:t>&lt;0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11 dB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770692"/>
                      </a:ext>
                    </a:extLst>
                  </a:tr>
                  <a:tr h="559017">
                    <a:tc>
                      <a:txBody>
                        <a:bodyPr/>
                        <a:lstStyle/>
                        <a:p>
                          <a:r>
                            <a:rPr lang="fr-FR" sz="1600" b="1" dirty="0"/>
                            <a:t>Marge de phase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i="0" dirty="0"/>
                            <a:t>&gt; 60°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90°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b="1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60°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0977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F73453E6-2DC1-4C58-9C66-90E3CC3FE2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2855754"/>
                  </p:ext>
                </p:extLst>
              </p:nvPr>
            </p:nvGraphicFramePr>
            <p:xfrm>
              <a:off x="298174" y="719666"/>
              <a:ext cx="11638723" cy="43336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199">
                      <a:extLst>
                        <a:ext uri="{9D8B030D-6E8A-4147-A177-3AD203B41FA5}">
                          <a16:colId xmlns:a16="http://schemas.microsoft.com/office/drawing/2014/main" val="1307688907"/>
                        </a:ext>
                      </a:extLst>
                    </a:gridCol>
                    <a:gridCol w="1205178">
                      <a:extLst>
                        <a:ext uri="{9D8B030D-6E8A-4147-A177-3AD203B41FA5}">
                          <a16:colId xmlns:a16="http://schemas.microsoft.com/office/drawing/2014/main" val="2853866184"/>
                        </a:ext>
                      </a:extLst>
                    </a:gridCol>
                    <a:gridCol w="1466446">
                      <a:extLst>
                        <a:ext uri="{9D8B030D-6E8A-4147-A177-3AD203B41FA5}">
                          <a16:colId xmlns:a16="http://schemas.microsoft.com/office/drawing/2014/main" val="840737120"/>
                        </a:ext>
                      </a:extLst>
                    </a:gridCol>
                    <a:gridCol w="1764725">
                      <a:extLst>
                        <a:ext uri="{9D8B030D-6E8A-4147-A177-3AD203B41FA5}">
                          <a16:colId xmlns:a16="http://schemas.microsoft.com/office/drawing/2014/main" val="3358697541"/>
                        </a:ext>
                      </a:extLst>
                    </a:gridCol>
                    <a:gridCol w="1764725">
                      <a:extLst>
                        <a:ext uri="{9D8B030D-6E8A-4147-A177-3AD203B41FA5}">
                          <a16:colId xmlns:a16="http://schemas.microsoft.com/office/drawing/2014/main" val="796939262"/>
                        </a:ext>
                      </a:extLst>
                    </a:gridCol>
                    <a:gridCol w="1764725">
                      <a:extLst>
                        <a:ext uri="{9D8B030D-6E8A-4147-A177-3AD203B41FA5}">
                          <a16:colId xmlns:a16="http://schemas.microsoft.com/office/drawing/2014/main" val="654630811"/>
                        </a:ext>
                      </a:extLst>
                    </a:gridCol>
                    <a:gridCol w="1764725">
                      <a:extLst>
                        <a:ext uri="{9D8B030D-6E8A-4147-A177-3AD203B41FA5}">
                          <a16:colId xmlns:a16="http://schemas.microsoft.com/office/drawing/2014/main" val="3230945894"/>
                        </a:ext>
                      </a:extLst>
                    </a:gridCol>
                  </a:tblGrid>
                  <a:tr h="696151">
                    <a:tc>
                      <a:txBody>
                        <a:bodyPr/>
                        <a:lstStyle/>
                        <a:p>
                          <a:endParaRPr lang="fr-F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i="0" dirty="0"/>
                            <a:t>CDC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Pas de correction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59655" t="-2632" r="-301034" b="-5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60900" t="-2632" r="-202076" b="-5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59310" t="-2632" r="-101379" b="-5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139984"/>
                      </a:ext>
                    </a:extLst>
                  </a:tr>
                  <a:tr h="559017">
                    <a:tc>
                      <a:txBody>
                        <a:bodyPr/>
                        <a:lstStyle/>
                        <a:p>
                          <a:r>
                            <a:rPr lang="fr-FR" sz="1600" b="1" dirty="0"/>
                            <a:t>Erreur statique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i="0" dirty="0"/>
                            <a:t>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>
                              <a:solidFill>
                                <a:schemeClr val="tx1"/>
                              </a:solidFill>
                            </a:rPr>
                            <a:t>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60900" t="-127174" r="-202076" b="-5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4083723"/>
                      </a:ext>
                    </a:extLst>
                  </a:tr>
                  <a:tr h="822262">
                    <a:tc>
                      <a:txBody>
                        <a:bodyPr/>
                        <a:lstStyle/>
                        <a:p>
                          <a:r>
                            <a:rPr lang="fr-FR" sz="1600" b="1" dirty="0"/>
                            <a:t>Erreur de trainage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i="0" dirty="0"/>
                            <a:t>&lt; 0,2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>
                              <a:solidFill>
                                <a:srgbClr val="FF0000"/>
                              </a:solidFill>
                            </a:rPr>
                            <a:t>100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59655" t="-154815" r="-301034" b="-27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60900" t="-154815" r="-202076" b="-27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0,2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72698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b="1" dirty="0"/>
                            <a:t>Temps de réponse à 5%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i="0" dirty="0"/>
                            <a:t>0,045 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>
                              <a:solidFill>
                                <a:srgbClr val="FF0000"/>
                              </a:solidFill>
                            </a:rPr>
                            <a:t>300 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>
                              <a:solidFill>
                                <a:schemeClr val="tx1"/>
                              </a:solidFill>
                            </a:rPr>
                            <a:t>9,5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60900" t="-362105" r="-202076" b="-29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>
                              <a:solidFill>
                                <a:srgbClr val="FF0000"/>
                              </a:solidFill>
                            </a:rPr>
                            <a:t>6,1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6994577"/>
                      </a:ext>
                    </a:extLst>
                  </a:tr>
                  <a:tr h="55901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b="1" dirty="0"/>
                            <a:t>Dépassement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b="1" i="0" dirty="0"/>
                            <a:t>&lt; 5%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>
                              <a:solidFill>
                                <a:schemeClr val="tx1"/>
                              </a:solidFill>
                            </a:rPr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60900" t="-477174" r="-202076" b="-2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291025"/>
                      </a:ext>
                    </a:extLst>
                  </a:tr>
                  <a:tr h="559017">
                    <a:tc>
                      <a:txBody>
                        <a:bodyPr/>
                        <a:lstStyle/>
                        <a:p>
                          <a:r>
                            <a:rPr lang="fr-FR" sz="1600" b="1" dirty="0"/>
                            <a:t>Marge de gain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i="0" dirty="0"/>
                            <a:t>&gt; 10dB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40 dB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>
                              <a:solidFill>
                                <a:srgbClr val="FF0000"/>
                              </a:solidFill>
                            </a:rPr>
                            <a:t>&lt;0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11 dB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770692"/>
                      </a:ext>
                    </a:extLst>
                  </a:tr>
                  <a:tr h="559017">
                    <a:tc>
                      <a:txBody>
                        <a:bodyPr/>
                        <a:lstStyle/>
                        <a:p>
                          <a:r>
                            <a:rPr lang="fr-FR" sz="1600" b="1" dirty="0"/>
                            <a:t>Marge de phase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i="0" dirty="0"/>
                            <a:t>&gt; 60°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90°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b="1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60°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0977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475F550-820B-4B0A-BED3-B47207966CDE}"/>
                  </a:ext>
                </a:extLst>
              </p:cNvPr>
              <p:cNvSpPr/>
              <p:nvPr/>
            </p:nvSpPr>
            <p:spPr>
              <a:xfrm>
                <a:off x="1045853" y="5738483"/>
                <a:ext cx="6669005" cy="1510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/>
                  <a:t>Avance de phase 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func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func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func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func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=0,666</m:t>
                    </m:r>
                  </m:oMath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			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475F550-820B-4B0A-BED3-B47207966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53" y="5738483"/>
                <a:ext cx="6669005" cy="1510029"/>
              </a:xfrm>
              <a:prstGeom prst="rect">
                <a:avLst/>
              </a:prstGeom>
              <a:blipFill>
                <a:blip r:embed="rId3"/>
                <a:stretch>
                  <a:fillRect l="-8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1398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306</Words>
  <Application>Microsoft Office PowerPoint</Application>
  <PresentationFormat>Grand écran</PresentationFormat>
  <Paragraphs>111</Paragraphs>
  <Slides>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17</cp:revision>
  <dcterms:created xsi:type="dcterms:W3CDTF">2018-10-18T16:51:41Z</dcterms:created>
  <dcterms:modified xsi:type="dcterms:W3CDTF">2020-11-12T19:51:52Z</dcterms:modified>
</cp:coreProperties>
</file>