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10416" y="58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0" y="11663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37824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0" y="116632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latin typeface="Tw Cen MT" pitchFamily="34" charset="0"/>
              </a:rPr>
              <a:t>Cycle 4 - </a:t>
            </a:r>
            <a:r>
              <a:rPr lang="fr-FR" sz="1050" b="1" cap="small" dirty="0">
                <a:latin typeface="Tw Cen MT" pitchFamily="34" charset="0"/>
              </a:rPr>
              <a:t>Modéliser le comportement des systèmes mécaniques dans le but d'établir une loi de comportement ou de déterminer des actions mécaniques en utilisant le </a:t>
            </a:r>
            <a:r>
              <a:rPr lang="fr-FR" sz="1050" b="1" cap="small" dirty="0" smtClean="0">
                <a:latin typeface="Tw Cen MT" pitchFamily="34" charset="0"/>
              </a:rPr>
              <a:t>PFD</a:t>
            </a:r>
            <a:endParaRPr lang="fr-FR" sz="1050" b="1" dirty="0">
              <a:latin typeface="Tw Cen MT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945565" y="1490302"/>
            <a:ext cx="21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Analyse et modélisation</a:t>
            </a:r>
            <a:endParaRPr lang="fr-FR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416496" y="548679"/>
            <a:ext cx="6417096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80921" y="2462701"/>
            <a:ext cx="223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Activités 1 à 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08768" y="548679"/>
            <a:ext cx="2524751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-833691" y="3690740"/>
            <a:ext cx="1935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Simulation – Quasi-statique</a:t>
            </a:r>
            <a:endParaRPr lang="fr-FR" sz="1200" b="1" dirty="0"/>
          </a:p>
        </p:txBody>
      </p:sp>
      <p:sp>
        <p:nvSpPr>
          <p:cNvPr id="26" name="Rectangle 25"/>
          <p:cNvSpPr/>
          <p:nvPr/>
        </p:nvSpPr>
        <p:spPr>
          <a:xfrm>
            <a:off x="416496" y="2861323"/>
            <a:ext cx="3096344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3943649" y="2872420"/>
            <a:ext cx="5689869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623867" y="2994986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479851" y="3787074"/>
            <a:ext cx="2816965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 rot="16200000">
            <a:off x="-833690" y="5705239"/>
            <a:ext cx="1935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Simulation dynamique</a:t>
            </a:r>
            <a:endParaRPr lang="fr-FR" sz="1200" b="1" dirty="0"/>
          </a:p>
        </p:txBody>
      </p:sp>
      <p:sp>
        <p:nvSpPr>
          <p:cNvPr id="48" name="Rectangle 47"/>
          <p:cNvSpPr/>
          <p:nvPr/>
        </p:nvSpPr>
        <p:spPr>
          <a:xfrm>
            <a:off x="4162350" y="4293097"/>
            <a:ext cx="1211838" cy="22286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err="1" smtClean="0">
                <a:solidFill>
                  <a:schemeClr val="tx1"/>
                </a:solidFill>
              </a:rPr>
              <a:t>C</a:t>
            </a:r>
            <a:r>
              <a:rPr lang="fr-FR" sz="1000" b="1" baseline="-25000" dirty="0" err="1" smtClean="0">
                <a:solidFill>
                  <a:schemeClr val="tx1"/>
                </a:solidFill>
              </a:rPr>
              <a:t>max</a:t>
            </a:r>
            <a:r>
              <a:rPr lang="fr-FR" sz="1000" b="1" dirty="0" smtClean="0">
                <a:solidFill>
                  <a:schemeClr val="tx1"/>
                </a:solidFill>
              </a:rPr>
              <a:t>=</a:t>
            </a:r>
            <a:endParaRPr lang="fr-FR" sz="1000" b="1" dirty="0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 flipV="1">
            <a:off x="7333734" y="872716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7189718" y="1664804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7108767" y="2449245"/>
            <a:ext cx="2524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Activités 4</a:t>
            </a:r>
            <a:endParaRPr lang="fr-FR" sz="1000" i="1" dirty="0"/>
          </a:p>
        </p:txBody>
      </p:sp>
      <p:sp>
        <p:nvSpPr>
          <p:cNvPr id="53" name="Rectangle 52"/>
          <p:cNvSpPr/>
          <p:nvPr/>
        </p:nvSpPr>
        <p:spPr>
          <a:xfrm>
            <a:off x="480920" y="636523"/>
            <a:ext cx="2232000" cy="182617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2818028" y="636523"/>
            <a:ext cx="2232000" cy="182617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5155136" y="636523"/>
            <a:ext cx="1598064" cy="182617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 rot="5400000">
            <a:off x="4684330" y="626596"/>
            <a:ext cx="202568" cy="393517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818029" y="2461250"/>
            <a:ext cx="3935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Débattement</a:t>
            </a:r>
            <a:endParaRPr lang="fr-FR" sz="1000" i="1" dirty="0"/>
          </a:p>
        </p:txBody>
      </p:sp>
      <p:sp>
        <p:nvSpPr>
          <p:cNvPr id="65" name="ZoneTexte 64"/>
          <p:cNvSpPr txBox="1"/>
          <p:nvPr/>
        </p:nvSpPr>
        <p:spPr>
          <a:xfrm>
            <a:off x="480921" y="4523676"/>
            <a:ext cx="2959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Activité 5 : courbe de vitesse de la barrière</a:t>
            </a:r>
            <a:endParaRPr lang="fr-FR" sz="1000" i="1" dirty="0"/>
          </a:p>
        </p:txBody>
      </p:sp>
      <p:sp>
        <p:nvSpPr>
          <p:cNvPr id="66" name="ZoneTexte 65"/>
          <p:cNvSpPr txBox="1"/>
          <p:nvPr/>
        </p:nvSpPr>
        <p:spPr>
          <a:xfrm>
            <a:off x="3985767" y="4532143"/>
            <a:ext cx="2914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Activités 7 &amp; 8 : courbes de couple et de puissance</a:t>
            </a:r>
            <a:endParaRPr lang="fr-FR" sz="1000" i="1" dirty="0"/>
          </a:p>
        </p:txBody>
      </p:sp>
      <p:cxnSp>
        <p:nvCxnSpPr>
          <p:cNvPr id="67" name="Connecteur droit avec flèche 66"/>
          <p:cNvCxnSpPr/>
          <p:nvPr/>
        </p:nvCxnSpPr>
        <p:spPr>
          <a:xfrm flipV="1">
            <a:off x="4160643" y="3003789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4016627" y="3795877"/>
            <a:ext cx="1367802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124390" y="2943719"/>
            <a:ext cx="2441592" cy="182617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5155136" y="636523"/>
            <a:ext cx="1598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Méthode</a:t>
            </a:r>
            <a:endParaRPr lang="fr-FR" sz="1000" i="1" dirty="0"/>
          </a:p>
        </p:txBody>
      </p:sp>
      <p:sp>
        <p:nvSpPr>
          <p:cNvPr id="71" name="ZoneTexte 70"/>
          <p:cNvSpPr txBox="1"/>
          <p:nvPr/>
        </p:nvSpPr>
        <p:spPr>
          <a:xfrm>
            <a:off x="7124390" y="2943719"/>
            <a:ext cx="1598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Méthode</a:t>
            </a:r>
            <a:endParaRPr lang="fr-FR" sz="1000" i="1" dirty="0"/>
          </a:p>
        </p:txBody>
      </p:sp>
      <p:cxnSp>
        <p:nvCxnSpPr>
          <p:cNvPr id="72" name="Connecteur droit avec flèche 71"/>
          <p:cNvCxnSpPr/>
          <p:nvPr/>
        </p:nvCxnSpPr>
        <p:spPr>
          <a:xfrm flipV="1">
            <a:off x="5673080" y="3011508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5529064" y="3803596"/>
            <a:ext cx="1367802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688923" y="4300816"/>
            <a:ext cx="1211838" cy="22286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err="1" smtClean="0">
                <a:solidFill>
                  <a:schemeClr val="tx1"/>
                </a:solidFill>
              </a:rPr>
              <a:t>P</a:t>
            </a:r>
            <a:r>
              <a:rPr lang="fr-FR" sz="1000" b="1" baseline="-25000" dirty="0" err="1" smtClean="0">
                <a:solidFill>
                  <a:schemeClr val="tx1"/>
                </a:solidFill>
              </a:rPr>
              <a:t>max</a:t>
            </a:r>
            <a:r>
              <a:rPr lang="fr-FR" sz="1000" b="1" dirty="0" smtClean="0">
                <a:solidFill>
                  <a:schemeClr val="tx1"/>
                </a:solidFill>
              </a:rPr>
              <a:t>=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6496" y="4875823"/>
            <a:ext cx="5689869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/>
          <p:cNvSpPr/>
          <p:nvPr/>
        </p:nvSpPr>
        <p:spPr>
          <a:xfrm>
            <a:off x="635197" y="6296500"/>
            <a:ext cx="1211838" cy="22286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err="1" smtClean="0">
                <a:solidFill>
                  <a:schemeClr val="tx1"/>
                </a:solidFill>
              </a:rPr>
              <a:t>C</a:t>
            </a:r>
            <a:r>
              <a:rPr lang="fr-FR" sz="1000" b="1" baseline="-25000" dirty="0" err="1" smtClean="0">
                <a:solidFill>
                  <a:schemeClr val="tx1"/>
                </a:solidFill>
              </a:rPr>
              <a:t>max</a:t>
            </a:r>
            <a:r>
              <a:rPr lang="fr-FR" sz="1000" b="1" dirty="0" smtClean="0">
                <a:solidFill>
                  <a:schemeClr val="tx1"/>
                </a:solidFill>
              </a:rPr>
              <a:t>=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458614" y="6535546"/>
            <a:ext cx="2914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Activités 9 &amp; 10 : courbes de couple et de puissance</a:t>
            </a:r>
            <a:endParaRPr lang="fr-FR" sz="1000" i="1" dirty="0"/>
          </a:p>
        </p:txBody>
      </p:sp>
      <p:cxnSp>
        <p:nvCxnSpPr>
          <p:cNvPr id="79" name="Connecteur droit avec flèche 78"/>
          <p:cNvCxnSpPr/>
          <p:nvPr/>
        </p:nvCxnSpPr>
        <p:spPr>
          <a:xfrm flipV="1">
            <a:off x="633490" y="5007192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>
            <a:off x="489474" y="5799280"/>
            <a:ext cx="1367802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597237" y="4947122"/>
            <a:ext cx="2441592" cy="182617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3597237" y="4947122"/>
            <a:ext cx="1598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Méthode</a:t>
            </a:r>
            <a:endParaRPr lang="fr-FR" sz="1000" i="1" dirty="0"/>
          </a:p>
        </p:txBody>
      </p:sp>
      <p:cxnSp>
        <p:nvCxnSpPr>
          <p:cNvPr id="83" name="Connecteur droit avec flèche 82"/>
          <p:cNvCxnSpPr/>
          <p:nvPr/>
        </p:nvCxnSpPr>
        <p:spPr>
          <a:xfrm flipV="1">
            <a:off x="2145927" y="5014911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>
            <a:off x="2001911" y="5806999"/>
            <a:ext cx="1367802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161770" y="6304219"/>
            <a:ext cx="1211838" cy="22286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err="1" smtClean="0">
                <a:solidFill>
                  <a:schemeClr val="tx1"/>
                </a:solidFill>
              </a:rPr>
              <a:t>P</a:t>
            </a:r>
            <a:r>
              <a:rPr lang="fr-FR" sz="1000" b="1" baseline="-25000" dirty="0" err="1" smtClean="0">
                <a:solidFill>
                  <a:schemeClr val="tx1"/>
                </a:solidFill>
              </a:rPr>
              <a:t>max</a:t>
            </a:r>
            <a:r>
              <a:rPr lang="fr-FR" sz="1000" b="1" dirty="0" smtClean="0">
                <a:solidFill>
                  <a:schemeClr val="tx1"/>
                </a:solidFill>
              </a:rPr>
              <a:t>=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3634010" y="6002220"/>
            <a:ext cx="1598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Commentaires</a:t>
            </a:r>
            <a:endParaRPr lang="fr-FR" sz="1000" i="1" dirty="0"/>
          </a:p>
        </p:txBody>
      </p:sp>
      <p:sp>
        <p:nvSpPr>
          <p:cNvPr id="87" name="Rectangle 86"/>
          <p:cNvSpPr/>
          <p:nvPr/>
        </p:nvSpPr>
        <p:spPr>
          <a:xfrm>
            <a:off x="6290946" y="4889308"/>
            <a:ext cx="3275035" cy="1883991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9073" y="6404741"/>
            <a:ext cx="7312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b="1" dirty="0" smtClean="0"/>
              <a:t>Moteur : </a:t>
            </a:r>
            <a:endParaRPr lang="fr-FR" sz="1100" b="1" dirty="0"/>
          </a:p>
        </p:txBody>
      </p:sp>
      <p:cxnSp>
        <p:nvCxnSpPr>
          <p:cNvPr id="88" name="Connecteur droit avec flèche 87"/>
          <p:cNvCxnSpPr/>
          <p:nvPr/>
        </p:nvCxnSpPr>
        <p:spPr>
          <a:xfrm flipV="1">
            <a:off x="6537524" y="5157192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>
            <a:off x="6393508" y="5949280"/>
            <a:ext cx="1951678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281572" y="4899523"/>
            <a:ext cx="32844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 smtClean="0"/>
              <a:t>Synthèse</a:t>
            </a:r>
            <a:endParaRPr lang="fr-FR" sz="1100" b="1" dirty="0"/>
          </a:p>
        </p:txBody>
      </p:sp>
      <p:sp>
        <p:nvSpPr>
          <p:cNvPr id="91" name="ZoneTexte 90"/>
          <p:cNvSpPr txBox="1"/>
          <p:nvPr/>
        </p:nvSpPr>
        <p:spPr>
          <a:xfrm>
            <a:off x="480921" y="636523"/>
            <a:ext cx="223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Graphe de structure</a:t>
            </a:r>
            <a:endParaRPr lang="fr-FR" sz="1000" i="1" dirty="0"/>
          </a:p>
        </p:txBody>
      </p:sp>
      <p:sp>
        <p:nvSpPr>
          <p:cNvPr id="92" name="ZoneTexte 91"/>
          <p:cNvSpPr txBox="1"/>
          <p:nvPr/>
        </p:nvSpPr>
        <p:spPr>
          <a:xfrm>
            <a:off x="2818028" y="636523"/>
            <a:ext cx="223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Schéma cinématique</a:t>
            </a:r>
            <a:endParaRPr lang="fr-FR" sz="1000" i="1" dirty="0"/>
          </a:p>
        </p:txBody>
      </p:sp>
    </p:spTree>
    <p:extLst>
      <p:ext uri="{BB962C8B-B14F-4D97-AF65-F5344CB8AC3E}">
        <p14:creationId xmlns:p14="http://schemas.microsoft.com/office/powerpoint/2010/main" val="193926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0" y="11663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37824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0" y="116632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latin typeface="Tw Cen MT" pitchFamily="34" charset="0"/>
              </a:rPr>
              <a:t>Cycle 4 - </a:t>
            </a:r>
            <a:r>
              <a:rPr lang="fr-FR" sz="1050" b="1" cap="small" dirty="0">
                <a:latin typeface="Tw Cen MT" pitchFamily="34" charset="0"/>
              </a:rPr>
              <a:t>Modéliser le comportement des systèmes mécaniques dans le but d'établir une loi de comportement ou de déterminer des actions mécaniques en utilisant le </a:t>
            </a:r>
            <a:r>
              <a:rPr lang="fr-FR" sz="1050" b="1" cap="small" dirty="0" smtClean="0">
                <a:latin typeface="Tw Cen MT" pitchFamily="34" charset="0"/>
              </a:rPr>
              <a:t>PFD</a:t>
            </a:r>
            <a:endParaRPr lang="fr-FR" sz="1050" b="1" dirty="0">
              <a:latin typeface="Tw Cen MT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945565" y="1490302"/>
            <a:ext cx="21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Analyse et modélisation</a:t>
            </a:r>
            <a:endParaRPr lang="fr-FR" sz="1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416496" y="548679"/>
                <a:ext cx="6417096" cy="2160243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6" y="548679"/>
                <a:ext cx="6417096" cy="21602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/>
          <p:cNvSpPr txBox="1"/>
          <p:nvPr/>
        </p:nvSpPr>
        <p:spPr>
          <a:xfrm>
            <a:off x="480921" y="2462701"/>
            <a:ext cx="223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Activités 1 à 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08768" y="548679"/>
            <a:ext cx="2524751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-833691" y="3690740"/>
            <a:ext cx="1935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Simulation – Quasi-statique</a:t>
            </a:r>
            <a:endParaRPr lang="fr-FR" sz="1200" b="1" dirty="0"/>
          </a:p>
        </p:txBody>
      </p:sp>
      <p:sp>
        <p:nvSpPr>
          <p:cNvPr id="26" name="Rectangle 25"/>
          <p:cNvSpPr/>
          <p:nvPr/>
        </p:nvSpPr>
        <p:spPr>
          <a:xfrm>
            <a:off x="416496" y="2861323"/>
            <a:ext cx="3096344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3943649" y="2872420"/>
            <a:ext cx="5689869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623867" y="2994986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479851" y="3787074"/>
            <a:ext cx="2816965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 rot="16200000">
            <a:off x="-833690" y="5705239"/>
            <a:ext cx="1935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Simulation dynamique</a:t>
            </a:r>
            <a:endParaRPr lang="fr-FR" sz="1200" b="1" dirty="0"/>
          </a:p>
        </p:txBody>
      </p:sp>
      <p:sp>
        <p:nvSpPr>
          <p:cNvPr id="48" name="Rectangle 47"/>
          <p:cNvSpPr/>
          <p:nvPr/>
        </p:nvSpPr>
        <p:spPr>
          <a:xfrm>
            <a:off x="4162350" y="4293097"/>
            <a:ext cx="1211838" cy="22286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err="1" smtClean="0">
                <a:solidFill>
                  <a:schemeClr val="tx1"/>
                </a:solidFill>
              </a:rPr>
              <a:t>C</a:t>
            </a:r>
            <a:r>
              <a:rPr lang="fr-FR" sz="1000" b="1" baseline="-25000" dirty="0" err="1" smtClean="0">
                <a:solidFill>
                  <a:schemeClr val="tx1"/>
                </a:solidFill>
              </a:rPr>
              <a:t>max</a:t>
            </a:r>
            <a:r>
              <a:rPr lang="fr-FR" sz="1000" b="1" dirty="0" smtClean="0">
                <a:solidFill>
                  <a:schemeClr val="tx1"/>
                </a:solidFill>
              </a:rPr>
              <a:t>=</a:t>
            </a:r>
            <a:endParaRPr lang="fr-FR" sz="1000" b="1" dirty="0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 flipV="1">
            <a:off x="7333734" y="620688"/>
            <a:ext cx="0" cy="589371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80920" y="636523"/>
            <a:ext cx="2232000" cy="182617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2818028" y="636523"/>
            <a:ext cx="2232000" cy="182617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5155136" y="636523"/>
            <a:ext cx="1598064" cy="182617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 rot="5400000">
            <a:off x="4684330" y="626596"/>
            <a:ext cx="202568" cy="393517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818029" y="2461250"/>
            <a:ext cx="3935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Débattement : </a:t>
            </a:r>
            <a:r>
              <a:rPr lang="fr-FR" sz="1000" dirty="0" smtClean="0"/>
              <a:t>lorsque la barrière fait 90°, la manivelle tourne de 246°.</a:t>
            </a:r>
            <a:endParaRPr lang="fr-FR" sz="1000" i="1" dirty="0"/>
          </a:p>
        </p:txBody>
      </p:sp>
      <p:sp>
        <p:nvSpPr>
          <p:cNvPr id="65" name="ZoneTexte 64"/>
          <p:cNvSpPr txBox="1"/>
          <p:nvPr/>
        </p:nvSpPr>
        <p:spPr>
          <a:xfrm>
            <a:off x="480921" y="4523676"/>
            <a:ext cx="2959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Activité 5 : courbe de vitesse de la barrière</a:t>
            </a:r>
            <a:endParaRPr lang="fr-FR" sz="1000" i="1" dirty="0"/>
          </a:p>
        </p:txBody>
      </p:sp>
      <p:sp>
        <p:nvSpPr>
          <p:cNvPr id="66" name="ZoneTexte 65"/>
          <p:cNvSpPr txBox="1"/>
          <p:nvPr/>
        </p:nvSpPr>
        <p:spPr>
          <a:xfrm>
            <a:off x="3985767" y="4532143"/>
            <a:ext cx="2914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Activités 7 &amp; 8 : courbes de couple et de puissance</a:t>
            </a:r>
            <a:endParaRPr lang="fr-FR" sz="1000" i="1" dirty="0"/>
          </a:p>
        </p:txBody>
      </p:sp>
      <p:cxnSp>
        <p:nvCxnSpPr>
          <p:cNvPr id="67" name="Connecteur droit avec flèche 66"/>
          <p:cNvCxnSpPr/>
          <p:nvPr/>
        </p:nvCxnSpPr>
        <p:spPr>
          <a:xfrm flipV="1">
            <a:off x="4160643" y="3003789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4016627" y="3795877"/>
            <a:ext cx="1367802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124390" y="2943719"/>
            <a:ext cx="2441592" cy="182617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5155136" y="636523"/>
            <a:ext cx="1598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Méthode</a:t>
            </a:r>
            <a:endParaRPr lang="fr-FR" sz="1000" i="1" dirty="0"/>
          </a:p>
        </p:txBody>
      </p:sp>
      <p:sp>
        <p:nvSpPr>
          <p:cNvPr id="71" name="ZoneTexte 70"/>
          <p:cNvSpPr txBox="1"/>
          <p:nvPr/>
        </p:nvSpPr>
        <p:spPr>
          <a:xfrm>
            <a:off x="7124390" y="2943719"/>
            <a:ext cx="1598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Méthode</a:t>
            </a:r>
            <a:endParaRPr lang="fr-FR" sz="1000" i="1" dirty="0"/>
          </a:p>
        </p:txBody>
      </p:sp>
      <p:cxnSp>
        <p:nvCxnSpPr>
          <p:cNvPr id="72" name="Connecteur droit avec flèche 71"/>
          <p:cNvCxnSpPr/>
          <p:nvPr/>
        </p:nvCxnSpPr>
        <p:spPr>
          <a:xfrm flipV="1">
            <a:off x="5673080" y="3011508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5529064" y="3803596"/>
            <a:ext cx="1367802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688923" y="4300816"/>
            <a:ext cx="1211838" cy="22286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err="1" smtClean="0">
                <a:solidFill>
                  <a:schemeClr val="tx1"/>
                </a:solidFill>
              </a:rPr>
              <a:t>P</a:t>
            </a:r>
            <a:r>
              <a:rPr lang="fr-FR" sz="1000" b="1" baseline="-25000" dirty="0" err="1" smtClean="0">
                <a:solidFill>
                  <a:schemeClr val="tx1"/>
                </a:solidFill>
              </a:rPr>
              <a:t>max</a:t>
            </a:r>
            <a:r>
              <a:rPr lang="fr-FR" sz="1000" b="1" dirty="0" smtClean="0">
                <a:solidFill>
                  <a:schemeClr val="tx1"/>
                </a:solidFill>
              </a:rPr>
              <a:t>=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6496" y="4875823"/>
            <a:ext cx="5689869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/>
          <p:cNvSpPr/>
          <p:nvPr/>
        </p:nvSpPr>
        <p:spPr>
          <a:xfrm>
            <a:off x="635197" y="6296500"/>
            <a:ext cx="1211838" cy="22286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err="1" smtClean="0">
                <a:solidFill>
                  <a:schemeClr val="tx1"/>
                </a:solidFill>
              </a:rPr>
              <a:t>C</a:t>
            </a:r>
            <a:r>
              <a:rPr lang="fr-FR" sz="1000" b="1" baseline="-25000" dirty="0" err="1" smtClean="0">
                <a:solidFill>
                  <a:schemeClr val="tx1"/>
                </a:solidFill>
              </a:rPr>
              <a:t>max</a:t>
            </a:r>
            <a:r>
              <a:rPr lang="fr-FR" sz="1000" b="1" dirty="0" smtClean="0">
                <a:solidFill>
                  <a:schemeClr val="tx1"/>
                </a:solidFill>
              </a:rPr>
              <a:t>=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458614" y="6535546"/>
            <a:ext cx="2914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Activités 9 &amp; 10 : courbes de couple et de puissance</a:t>
            </a:r>
            <a:endParaRPr lang="fr-FR" sz="1000" i="1" dirty="0"/>
          </a:p>
        </p:txBody>
      </p:sp>
      <p:cxnSp>
        <p:nvCxnSpPr>
          <p:cNvPr id="79" name="Connecteur droit avec flèche 78"/>
          <p:cNvCxnSpPr/>
          <p:nvPr/>
        </p:nvCxnSpPr>
        <p:spPr>
          <a:xfrm flipV="1">
            <a:off x="633490" y="5007192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>
            <a:off x="489474" y="5799280"/>
            <a:ext cx="1367802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597237" y="4947122"/>
            <a:ext cx="2441592" cy="182617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3597237" y="4947122"/>
            <a:ext cx="1598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Méthode</a:t>
            </a:r>
            <a:endParaRPr lang="fr-FR" sz="1000" i="1" dirty="0"/>
          </a:p>
        </p:txBody>
      </p:sp>
      <p:cxnSp>
        <p:nvCxnSpPr>
          <p:cNvPr id="83" name="Connecteur droit avec flèche 82"/>
          <p:cNvCxnSpPr/>
          <p:nvPr/>
        </p:nvCxnSpPr>
        <p:spPr>
          <a:xfrm flipV="1">
            <a:off x="2145927" y="5014911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>
            <a:off x="2001911" y="5806999"/>
            <a:ext cx="1367802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161770" y="6304219"/>
            <a:ext cx="1211838" cy="22286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err="1" smtClean="0">
                <a:solidFill>
                  <a:schemeClr val="tx1"/>
                </a:solidFill>
              </a:rPr>
              <a:t>P</a:t>
            </a:r>
            <a:r>
              <a:rPr lang="fr-FR" sz="1000" b="1" baseline="-25000" dirty="0" err="1" smtClean="0">
                <a:solidFill>
                  <a:schemeClr val="tx1"/>
                </a:solidFill>
              </a:rPr>
              <a:t>max</a:t>
            </a:r>
            <a:r>
              <a:rPr lang="fr-FR" sz="1000" b="1" dirty="0" smtClean="0">
                <a:solidFill>
                  <a:schemeClr val="tx1"/>
                </a:solidFill>
              </a:rPr>
              <a:t>=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3634010" y="6002220"/>
            <a:ext cx="1598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Commentaires</a:t>
            </a:r>
            <a:endParaRPr lang="fr-FR" sz="1000" i="1" dirty="0"/>
          </a:p>
        </p:txBody>
      </p:sp>
      <p:sp>
        <p:nvSpPr>
          <p:cNvPr id="87" name="Rectangle 86"/>
          <p:cNvSpPr/>
          <p:nvPr/>
        </p:nvSpPr>
        <p:spPr>
          <a:xfrm>
            <a:off x="6290946" y="4889308"/>
            <a:ext cx="3275035" cy="1883991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9073" y="6404741"/>
            <a:ext cx="7312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b="1" dirty="0" smtClean="0"/>
              <a:t>Moteur : </a:t>
            </a:r>
            <a:endParaRPr lang="fr-FR" sz="1100" b="1" dirty="0"/>
          </a:p>
        </p:txBody>
      </p:sp>
      <p:cxnSp>
        <p:nvCxnSpPr>
          <p:cNvPr id="88" name="Connecteur droit avec flèche 87"/>
          <p:cNvCxnSpPr/>
          <p:nvPr/>
        </p:nvCxnSpPr>
        <p:spPr>
          <a:xfrm flipV="1">
            <a:off x="6537524" y="5157192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>
            <a:off x="6393508" y="5949280"/>
            <a:ext cx="1951678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281572" y="4899523"/>
            <a:ext cx="32844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 smtClean="0"/>
              <a:t>Synthèse</a:t>
            </a:r>
            <a:endParaRPr lang="fr-FR" sz="1100" b="1" dirty="0"/>
          </a:p>
        </p:txBody>
      </p:sp>
      <p:sp>
        <p:nvSpPr>
          <p:cNvPr id="91" name="ZoneTexte 90"/>
          <p:cNvSpPr txBox="1"/>
          <p:nvPr/>
        </p:nvSpPr>
        <p:spPr>
          <a:xfrm>
            <a:off x="480921" y="636523"/>
            <a:ext cx="223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Graphe de structure</a:t>
            </a:r>
            <a:endParaRPr lang="fr-FR" sz="1000" i="1" dirty="0"/>
          </a:p>
        </p:txBody>
      </p:sp>
      <p:sp>
        <p:nvSpPr>
          <p:cNvPr id="92" name="ZoneTexte 91"/>
          <p:cNvSpPr txBox="1"/>
          <p:nvPr/>
        </p:nvSpPr>
        <p:spPr>
          <a:xfrm>
            <a:off x="2818028" y="636523"/>
            <a:ext cx="223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Schéma cinématique</a:t>
            </a:r>
            <a:endParaRPr lang="fr-FR" sz="10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15" y="952589"/>
            <a:ext cx="2199598" cy="1253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Image 5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193" y="872716"/>
            <a:ext cx="869243" cy="1496280"/>
          </a:xfrm>
          <a:prstGeom prst="rect">
            <a:avLst/>
          </a:prstGeom>
          <a:noFill/>
        </p:spPr>
      </p:pic>
      <p:pic>
        <p:nvPicPr>
          <p:cNvPr id="55" name="Image 5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396" y="1264423"/>
            <a:ext cx="1373667" cy="936104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5195302" y="831274"/>
                <a:ext cx="1485890" cy="1214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500" dirty="0" smtClean="0">
                    <a:sym typeface="Wingdings 3"/>
                  </a:rPr>
                  <a:t> </a:t>
                </a:r>
                <a:r>
                  <a:rPr lang="fr-FR" sz="900" dirty="0" smtClean="0"/>
                  <a:t>Dans le triangle</a:t>
                </a:r>
                <a14:m>
                  <m:oMath xmlns:m="http://schemas.openxmlformats.org/officeDocument/2006/math">
                    <m:r>
                      <a:rPr lang="fr-FR" sz="900" i="1"/>
                      <m:t> </m:t>
                    </m:r>
                    <m:r>
                      <a:rPr lang="fr-FR" sz="900" i="1"/>
                      <m:t>𝑂𝐴𝐵</m:t>
                    </m:r>
                  </m:oMath>
                </a14:m>
                <a:r>
                  <a:rPr lang="fr-FR" sz="900" dirty="0"/>
                  <a:t>, on a : </a:t>
                </a:r>
                <a:r>
                  <a:rPr lang="fr-FR" sz="9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900" i="1"/>
                        </m:ctrlPr>
                      </m:accPr>
                      <m:e>
                        <m:r>
                          <a:rPr lang="fr-FR" sz="900" i="1"/>
                          <m:t>𝑂𝐴</m:t>
                        </m:r>
                      </m:e>
                    </m:acc>
                    <m:r>
                      <a:rPr lang="fr-FR" sz="900" i="1"/>
                      <m:t>+</m:t>
                    </m:r>
                    <m:acc>
                      <m:accPr>
                        <m:chr m:val="⃗"/>
                        <m:ctrlPr>
                          <a:rPr lang="fr-FR" sz="900" i="1"/>
                        </m:ctrlPr>
                      </m:accPr>
                      <m:e>
                        <m:r>
                          <a:rPr lang="fr-FR" sz="900" i="1"/>
                          <m:t>𝐴𝐵</m:t>
                        </m:r>
                      </m:e>
                    </m:acc>
                    <m:r>
                      <a:rPr lang="fr-FR" sz="900" i="1"/>
                      <m:t>+</m:t>
                    </m:r>
                    <m:acc>
                      <m:accPr>
                        <m:chr m:val="⃗"/>
                        <m:ctrlPr>
                          <a:rPr lang="fr-FR" sz="900" i="1"/>
                        </m:ctrlPr>
                      </m:accPr>
                      <m:e>
                        <m:r>
                          <a:rPr lang="fr-FR" sz="900" i="1"/>
                          <m:t>𝐵𝑂</m:t>
                        </m:r>
                      </m:e>
                    </m:acc>
                    <m:r>
                      <a:rPr lang="fr-FR" sz="900" i="1"/>
                      <m:t>=</m:t>
                    </m:r>
                    <m:acc>
                      <m:accPr>
                        <m:chr m:val="⃗"/>
                        <m:ctrlPr>
                          <a:rPr lang="fr-FR" sz="900" i="1"/>
                        </m:ctrlPr>
                      </m:accPr>
                      <m:e>
                        <m:r>
                          <a:rPr lang="fr-FR" sz="900" i="1"/>
                          <m:t>0</m:t>
                        </m:r>
                      </m:e>
                    </m:acc>
                  </m:oMath>
                </a14:m>
                <a:endParaRPr lang="fr-FR" sz="900" i="1" dirty="0" smtClean="0"/>
              </a:p>
              <a:p>
                <a:r>
                  <a:rPr lang="fr-FR" sz="500" dirty="0">
                    <a:sym typeface="Wingdings 3"/>
                  </a:rPr>
                  <a:t> </a:t>
                </a:r>
                <a:r>
                  <a:rPr lang="fr-FR" sz="900" dirty="0" smtClean="0"/>
                  <a:t>En </a:t>
                </a:r>
                <a:r>
                  <a:rPr lang="fr-FR" sz="900" dirty="0"/>
                  <a:t>projetant l’équation de fermeture géométrique sur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900" i="1"/>
                        </m:ctrlPr>
                      </m:accPr>
                      <m:e>
                        <m:sSub>
                          <m:sSubPr>
                            <m:ctrlPr>
                              <a:rPr lang="fr-FR" sz="900" i="1"/>
                            </m:ctrlPr>
                          </m:sSubPr>
                          <m:e>
                            <m:r>
                              <a:rPr lang="fr-FR" sz="900" i="1"/>
                              <m:t>𝑦</m:t>
                            </m:r>
                          </m:e>
                          <m:sub>
                            <m:r>
                              <a:rPr lang="fr-FR" sz="900" i="1"/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900" dirty="0"/>
                  <a:t> 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900" i="1"/>
                        </m:ctrlPr>
                      </m:accPr>
                      <m:e>
                        <m:sSub>
                          <m:sSubPr>
                            <m:ctrlPr>
                              <a:rPr lang="fr-FR" sz="900" i="1"/>
                            </m:ctrlPr>
                          </m:sSubPr>
                          <m:e>
                            <m:r>
                              <a:rPr lang="fr-FR" sz="900" i="1"/>
                              <m:t>𝑧</m:t>
                            </m:r>
                          </m:e>
                          <m:sub>
                            <m:r>
                              <a:rPr lang="fr-FR" sz="900" i="1"/>
                              <m:t>0</m:t>
                            </m:r>
                          </m:sub>
                        </m:sSub>
                      </m:e>
                    </m:acc>
                    <m:r>
                      <a:rPr lang="fr-FR" sz="900" i="1"/>
                      <m:t> </m:t>
                    </m:r>
                    <m:r>
                      <a:rPr lang="fr-FR" sz="9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 sz="900" b="0" i="0" smtClean="0">
                        <a:latin typeface="Cambria Math"/>
                      </a:rPr>
                      <m:t>et</m:t>
                    </m:r>
                    <m:r>
                      <a:rPr lang="fr-FR" sz="900" b="0" i="0" smtClean="0"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fr-FR" sz="900" b="0" i="0" smtClean="0">
                        <a:latin typeface="Cambria Math"/>
                      </a:rPr>
                      <m:t>en</m:t>
                    </m:r>
                    <m:r>
                      <a:rPr lang="fr-FR" sz="9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fr-FR" sz="900" dirty="0" smtClean="0"/>
                  <a:t>déterminer </a:t>
                </a:r>
                <a14:m>
                  <m:oMath xmlns:m="http://schemas.openxmlformats.org/officeDocument/2006/math">
                    <m:r>
                      <a:rPr lang="fr-FR" sz="900" i="1"/>
                      <m:t>𝛽</m:t>
                    </m:r>
                  </m:oMath>
                </a14:m>
                <a:r>
                  <a:rPr lang="fr-FR" sz="900" dirty="0"/>
                  <a:t> en fonction de </a:t>
                </a:r>
                <a14:m>
                  <m:oMath xmlns:m="http://schemas.openxmlformats.org/officeDocument/2006/math">
                    <m:r>
                      <a:rPr lang="fr-FR" sz="900" i="1"/>
                      <m:t>𝛼</m:t>
                    </m:r>
                  </m:oMath>
                </a14:m>
                <a:r>
                  <a:rPr lang="fr-FR" sz="900" dirty="0"/>
                  <a:t> 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900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900"/>
                            <m:t>tan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fr-FR" sz="900"/>
                            <m:t>β</m:t>
                          </m:r>
                        </m:e>
                      </m:func>
                      <m:r>
                        <a:rPr lang="fr-FR" sz="900"/>
                        <m:t>=</m:t>
                      </m:r>
                      <m:f>
                        <m:fPr>
                          <m:ctrlPr>
                            <a:rPr lang="fr-FR" sz="900" i="1"/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900"/>
                            <m:t>R</m:t>
                          </m:r>
                          <m:func>
                            <m:funcPr>
                              <m:ctrlPr>
                                <a:rPr lang="fr-FR" sz="900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900"/>
                                <m:t>sin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fr-FR" sz="900"/>
                                <m:t>α</m:t>
                              </m:r>
                            </m:e>
                          </m:func>
                          <m:r>
                            <a:rPr lang="fr-FR" sz="900"/>
                            <m:t>+</m:t>
                          </m:r>
                          <m:r>
                            <m:rPr>
                              <m:sty m:val="p"/>
                            </m:rPr>
                            <a:rPr lang="fr-FR" sz="900"/>
                            <m:t>L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sz="900"/>
                            <m:t>R</m:t>
                          </m:r>
                          <m:func>
                            <m:funcPr>
                              <m:ctrlPr>
                                <a:rPr lang="fr-FR" sz="900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900"/>
                                <m:t>cos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fr-FR" sz="900"/>
                                <m:t>α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302" y="831274"/>
                <a:ext cx="1485890" cy="12148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rapèze 15"/>
          <p:cNvSpPr/>
          <p:nvPr/>
        </p:nvSpPr>
        <p:spPr>
          <a:xfrm>
            <a:off x="7333734" y="759633"/>
            <a:ext cx="1927053" cy="353233"/>
          </a:xfrm>
          <a:prstGeom prst="trapezoid">
            <a:avLst>
              <a:gd name="adj" fmla="val 79152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1" name="Connecteur droit avec flèche 50"/>
          <p:cNvCxnSpPr/>
          <p:nvPr/>
        </p:nvCxnSpPr>
        <p:spPr>
          <a:xfrm>
            <a:off x="7189718" y="1118394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7108768" y="1115792"/>
                <a:ext cx="2524750" cy="14253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 algn="just">
                  <a:buFont typeface="Arial" pitchFamily="34" charset="0"/>
                  <a:buChar char="•"/>
                </a:pPr>
                <a:r>
                  <a:rPr lang="fr-FR" sz="700" dirty="0" smtClean="0"/>
                  <a:t>L’accélération maxi du motoréducteur: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700" i="1"/>
                        </m:ctrlPr>
                      </m:sSubPr>
                      <m:e>
                        <m:r>
                          <a:rPr lang="fr-FR" sz="700" i="1"/>
                          <m:t>𝛼</m:t>
                        </m:r>
                      </m:e>
                      <m:sub>
                        <m:r>
                          <a:rPr lang="fr-FR" sz="700" i="1"/>
                          <m:t>𝑚</m:t>
                        </m:r>
                      </m:sub>
                    </m:sSub>
                    <m:r>
                      <a:rPr lang="fr-FR" sz="700" i="1"/>
                      <m:t>=30 </m:t>
                    </m:r>
                    <m:r>
                      <a:rPr lang="fr-FR" sz="700" i="1"/>
                      <m:t>𝑟𝑎𝑑</m:t>
                    </m:r>
                    <m:r>
                      <a:rPr lang="fr-FR" sz="700" i="1"/>
                      <m:t>⋅</m:t>
                    </m:r>
                    <m:sSup>
                      <m:sSupPr>
                        <m:ctrlPr>
                          <a:rPr lang="fr-FR" sz="700" i="1"/>
                        </m:ctrlPr>
                      </m:sSupPr>
                      <m:e>
                        <m:r>
                          <a:rPr lang="fr-FR" sz="700" i="1"/>
                          <m:t>𝑠</m:t>
                        </m:r>
                      </m:e>
                      <m:sup>
                        <m:r>
                          <a:rPr lang="fr-FR" sz="700" i="1"/>
                          <m:t>−2</m:t>
                        </m:r>
                      </m:sup>
                    </m:sSup>
                  </m:oMath>
                </a14:m>
                <a:r>
                  <a:rPr lang="fr-FR" sz="700" dirty="0"/>
                  <a:t>.</a:t>
                </a:r>
                <a:endParaRPr lang="fr-FR" sz="700" dirty="0"/>
              </a:p>
              <a:p>
                <a:pPr marL="171450" indent="-171450" algn="just">
                  <a:buFont typeface="Arial" pitchFamily="34" charset="0"/>
                  <a:buChar char="•"/>
                </a:pPr>
                <a:r>
                  <a:rPr lang="fr-FR" sz="700" dirty="0" smtClean="0"/>
                  <a:t>Temps </a:t>
                </a:r>
                <a:r>
                  <a:rPr lang="fr-FR" sz="700" dirty="0"/>
                  <a:t>d’accélération </a:t>
                </a:r>
                <a14:m>
                  <m:oMath xmlns:m="http://schemas.openxmlformats.org/officeDocument/2006/math">
                    <m:r>
                      <a:rPr lang="fr-FR" sz="700" b="0" i="0" smtClean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fr-FR" sz="700" i="1"/>
                        </m:ctrlPr>
                      </m:sSubPr>
                      <m:e>
                        <m:r>
                          <a:rPr lang="fr-FR" sz="700" i="1"/>
                          <m:t>𝑇</m:t>
                        </m:r>
                      </m:e>
                      <m:sub>
                        <m:r>
                          <a:rPr lang="fr-FR" sz="700" i="1"/>
                          <m:t>𝑎</m:t>
                        </m:r>
                      </m:sub>
                    </m:sSub>
                    <m:r>
                      <a:rPr lang="fr-FR" sz="700" i="1"/>
                      <m:t>=</m:t>
                    </m:r>
                    <m:f>
                      <m:fPr>
                        <m:ctrlPr>
                          <a:rPr lang="fr-FR" sz="700" i="1"/>
                        </m:ctrlPr>
                      </m:fPr>
                      <m:num>
                        <m:sSub>
                          <m:sSubPr>
                            <m:ctrlPr>
                              <a:rPr lang="fr-FR" sz="700" i="1"/>
                            </m:ctrlPr>
                          </m:sSubPr>
                          <m:e>
                            <m:r>
                              <a:rPr lang="fr-FR" sz="700" i="1"/>
                              <m:t>𝜔</m:t>
                            </m:r>
                          </m:e>
                          <m:sub>
                            <m:r>
                              <a:rPr lang="fr-FR" sz="700" i="1"/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700" i="1"/>
                            </m:ctrlPr>
                          </m:sSubPr>
                          <m:e>
                            <m:r>
                              <a:rPr lang="fr-FR" sz="700" i="1"/>
                              <m:t>𝛼</m:t>
                            </m:r>
                          </m:e>
                          <m:sub>
                            <m:r>
                              <a:rPr lang="fr-FR" sz="700" i="1"/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700" dirty="0"/>
                  <a:t>. </a:t>
                </a:r>
                <a:endParaRPr lang="fr-FR" sz="700" dirty="0" smtClean="0"/>
              </a:p>
              <a:p>
                <a:pPr marL="171450" indent="-171450" algn="just">
                  <a:buFont typeface="Arial" pitchFamily="34" charset="0"/>
                  <a:buChar char="•"/>
                </a:pPr>
                <a:r>
                  <a:rPr lang="fr-FR" sz="700" dirty="0" smtClean="0"/>
                  <a:t>Temps de de </a:t>
                </a:r>
                <a:r>
                  <a:rPr lang="fr-FR" sz="700" dirty="0"/>
                  <a:t>décélération est identique. </a:t>
                </a:r>
                <a:endParaRPr lang="fr-FR" sz="700" dirty="0" smtClean="0"/>
              </a:p>
              <a:p>
                <a:pPr marL="171450" indent="-171450" algn="just">
                  <a:buFont typeface="Arial" pitchFamily="34" charset="0"/>
                  <a:buChar char="•"/>
                </a:pPr>
                <a:r>
                  <a:rPr lang="fr-FR" sz="700" dirty="0"/>
                  <a:t>T</a:t>
                </a:r>
                <a:r>
                  <a:rPr lang="fr-FR" sz="700" dirty="0" smtClean="0"/>
                  <a:t>emps </a:t>
                </a:r>
                <a:r>
                  <a:rPr lang="fr-FR" sz="700" dirty="0"/>
                  <a:t>à vitesse constante :</a:t>
                </a:r>
                <a14:m>
                  <m:oMath xmlns:m="http://schemas.openxmlformats.org/officeDocument/2006/math">
                    <m:r>
                      <a:rPr lang="fr-FR" sz="700" i="1"/>
                      <m:t> </m:t>
                    </m:r>
                    <m:sSub>
                      <m:sSubPr>
                        <m:ctrlPr>
                          <a:rPr lang="fr-FR" sz="700" i="1"/>
                        </m:ctrlPr>
                      </m:sSubPr>
                      <m:e>
                        <m:r>
                          <a:rPr lang="fr-FR" sz="700" i="1"/>
                          <m:t>𝑇</m:t>
                        </m:r>
                      </m:e>
                      <m:sub>
                        <m:r>
                          <a:rPr lang="fr-FR" sz="700" i="1"/>
                          <m:t>𝑐</m:t>
                        </m:r>
                      </m:sub>
                    </m:sSub>
                    <m:r>
                      <a:rPr lang="fr-FR" sz="700" i="1"/>
                      <m:t>=</m:t>
                    </m:r>
                    <m:f>
                      <m:fPr>
                        <m:ctrlPr>
                          <a:rPr lang="fr-FR" sz="700" i="1"/>
                        </m:ctrlPr>
                      </m:fPr>
                      <m:num>
                        <m:sSub>
                          <m:sSubPr>
                            <m:ctrlPr>
                              <a:rPr lang="fr-FR" sz="700" i="1"/>
                            </m:ctrlPr>
                          </m:sSubPr>
                          <m:e>
                            <m:r>
                              <a:rPr lang="fr-FR" sz="700" i="1"/>
                              <m:t>𝜃</m:t>
                            </m:r>
                          </m:e>
                          <m:sub>
                            <m:r>
                              <a:rPr lang="fr-FR" sz="700" i="1"/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700" i="1"/>
                            </m:ctrlPr>
                          </m:sSubPr>
                          <m:e>
                            <m:r>
                              <a:rPr lang="fr-FR" sz="700" i="1"/>
                              <m:t>𝜔</m:t>
                            </m:r>
                          </m:e>
                          <m:sub>
                            <m:r>
                              <a:rPr lang="fr-FR" sz="700" i="1"/>
                              <m:t>𝑐</m:t>
                            </m:r>
                          </m:sub>
                        </m:sSub>
                      </m:den>
                    </m:f>
                    <m:r>
                      <a:rPr lang="fr-FR" sz="700" i="1"/>
                      <m:t>.</m:t>
                    </m:r>
                  </m:oMath>
                </a14:m>
                <a:endParaRPr lang="fr-FR" sz="700" b="0" i="1" dirty="0" smtClean="0">
                  <a:latin typeface="Cambria Math"/>
                </a:endParaRPr>
              </a:p>
              <a:p>
                <a:pPr marL="171450" indent="-171450" algn="just">
                  <a:buFont typeface="Arial" pitchFamily="34" charset="0"/>
                  <a:buChar char="•"/>
                </a:pPr>
                <a:r>
                  <a:rPr lang="fr-FR" sz="700" dirty="0" smtClean="0"/>
                  <a:t>Angle </a:t>
                </a:r>
                <a:r>
                  <a:rPr lang="fr-FR" sz="700" dirty="0"/>
                  <a:t>parcouru pendant l’accélération est donné par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700" i="1"/>
                        </m:ctrlPr>
                      </m:sSubPr>
                      <m:e>
                        <m:r>
                          <a:rPr lang="fr-FR" sz="700" i="1"/>
                          <m:t>𝜃</m:t>
                        </m:r>
                      </m:e>
                      <m:sub>
                        <m:r>
                          <a:rPr lang="fr-FR" sz="700" i="1"/>
                          <m:t>𝑎</m:t>
                        </m:r>
                      </m:sub>
                    </m:sSub>
                    <m:r>
                      <a:rPr lang="fr-FR" sz="700" i="1"/>
                      <m:t>=</m:t>
                    </m:r>
                    <m:f>
                      <m:fPr>
                        <m:ctrlPr>
                          <a:rPr lang="fr-FR" sz="700" i="1"/>
                        </m:ctrlPr>
                      </m:fPr>
                      <m:num>
                        <m:r>
                          <a:rPr lang="fr-FR" sz="700" i="1"/>
                          <m:t>1</m:t>
                        </m:r>
                      </m:num>
                      <m:den>
                        <m:r>
                          <a:rPr lang="fr-FR" sz="700" i="1"/>
                          <m:t>2</m:t>
                        </m:r>
                      </m:den>
                    </m:f>
                    <m:sSub>
                      <m:sSubPr>
                        <m:ctrlPr>
                          <a:rPr lang="fr-FR" sz="700" i="1"/>
                        </m:ctrlPr>
                      </m:sSubPr>
                      <m:e>
                        <m:r>
                          <a:rPr lang="fr-FR" sz="700" i="1"/>
                          <m:t>𝜔</m:t>
                        </m:r>
                      </m:e>
                      <m:sub>
                        <m:r>
                          <a:rPr lang="fr-FR" sz="700" i="1"/>
                          <m:t>𝑐</m:t>
                        </m:r>
                      </m:sub>
                    </m:sSub>
                    <m:sSub>
                      <m:sSubPr>
                        <m:ctrlPr>
                          <a:rPr lang="fr-FR" sz="700" i="1"/>
                        </m:ctrlPr>
                      </m:sSubPr>
                      <m:e>
                        <m:r>
                          <a:rPr lang="fr-FR" sz="700" i="1"/>
                          <m:t>𝑇</m:t>
                        </m:r>
                      </m:e>
                      <m:sub>
                        <m:r>
                          <a:rPr lang="fr-FR" sz="700" i="1"/>
                          <m:t>𝑎</m:t>
                        </m:r>
                      </m:sub>
                    </m:sSub>
                  </m:oMath>
                </a14:m>
                <a:r>
                  <a:rPr lang="fr-FR" sz="700" dirty="0"/>
                  <a:t>.</a:t>
                </a:r>
                <a:r>
                  <a:rPr lang="fr-FR" sz="700" dirty="0" smtClean="0"/>
                  <a:t> </a:t>
                </a:r>
              </a:p>
              <a:p>
                <a:pPr algn="just"/>
                <a:r>
                  <a:rPr lang="fr-FR" sz="700" dirty="0" smtClean="0"/>
                  <a:t>On </a:t>
                </a:r>
                <a:r>
                  <a:rPr lang="fr-FR" sz="700" dirty="0"/>
                  <a:t>cherche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700" i="1"/>
                        </m:ctrlPr>
                      </m:sSubPr>
                      <m:e>
                        <m:r>
                          <a:rPr lang="fr-FR" sz="700" i="1"/>
                          <m:t>𝑇</m:t>
                        </m:r>
                      </m:e>
                      <m:sub>
                        <m:r>
                          <a:rPr lang="fr-FR" sz="700" i="1"/>
                          <m:t>𝑐</m:t>
                        </m:r>
                      </m:sub>
                    </m:sSub>
                  </m:oMath>
                </a14:m>
                <a:r>
                  <a:rPr lang="fr-FR" sz="7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700" i="1"/>
                        </m:ctrlPr>
                      </m:sSubPr>
                      <m:e>
                        <m:r>
                          <a:rPr lang="fr-FR" sz="700" i="1"/>
                          <m:t>𝜔</m:t>
                        </m:r>
                      </m:e>
                      <m:sub>
                        <m:r>
                          <a:rPr lang="fr-FR" sz="700" i="1"/>
                          <m:t>𝑐</m:t>
                        </m:r>
                      </m:sub>
                    </m:sSub>
                  </m:oMath>
                </a14:m>
                <a:r>
                  <a:rPr lang="fr-FR" sz="700" dirty="0"/>
                  <a:t> tels que 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sz="7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700" i="1"/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sz="700" i="1"/>
                                  </m:ctrlPr>
                                </m:sSubPr>
                                <m:e>
                                  <m:r>
                                    <a:rPr lang="fr-FR" sz="700" i="1"/>
                                    <m:t>𝜃</m:t>
                                  </m:r>
                                </m:e>
                                <m:sub>
                                  <m:r>
                                    <a:rPr lang="fr-FR" sz="700" i="1"/>
                                    <m:t>𝑡</m:t>
                                  </m:r>
                                </m:sub>
                              </m:sSub>
                              <m:r>
                                <a:rPr lang="fr-FR" sz="700" i="1"/>
                                <m:t>=</m:t>
                              </m:r>
                              <m:sSub>
                                <m:sSubPr>
                                  <m:ctrlPr>
                                    <a:rPr lang="fr-FR" sz="700" i="1"/>
                                  </m:ctrlPr>
                                </m:sSubPr>
                                <m:e>
                                  <m:r>
                                    <a:rPr lang="fr-FR" sz="700" i="1"/>
                                    <m:t>2</m:t>
                                  </m:r>
                                  <m:r>
                                    <a:rPr lang="fr-FR" sz="700" i="1"/>
                                    <m:t>𝜃</m:t>
                                  </m:r>
                                </m:e>
                                <m:sub>
                                  <m:r>
                                    <a:rPr lang="fr-FR" sz="700" i="1"/>
                                    <m:t>𝑎</m:t>
                                  </m:r>
                                </m:sub>
                              </m:sSub>
                              <m:r>
                                <a:rPr lang="fr-FR" sz="700" i="1"/>
                                <m:t>+</m:t>
                              </m:r>
                              <m:sSub>
                                <m:sSubPr>
                                  <m:ctrlPr>
                                    <a:rPr lang="fr-FR" sz="700" i="1" smtClean="0"/>
                                  </m:ctrlPr>
                                </m:sSubPr>
                                <m:e>
                                  <m:r>
                                    <a:rPr lang="fr-FR" sz="700" i="1"/>
                                    <m:t>𝜃</m:t>
                                  </m:r>
                                </m:e>
                                <m:sub>
                                  <m:r>
                                    <a:rPr lang="fr-FR" sz="700" i="1"/>
                                    <m:t>𝐶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700" i="1"/>
                                  </m:ctrlPr>
                                </m:sSubPr>
                                <m:e>
                                  <m:r>
                                    <a:rPr lang="fr-FR" sz="700" i="1"/>
                                    <m:t>𝑇</m:t>
                                  </m:r>
                                </m:e>
                                <m:sub>
                                  <m:r>
                                    <a:rPr lang="fr-FR" sz="700" i="1"/>
                                    <m:t>𝑡</m:t>
                                  </m:r>
                                </m:sub>
                              </m:sSub>
                              <m:r>
                                <a:rPr lang="fr-FR" sz="700" i="1"/>
                                <m:t>=</m:t>
                              </m:r>
                              <m:sSub>
                                <m:sSubPr>
                                  <m:ctrlPr>
                                    <a:rPr lang="fr-FR" sz="700" i="1"/>
                                  </m:ctrlPr>
                                </m:sSubPr>
                                <m:e>
                                  <m:r>
                                    <a:rPr lang="fr-FR" sz="700" i="1"/>
                                    <m:t>2</m:t>
                                  </m:r>
                                  <m:r>
                                    <a:rPr lang="fr-FR" sz="700" i="1"/>
                                    <m:t>𝑇</m:t>
                                  </m:r>
                                </m:e>
                                <m:sub>
                                  <m:r>
                                    <a:rPr lang="fr-FR" sz="700" i="1"/>
                                    <m:t>𝑎</m:t>
                                  </m:r>
                                </m:sub>
                              </m:sSub>
                              <m:r>
                                <a:rPr lang="fr-FR" sz="700" i="1"/>
                                <m:t>+</m:t>
                              </m:r>
                              <m:sSub>
                                <m:sSubPr>
                                  <m:ctrlPr>
                                    <a:rPr lang="fr-FR" sz="700" i="1"/>
                                  </m:ctrlPr>
                                </m:sSubPr>
                                <m:e>
                                  <m:r>
                                    <a:rPr lang="fr-FR" sz="700" i="1"/>
                                    <m:t>𝑇</m:t>
                                  </m:r>
                                </m:e>
                                <m:sub>
                                  <m:r>
                                    <a:rPr lang="fr-FR" sz="700" i="1"/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fr-FR" sz="700" dirty="0" smtClean="0"/>
                  <a:t>.</a:t>
                </a:r>
              </a:p>
              <a:p>
                <a:pPr algn="just"/>
                <a:endParaRPr lang="fr-FR" sz="700" dirty="0"/>
              </a:p>
              <a:p>
                <a:pPr algn="just"/>
                <a:r>
                  <a:rPr lang="fr-FR" sz="700" dirty="0"/>
                  <a:t>On trouve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700" i="1"/>
                        </m:ctrlPr>
                      </m:sSubPr>
                      <m:e>
                        <m:r>
                          <a:rPr lang="fr-FR" sz="700" i="1"/>
                          <m:t>𝜔</m:t>
                        </m:r>
                      </m:e>
                      <m:sub>
                        <m:r>
                          <a:rPr lang="fr-FR" sz="700" i="1"/>
                          <m:t>𝑐</m:t>
                        </m:r>
                      </m:sub>
                    </m:sSub>
                    <m:r>
                      <a:rPr lang="fr-FR" sz="700" i="1"/>
                      <m:t>=4,93 </m:t>
                    </m:r>
                    <m:r>
                      <a:rPr lang="fr-FR" sz="700" i="1"/>
                      <m:t>𝑟𝑎𝑑</m:t>
                    </m:r>
                    <m:r>
                      <a:rPr lang="fr-FR" sz="700" i="1"/>
                      <m:t>⋅</m:t>
                    </m:r>
                    <m:sSup>
                      <m:sSupPr>
                        <m:ctrlPr>
                          <a:rPr lang="fr-FR" sz="700" i="1"/>
                        </m:ctrlPr>
                      </m:sSupPr>
                      <m:e>
                        <m:r>
                          <a:rPr lang="fr-FR" sz="700" i="1"/>
                          <m:t>𝑠</m:t>
                        </m:r>
                      </m:e>
                      <m:sup>
                        <m:r>
                          <a:rPr lang="fr-FR" sz="700" i="1"/>
                          <m:t>−1</m:t>
                        </m:r>
                      </m:sup>
                    </m:sSup>
                    <m:r>
                      <a:rPr lang="fr-FR" sz="700" i="1"/>
                      <m:t>=47,2 </m:t>
                    </m:r>
                    <m:r>
                      <a:rPr lang="fr-FR" sz="700" i="1"/>
                      <m:t>𝑡𝑜𝑢𝑟</m:t>
                    </m:r>
                    <m:r>
                      <a:rPr lang="fr-FR" sz="700" i="1"/>
                      <m:t>/</m:t>
                    </m:r>
                    <m:r>
                      <a:rPr lang="fr-FR" sz="700" i="1"/>
                      <m:t>𝑚𝑖𝑛</m:t>
                    </m:r>
                  </m:oMath>
                </a14:m>
                <a:r>
                  <a:rPr lang="fr-FR" sz="7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700" i="1"/>
                        </m:ctrlPr>
                      </m:sSubPr>
                      <m:e>
                        <m:r>
                          <a:rPr lang="fr-FR" sz="700" i="1"/>
                          <m:t>𝑇</m:t>
                        </m:r>
                      </m:e>
                      <m:sub>
                        <m:r>
                          <a:rPr lang="fr-FR" sz="700" i="1"/>
                          <m:t>𝑐</m:t>
                        </m:r>
                      </m:sub>
                    </m:sSub>
                    <m:r>
                      <a:rPr lang="fr-FR" sz="700" i="1"/>
                      <m:t>=0,671 </m:t>
                    </m:r>
                    <m:r>
                      <a:rPr lang="fr-FR" sz="700" i="1"/>
                      <m:t>𝑠</m:t>
                    </m:r>
                  </m:oMath>
                </a14:m>
                <a:r>
                  <a:rPr lang="fr-FR" sz="700" dirty="0" smtClean="0"/>
                  <a:t>. On </a:t>
                </a:r>
                <a:r>
                  <a:rPr lang="fr-FR" sz="700" dirty="0"/>
                  <a:t>a donc un temps de montée de 0,1645 s</a:t>
                </a:r>
                <a:r>
                  <a:rPr lang="fr-FR" sz="700" dirty="0" smtClean="0"/>
                  <a:t>.</a:t>
                </a:r>
                <a:endParaRPr lang="fr-FR" sz="7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768" y="1115792"/>
                <a:ext cx="2524750" cy="1425390"/>
              </a:xfrm>
              <a:prstGeom prst="rect">
                <a:avLst/>
              </a:prstGeom>
              <a:blipFill rotWithShape="1">
                <a:blip r:embed="rId7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20"/>
          <p:cNvCxnSpPr/>
          <p:nvPr/>
        </p:nvCxnSpPr>
        <p:spPr>
          <a:xfrm>
            <a:off x="7609073" y="759632"/>
            <a:ext cx="0" cy="35323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8985448" y="759631"/>
            <a:ext cx="0" cy="35323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7333734" y="550804"/>
                <a:ext cx="41222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𝜔</m:t>
                      </m:r>
                      <m:r>
                        <a:rPr lang="fr-FR" sz="800" b="0" i="1" smtClean="0">
                          <a:latin typeface="Cambria Math"/>
                        </a:rPr>
                        <m:t>(</m:t>
                      </m:r>
                      <m:r>
                        <a:rPr lang="fr-FR" sz="800" b="0" i="1" smtClean="0">
                          <a:latin typeface="Cambria Math"/>
                        </a:rPr>
                        <m:t>𝑡</m:t>
                      </m:r>
                      <m:r>
                        <a:rPr lang="fr-FR" sz="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734" y="550804"/>
                <a:ext cx="412229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/>
              <p:cNvSpPr/>
              <p:nvPr/>
            </p:nvSpPr>
            <p:spPr>
              <a:xfrm>
                <a:off x="9221289" y="882744"/>
                <a:ext cx="24968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289" y="882744"/>
                <a:ext cx="249684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7386601" y="902950"/>
                <a:ext cx="30649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601" y="902950"/>
                <a:ext cx="306494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Connecteur droit 93"/>
          <p:cNvCxnSpPr/>
          <p:nvPr/>
        </p:nvCxnSpPr>
        <p:spPr>
          <a:xfrm flipH="1">
            <a:off x="7617297" y="1052736"/>
            <a:ext cx="1368151" cy="0"/>
          </a:xfrm>
          <a:prstGeom prst="line">
            <a:avLst/>
          </a:prstGeom>
          <a:ln>
            <a:solidFill>
              <a:srgbClr val="7030A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/>
              <p:cNvSpPr/>
              <p:nvPr/>
            </p:nvSpPr>
            <p:spPr>
              <a:xfrm>
                <a:off x="8148125" y="833879"/>
                <a:ext cx="2990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125" y="833879"/>
                <a:ext cx="299056" cy="21544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81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e libre 14"/>
          <p:cNvSpPr/>
          <p:nvPr/>
        </p:nvSpPr>
        <p:spPr>
          <a:xfrm>
            <a:off x="1066800" y="1061130"/>
            <a:ext cx="361950" cy="134258"/>
          </a:xfrm>
          <a:custGeom>
            <a:avLst/>
            <a:gdLst>
              <a:gd name="connsiteX0" fmla="*/ 0 w 361950"/>
              <a:gd name="connsiteY0" fmla="*/ 134258 h 134258"/>
              <a:gd name="connsiteX1" fmla="*/ 76200 w 361950"/>
              <a:gd name="connsiteY1" fmla="*/ 908 h 134258"/>
              <a:gd name="connsiteX2" fmla="*/ 180975 w 361950"/>
              <a:gd name="connsiteY2" fmla="*/ 72345 h 134258"/>
              <a:gd name="connsiteX3" fmla="*/ 285750 w 361950"/>
              <a:gd name="connsiteY3" fmla="*/ 5670 h 134258"/>
              <a:gd name="connsiteX4" fmla="*/ 361950 w 361950"/>
              <a:gd name="connsiteY4" fmla="*/ 129495 h 13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50" h="134258">
                <a:moveTo>
                  <a:pt x="0" y="134258"/>
                </a:moveTo>
                <a:cubicBezTo>
                  <a:pt x="23019" y="72742"/>
                  <a:pt x="46038" y="11227"/>
                  <a:pt x="76200" y="908"/>
                </a:cubicBezTo>
                <a:cubicBezTo>
                  <a:pt x="106362" y="-9411"/>
                  <a:pt x="146050" y="71551"/>
                  <a:pt x="180975" y="72345"/>
                </a:cubicBezTo>
                <a:cubicBezTo>
                  <a:pt x="215900" y="73139"/>
                  <a:pt x="255588" y="-3855"/>
                  <a:pt x="285750" y="5670"/>
                </a:cubicBezTo>
                <a:cubicBezTo>
                  <a:pt x="315912" y="15195"/>
                  <a:pt x="338931" y="72345"/>
                  <a:pt x="361950" y="129495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579097" y="548680"/>
            <a:ext cx="1692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1000" dirty="0" smtClean="0"/>
              <a:t>Bâti</a:t>
            </a:r>
          </a:p>
          <a:p>
            <a:pPr marL="342900" indent="-342900">
              <a:buAutoNum type="arabicPeriod"/>
            </a:pPr>
            <a:r>
              <a:rPr lang="fr-FR" sz="1000" dirty="0" smtClean="0"/>
              <a:t>Manivelle (moteur)</a:t>
            </a:r>
          </a:p>
          <a:p>
            <a:pPr marL="342900" indent="-342900">
              <a:buAutoNum type="arabicPeriod"/>
            </a:pPr>
            <a:r>
              <a:rPr lang="fr-FR" sz="1000" dirty="0" smtClean="0"/>
              <a:t>Barrière (lisse)</a:t>
            </a:r>
          </a:p>
          <a:p>
            <a:pPr marL="342900" indent="-342900">
              <a:buAutoNum type="arabicPeriod"/>
            </a:pPr>
            <a:r>
              <a:rPr lang="fr-FR" sz="1000" dirty="0" smtClean="0"/>
              <a:t>Galet</a:t>
            </a:r>
            <a:endParaRPr lang="fr-FR" sz="1000" dirty="0"/>
          </a:p>
        </p:txBody>
      </p:sp>
      <p:cxnSp>
        <p:nvCxnSpPr>
          <p:cNvPr id="10" name="Connecteur droit 9"/>
          <p:cNvCxnSpPr>
            <a:stCxn id="4" idx="0"/>
          </p:cNvCxnSpPr>
          <p:nvPr/>
        </p:nvCxnSpPr>
        <p:spPr>
          <a:xfrm flipV="1">
            <a:off x="1248933" y="1196752"/>
            <a:ext cx="0" cy="198604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1064569" y="1196752"/>
            <a:ext cx="360039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816885" y="1539372"/>
            <a:ext cx="432048" cy="375121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816885" y="1914493"/>
            <a:ext cx="432048" cy="34262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44588" y="1539372"/>
            <a:ext cx="396044" cy="375121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1280593" y="1911839"/>
            <a:ext cx="360039" cy="345274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1104917" y="1395356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1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672869" y="1770477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Ellipse 6"/>
          <p:cNvSpPr/>
          <p:nvPr/>
        </p:nvSpPr>
        <p:spPr>
          <a:xfrm>
            <a:off x="1103759" y="2084207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4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496616" y="1767823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3</a:t>
            </a:r>
            <a:endParaRPr lang="fr-FR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344488" y="1505974"/>
                <a:ext cx="870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88" y="1505974"/>
                <a:ext cx="870545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5000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344487" y="2095842"/>
                <a:ext cx="870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𝐴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87" y="2095842"/>
                <a:ext cx="870545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5000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ZoneTexte 34"/>
          <p:cNvSpPr txBox="1"/>
          <p:nvPr/>
        </p:nvSpPr>
        <p:spPr>
          <a:xfrm>
            <a:off x="1424608" y="2095842"/>
            <a:ext cx="15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Cylindre – Plan (Linéaire annulaire)</a:t>
            </a:r>
          </a:p>
          <a:p>
            <a:r>
              <a:rPr lang="fr-FR" sz="1000" dirty="0" smtClean="0"/>
              <a:t>Direction ?, Normale ?</a:t>
            </a:r>
          </a:p>
          <a:p>
            <a:r>
              <a:rPr lang="fr-FR" sz="1000" b="1" dirty="0" smtClean="0"/>
              <a:t>(CONTACT DE TYPE CYLINDRE – PLAN)</a:t>
            </a:r>
            <a:endParaRPr lang="fr-FR" sz="1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/>
              <p:cNvSpPr txBox="1"/>
              <p:nvPr/>
            </p:nvSpPr>
            <p:spPr>
              <a:xfrm>
                <a:off x="1452009" y="1471272"/>
                <a:ext cx="870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𝐵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009" y="1471272"/>
                <a:ext cx="870545" cy="246221"/>
              </a:xfrm>
              <a:prstGeom prst="rect">
                <a:avLst/>
              </a:prstGeom>
              <a:blipFill rotWithShape="1">
                <a:blip r:embed="rId4"/>
                <a:stretch>
                  <a:fillRect t="-4878"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orme libre 37"/>
          <p:cNvSpPr/>
          <p:nvPr/>
        </p:nvSpPr>
        <p:spPr>
          <a:xfrm>
            <a:off x="3371057" y="1061130"/>
            <a:ext cx="361950" cy="134258"/>
          </a:xfrm>
          <a:custGeom>
            <a:avLst/>
            <a:gdLst>
              <a:gd name="connsiteX0" fmla="*/ 0 w 361950"/>
              <a:gd name="connsiteY0" fmla="*/ 134258 h 134258"/>
              <a:gd name="connsiteX1" fmla="*/ 76200 w 361950"/>
              <a:gd name="connsiteY1" fmla="*/ 908 h 134258"/>
              <a:gd name="connsiteX2" fmla="*/ 180975 w 361950"/>
              <a:gd name="connsiteY2" fmla="*/ 72345 h 134258"/>
              <a:gd name="connsiteX3" fmla="*/ 285750 w 361950"/>
              <a:gd name="connsiteY3" fmla="*/ 5670 h 134258"/>
              <a:gd name="connsiteX4" fmla="*/ 361950 w 361950"/>
              <a:gd name="connsiteY4" fmla="*/ 129495 h 13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50" h="134258">
                <a:moveTo>
                  <a:pt x="0" y="134258"/>
                </a:moveTo>
                <a:cubicBezTo>
                  <a:pt x="23019" y="72742"/>
                  <a:pt x="46038" y="11227"/>
                  <a:pt x="76200" y="908"/>
                </a:cubicBezTo>
                <a:cubicBezTo>
                  <a:pt x="106362" y="-9411"/>
                  <a:pt x="146050" y="71551"/>
                  <a:pt x="180975" y="72345"/>
                </a:cubicBezTo>
                <a:cubicBezTo>
                  <a:pt x="215900" y="73139"/>
                  <a:pt x="255588" y="-3855"/>
                  <a:pt x="285750" y="5670"/>
                </a:cubicBezTo>
                <a:cubicBezTo>
                  <a:pt x="315912" y="15195"/>
                  <a:pt x="338931" y="72345"/>
                  <a:pt x="361950" y="129495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/>
          <p:cNvCxnSpPr>
            <a:stCxn id="45" idx="0"/>
          </p:cNvCxnSpPr>
          <p:nvPr/>
        </p:nvCxnSpPr>
        <p:spPr>
          <a:xfrm flipV="1">
            <a:off x="3553190" y="1196752"/>
            <a:ext cx="0" cy="198604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3368826" y="1196752"/>
            <a:ext cx="360039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3121142" y="1539372"/>
            <a:ext cx="432048" cy="375121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46" idx="2"/>
            <a:endCxn id="48" idx="6"/>
          </p:cNvCxnSpPr>
          <p:nvPr/>
        </p:nvCxnSpPr>
        <p:spPr>
          <a:xfrm>
            <a:off x="2977126" y="1913166"/>
            <a:ext cx="1113887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3548845" y="1539372"/>
            <a:ext cx="396044" cy="375121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Ellipse 44"/>
          <p:cNvSpPr/>
          <p:nvPr/>
        </p:nvSpPr>
        <p:spPr>
          <a:xfrm>
            <a:off x="3409174" y="1395356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1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2977126" y="1769150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Ellipse 47"/>
          <p:cNvSpPr/>
          <p:nvPr/>
        </p:nvSpPr>
        <p:spPr>
          <a:xfrm>
            <a:off x="3802981" y="1769150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3</a:t>
            </a:r>
            <a:endParaRPr lang="fr-FR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/>
              <p:cNvSpPr txBox="1"/>
              <p:nvPr/>
            </p:nvSpPr>
            <p:spPr>
              <a:xfrm>
                <a:off x="2648745" y="1505974"/>
                <a:ext cx="870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745" y="1505974"/>
                <a:ext cx="870545" cy="246221"/>
              </a:xfrm>
              <a:prstGeom prst="rect">
                <a:avLst/>
              </a:prstGeom>
              <a:blipFill rotWithShape="1">
                <a:blip r:embed="rId5"/>
                <a:stretch>
                  <a:fillRect t="-5000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/>
              <p:cNvSpPr txBox="1"/>
              <p:nvPr/>
            </p:nvSpPr>
            <p:spPr>
              <a:xfrm>
                <a:off x="3008784" y="2095842"/>
                <a:ext cx="12961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Cylindre – Plan (Linéaire annulaire)</a:t>
                </a:r>
              </a:p>
              <a:p>
                <a:r>
                  <a:rPr lang="fr-FR" sz="1000" dirty="0" smtClean="0"/>
                  <a:t>Direction ?,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1000" i="1">
                            <a:latin typeface="Cambria Math"/>
                          </a:rPr>
                          <m:t>𝐴</m:t>
                        </m:r>
                        <m:r>
                          <a:rPr lang="fr-FR" sz="1000" i="1">
                            <a:latin typeface="Cambria Math"/>
                          </a:rPr>
                          <m:t>,?</m:t>
                        </m:r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784" y="2095842"/>
                <a:ext cx="1296144" cy="7078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/>
              <p:cNvSpPr txBox="1"/>
              <p:nvPr/>
            </p:nvSpPr>
            <p:spPr>
              <a:xfrm>
                <a:off x="3756266" y="1471272"/>
                <a:ext cx="870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𝐵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266" y="1471272"/>
                <a:ext cx="870545" cy="246221"/>
              </a:xfrm>
              <a:prstGeom prst="rect">
                <a:avLst/>
              </a:prstGeom>
              <a:blipFill rotWithShape="1">
                <a:blip r:embed="rId7"/>
                <a:stretch>
                  <a:fillRect t="-4878"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ZoneTexte 57"/>
          <p:cNvSpPr txBox="1"/>
          <p:nvPr/>
        </p:nvSpPr>
        <p:spPr>
          <a:xfrm>
            <a:off x="1784648" y="1779168"/>
            <a:ext cx="119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smtClean="0"/>
              <a:t>OU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5829416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405</Words>
  <Application>Microsoft Office PowerPoint</Application>
  <PresentationFormat>Format A4 (210 x 297 mm)</PresentationFormat>
  <Paragraphs>81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Synthese Eleve TP Sympact</dc:title>
  <dc:creator>Xavier Pessoles</dc:creator>
  <cp:lastModifiedBy>pt_ptsi</cp:lastModifiedBy>
  <cp:revision>25</cp:revision>
  <dcterms:created xsi:type="dcterms:W3CDTF">2017-11-16T09:18:53Z</dcterms:created>
  <dcterms:modified xsi:type="dcterms:W3CDTF">2017-11-30T09:36:38Z</dcterms:modified>
</cp:coreProperties>
</file>