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6" r:id="rId4"/>
    <p:sldId id="267" r:id="rId5"/>
    <p:sldId id="266" r:id="rId6"/>
    <p:sldId id="265" r:id="rId7"/>
    <p:sldId id="257" r:id="rId8"/>
    <p:sldId id="261" r:id="rId9"/>
    <p:sldId id="262" r:id="rId10"/>
    <p:sldId id="259" r:id="rId11"/>
    <p:sldId id="258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216" y="16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23/04/2018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170.png"/><Relationship Id="rId3" Type="http://schemas.openxmlformats.org/officeDocument/2006/relationships/image" Target="../media/image23.png"/><Relationship Id="rId21" Type="http://schemas.openxmlformats.org/officeDocument/2006/relationships/image" Target="../media/image200.png"/><Relationship Id="rId7" Type="http://schemas.openxmlformats.org/officeDocument/2006/relationships/image" Target="../media/image6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" Type="http://schemas.openxmlformats.org/officeDocument/2006/relationships/image" Target="../media/image110.png"/><Relationship Id="rId16" Type="http://schemas.openxmlformats.org/officeDocument/2006/relationships/image" Target="../media/image150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5" Type="http://schemas.openxmlformats.org/officeDocument/2006/relationships/image" Target="../media/image140.png"/><Relationship Id="rId23" Type="http://schemas.openxmlformats.org/officeDocument/2006/relationships/image" Target="../media/image220.png"/><Relationship Id="rId10" Type="http://schemas.openxmlformats.org/officeDocument/2006/relationships/image" Target="../media/image90.png"/><Relationship Id="rId19" Type="http://schemas.openxmlformats.org/officeDocument/2006/relationships/image" Target="../media/image180.png"/><Relationship Id="rId4" Type="http://schemas.openxmlformats.org/officeDocument/2006/relationships/image" Target="../media/image34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62"/>
          <a:stretch/>
        </p:blipFill>
        <p:spPr bwMode="auto">
          <a:xfrm>
            <a:off x="850357" y="548680"/>
            <a:ext cx="292955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548680"/>
            <a:ext cx="3743325" cy="180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0000">
            <a:off x="3777727" y="2758480"/>
            <a:ext cx="18097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0000">
            <a:off x="5587477" y="2758480"/>
            <a:ext cx="19335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148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 smtClean="0">
                    <a:solidFill>
                      <a:sysClr val="windowText" lastClr="000000"/>
                    </a:solidFill>
                  </a:rPr>
                  <a:t>Couple moteur calculé</a:t>
                </a:r>
              </a:p>
              <a:p>
                <a:pPr algn="ctr"/>
                <a:endParaRPr lang="fr-FR" sz="10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𝟔𝟔</m:t>
                          </m:r>
                        </m:den>
                      </m:f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𝟔</m:t>
                      </m:r>
                      <m:r>
                        <a:rPr lang="fr-FR" sz="10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50037" y="2143874"/>
            <a:ext cx="11833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</a:t>
            </a:r>
          </a:p>
          <a:p>
            <a:pPr algn="ctr"/>
            <a:endParaRPr lang="fr-F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OUI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𝟏𝟎</m:t>
                      </m:r>
                      <m:r>
                        <a:rPr lang="fr-FR" sz="1200" b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2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200" b="1" dirty="0" smtClean="0">
                    <a:solidFill>
                      <a:sysClr val="windowText" lastClr="000000"/>
                    </a:solidFill>
                  </a:rPr>
                  <a:t>Le couple étant calculé dans une configuration particulière, un couple supérieur peut être nécessaire.</a:t>
                </a:r>
                <a:endParaRPr lang="fr-FR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  <a:blipFill rotWithShape="1">
                <a:blip r:embed="rId5"/>
                <a:stretch>
                  <a:fillRect r="-1078" b="-4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64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3"/>
                </a:solidFill>
              </a:rPr>
              <a:t>3</a:t>
            </a:r>
            <a:endParaRPr lang="fr-FR" sz="1400" b="1" dirty="0">
              <a:solidFill>
                <a:schemeClr val="accent3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4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fr-F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539552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1286635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2033718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2780801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3548906" y="179685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971600" y="1348285"/>
            <a:ext cx="2736304" cy="10005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 rot="18900000">
            <a:off x="2189750" y="1038546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/>
                                    </a:rPr>
                                    <m:t>ext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→4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ext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→4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/>
          <p:cNvSpPr txBox="1"/>
          <p:nvPr/>
        </p:nvSpPr>
        <p:spPr>
          <a:xfrm>
            <a:off x="2780801" y="79484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Pesanteur</a:t>
            </a:r>
            <a:endParaRPr lang="fr-F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necteur droit 36"/>
          <p:cNvCxnSpPr/>
          <p:nvPr/>
        </p:nvCxnSpPr>
        <p:spPr>
          <a:xfrm rot="-1560000">
            <a:off x="1431109" y="1354207"/>
            <a:ext cx="2886810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577190" y="1982498"/>
            <a:ext cx="2886810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rot="2520000">
            <a:off x="1206445" y="2948323"/>
            <a:ext cx="28868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539552" y="945628"/>
            <a:ext cx="2081766" cy="2081766"/>
          </a:xfrm>
          <a:prstGeom prst="arc">
            <a:avLst>
              <a:gd name="adj1" fmla="val 128582"/>
              <a:gd name="adj2" fmla="val 2442419"/>
            </a:avLst>
          </a:prstGeom>
          <a:ln>
            <a:solidFill>
              <a:srgbClr val="00B05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 flipV="1">
            <a:off x="4393369" y="1946480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 flipV="1">
            <a:off x="3686493" y="3878134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483768" y="2275924"/>
                <a:ext cx="4475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42°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275924"/>
                <a:ext cx="447558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4458962" y="1697013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962" y="1697013"/>
                <a:ext cx="33021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3709011" y="3634292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011" y="3634292"/>
                <a:ext cx="33021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1415325" y="1566997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325" y="1566997"/>
                <a:ext cx="32502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/>
          <p:cNvGrpSpPr/>
          <p:nvPr/>
        </p:nvGrpSpPr>
        <p:grpSpPr>
          <a:xfrm>
            <a:off x="1076508" y="1730498"/>
            <a:ext cx="608682" cy="504000"/>
            <a:chOff x="1190998" y="1772832"/>
            <a:chExt cx="608682" cy="504000"/>
          </a:xfrm>
        </p:grpSpPr>
        <p:sp>
          <p:nvSpPr>
            <p:cNvPr id="10" name="Forme libre 9"/>
            <p:cNvSpPr/>
            <p:nvPr/>
          </p:nvSpPr>
          <p:spPr>
            <a:xfrm>
              <a:off x="1190998" y="1772832"/>
              <a:ext cx="180602" cy="503999"/>
            </a:xfrm>
            <a:custGeom>
              <a:avLst/>
              <a:gdLst>
                <a:gd name="connsiteX0" fmla="*/ 180602 w 180602"/>
                <a:gd name="connsiteY0" fmla="*/ 0 h 486888"/>
                <a:gd name="connsiteX1" fmla="*/ 32161 w 180602"/>
                <a:gd name="connsiteY1" fmla="*/ 106878 h 486888"/>
                <a:gd name="connsiteX2" fmla="*/ 73724 w 180602"/>
                <a:gd name="connsiteY2" fmla="*/ 261257 h 486888"/>
                <a:gd name="connsiteX3" fmla="*/ 2472 w 180602"/>
                <a:gd name="connsiteY3" fmla="*/ 439387 h 486888"/>
                <a:gd name="connsiteX4" fmla="*/ 180602 w 180602"/>
                <a:gd name="connsiteY4" fmla="*/ 486888 h 48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02" h="486888">
                  <a:moveTo>
                    <a:pt x="180602" y="0"/>
                  </a:moveTo>
                  <a:cubicBezTo>
                    <a:pt x="115288" y="31667"/>
                    <a:pt x="49974" y="63335"/>
                    <a:pt x="32161" y="106878"/>
                  </a:cubicBezTo>
                  <a:cubicBezTo>
                    <a:pt x="14348" y="150421"/>
                    <a:pt x="78672" y="205839"/>
                    <a:pt x="73724" y="261257"/>
                  </a:cubicBezTo>
                  <a:cubicBezTo>
                    <a:pt x="68776" y="316675"/>
                    <a:pt x="-15341" y="401782"/>
                    <a:pt x="2472" y="439387"/>
                  </a:cubicBezTo>
                  <a:cubicBezTo>
                    <a:pt x="20285" y="476992"/>
                    <a:pt x="100443" y="481940"/>
                    <a:pt x="180602" y="486888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583680" y="1916832"/>
              <a:ext cx="216000" cy="216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/>
            <p:cNvCxnSpPr/>
            <p:nvPr/>
          </p:nvCxnSpPr>
          <p:spPr>
            <a:xfrm flipH="1">
              <a:off x="1367680" y="2024832"/>
              <a:ext cx="216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rot="5400000" flipH="1">
              <a:off x="1115680" y="2024832"/>
              <a:ext cx="504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Groupe 21"/>
          <p:cNvGrpSpPr/>
          <p:nvPr/>
        </p:nvGrpSpPr>
        <p:grpSpPr>
          <a:xfrm rot="16200000">
            <a:off x="4250443" y="4180530"/>
            <a:ext cx="180602" cy="504000"/>
            <a:chOff x="1190998" y="1772832"/>
            <a:chExt cx="180602" cy="504000"/>
          </a:xfrm>
        </p:grpSpPr>
        <p:sp>
          <p:nvSpPr>
            <p:cNvPr id="23" name="Forme libre 22"/>
            <p:cNvSpPr/>
            <p:nvPr/>
          </p:nvSpPr>
          <p:spPr>
            <a:xfrm>
              <a:off x="1190998" y="1772832"/>
              <a:ext cx="180602" cy="503999"/>
            </a:xfrm>
            <a:custGeom>
              <a:avLst/>
              <a:gdLst>
                <a:gd name="connsiteX0" fmla="*/ 180602 w 180602"/>
                <a:gd name="connsiteY0" fmla="*/ 0 h 486888"/>
                <a:gd name="connsiteX1" fmla="*/ 32161 w 180602"/>
                <a:gd name="connsiteY1" fmla="*/ 106878 h 486888"/>
                <a:gd name="connsiteX2" fmla="*/ 73724 w 180602"/>
                <a:gd name="connsiteY2" fmla="*/ 261257 h 486888"/>
                <a:gd name="connsiteX3" fmla="*/ 2472 w 180602"/>
                <a:gd name="connsiteY3" fmla="*/ 439387 h 486888"/>
                <a:gd name="connsiteX4" fmla="*/ 180602 w 180602"/>
                <a:gd name="connsiteY4" fmla="*/ 486888 h 48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02" h="486888">
                  <a:moveTo>
                    <a:pt x="180602" y="0"/>
                  </a:moveTo>
                  <a:cubicBezTo>
                    <a:pt x="115288" y="31667"/>
                    <a:pt x="49974" y="63335"/>
                    <a:pt x="32161" y="106878"/>
                  </a:cubicBezTo>
                  <a:cubicBezTo>
                    <a:pt x="14348" y="150421"/>
                    <a:pt x="78672" y="205839"/>
                    <a:pt x="73724" y="261257"/>
                  </a:cubicBezTo>
                  <a:cubicBezTo>
                    <a:pt x="68776" y="316675"/>
                    <a:pt x="-15341" y="401782"/>
                    <a:pt x="2472" y="439387"/>
                  </a:cubicBezTo>
                  <a:cubicBezTo>
                    <a:pt x="20285" y="476992"/>
                    <a:pt x="100443" y="481940"/>
                    <a:pt x="180602" y="486888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/>
            <p:cNvCxnSpPr/>
            <p:nvPr/>
          </p:nvCxnSpPr>
          <p:spPr>
            <a:xfrm rot="5400000" flipH="1">
              <a:off x="1115680" y="2024832"/>
              <a:ext cx="504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7" name="Connecteur droit 26"/>
          <p:cNvCxnSpPr/>
          <p:nvPr/>
        </p:nvCxnSpPr>
        <p:spPr>
          <a:xfrm>
            <a:off x="3686493" y="3918268"/>
            <a:ext cx="558068" cy="0"/>
          </a:xfrm>
          <a:prstGeom prst="line">
            <a:avLst/>
          </a:prstGeom>
          <a:ln w="127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4139952" y="3918268"/>
            <a:ext cx="0" cy="423962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29385" y="1982496"/>
            <a:ext cx="163359" cy="0"/>
          </a:xfrm>
          <a:prstGeom prst="line">
            <a:avLst/>
          </a:prstGeom>
          <a:ln w="127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 flipV="1">
            <a:off x="4143799" y="664968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4241203" y="562484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203" y="562484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39"/>
          <p:cNvCxnSpPr/>
          <p:nvPr/>
        </p:nvCxnSpPr>
        <p:spPr>
          <a:xfrm flipV="1">
            <a:off x="4193031" y="737001"/>
            <a:ext cx="0" cy="3605228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633824" y="4069150"/>
                <a:ext cx="5838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0</m:t>
                      </m:r>
                      <m:r>
                        <a:rPr lang="fr-FR" sz="1200" b="0" i="1" smtClean="0">
                          <a:latin typeface="Cambria Math"/>
                        </a:rPr>
                        <m:t>,7</m:t>
                      </m:r>
                      <m:r>
                        <a:rPr lang="fr-FR" sz="12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824" y="4069150"/>
                <a:ext cx="583813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4143799" y="2650947"/>
                <a:ext cx="583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1</m:t>
                      </m:r>
                      <m:r>
                        <a:rPr lang="fr-FR" sz="1200" b="0" i="1" smtClean="0">
                          <a:latin typeface="Cambria Math"/>
                        </a:rPr>
                        <m:t>,8</m:t>
                      </m:r>
                      <m:r>
                        <a:rPr lang="fr-FR" sz="12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799" y="2650947"/>
                <a:ext cx="58381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c 43"/>
          <p:cNvSpPr/>
          <p:nvPr/>
        </p:nvSpPr>
        <p:spPr>
          <a:xfrm>
            <a:off x="537564" y="943640"/>
            <a:ext cx="2081766" cy="2081766"/>
          </a:xfrm>
          <a:prstGeom prst="arc">
            <a:avLst>
              <a:gd name="adj1" fmla="val 20169793"/>
              <a:gd name="adj2" fmla="val 21566797"/>
            </a:avLst>
          </a:prstGeom>
          <a:ln>
            <a:solidFill>
              <a:srgbClr val="00B05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2565220" y="1582559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220" y="1582559"/>
                <a:ext cx="317587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45"/>
          <p:cNvCxnSpPr/>
          <p:nvPr/>
        </p:nvCxnSpPr>
        <p:spPr>
          <a:xfrm flipV="1">
            <a:off x="3722509" y="1986955"/>
            <a:ext cx="0" cy="1931313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3659161" y="2814111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161" y="2814111"/>
                <a:ext cx="306366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4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2894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289438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699792" y="1556792"/>
            <a:ext cx="864096" cy="864096"/>
          </a:xfrm>
          <a:prstGeom prst="arc">
            <a:avLst>
              <a:gd name="adj1" fmla="val 19832481"/>
              <a:gd name="adj2" fmla="val 21411076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774662" y="1895655"/>
                <a:ext cx="330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62" y="1895655"/>
                <a:ext cx="330668" cy="2462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975948" y="2052291"/>
                <a:ext cx="30181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948" y="2052291"/>
                <a:ext cx="301813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713842" y="1604818"/>
                <a:ext cx="346953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842" y="1604818"/>
                <a:ext cx="346953" cy="2580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34176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341760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3124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31245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2758480"/>
            <a:ext cx="18097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477" y="2758480"/>
            <a:ext cx="19335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2719675" y="1080600"/>
                <a:ext cx="340157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675" y="1080600"/>
                <a:ext cx="340157" cy="25808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2503651" y="1196752"/>
                <a:ext cx="3349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651" y="1196752"/>
                <a:ext cx="334963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3236472" y="1561905"/>
                <a:ext cx="29437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472" y="1561905"/>
                <a:ext cx="294375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Enseignement\GitHub\Cy_04_PSI_ModelisationDynamique\Revisions_Statique\Fiche_01_Statique_2D_TD_01_Hayon\images\fig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63" y="1795463"/>
            <a:ext cx="720090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rme libre 3"/>
          <p:cNvSpPr/>
          <p:nvPr/>
        </p:nvSpPr>
        <p:spPr>
          <a:xfrm>
            <a:off x="3096883" y="2251494"/>
            <a:ext cx="4684143" cy="3183148"/>
          </a:xfrm>
          <a:custGeom>
            <a:avLst/>
            <a:gdLst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4143" h="3183148">
                <a:moveTo>
                  <a:pt x="0" y="0"/>
                </a:moveTo>
                <a:cubicBezTo>
                  <a:pt x="370935" y="1647646"/>
                  <a:pt x="34505" y="2622431"/>
                  <a:pt x="4684143" y="3183148"/>
                </a:cubicBezTo>
                <a:lnTo>
                  <a:pt x="4684143" y="3183148"/>
                </a:lnTo>
              </a:path>
            </a:pathLst>
          </a:custGeom>
          <a:noFill/>
          <a:ln>
            <a:solidFill>
              <a:srgbClr val="00B05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 5"/>
          <p:cNvSpPr/>
          <p:nvPr/>
        </p:nvSpPr>
        <p:spPr>
          <a:xfrm>
            <a:off x="3046563" y="3043082"/>
            <a:ext cx="4684143" cy="3183148"/>
          </a:xfrm>
          <a:custGeom>
            <a:avLst/>
            <a:gdLst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4143" h="3183148">
                <a:moveTo>
                  <a:pt x="0" y="0"/>
                </a:moveTo>
                <a:cubicBezTo>
                  <a:pt x="370935" y="1647646"/>
                  <a:pt x="34505" y="2622431"/>
                  <a:pt x="4684143" y="3183148"/>
                </a:cubicBezTo>
                <a:lnTo>
                  <a:pt x="4684143" y="3183148"/>
                </a:lnTo>
              </a:path>
            </a:pathLst>
          </a:custGeom>
          <a:noFill/>
          <a:ln>
            <a:solidFill>
              <a:schemeClr val="accent4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516216" y="4941168"/>
            <a:ext cx="11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Ouverture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935057" y="5611507"/>
            <a:ext cx="117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Fermeture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 flipH="1">
            <a:off x="2555776" y="6140531"/>
            <a:ext cx="4534251" cy="0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890082" y="595586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500 N</a:t>
            </a:r>
            <a:endParaRPr lang="fr-FR" b="1" dirty="0"/>
          </a:p>
        </p:txBody>
      </p:sp>
      <p:cxnSp>
        <p:nvCxnSpPr>
          <p:cNvPr id="14" name="Connecteur droit 13"/>
          <p:cNvCxnSpPr/>
          <p:nvPr/>
        </p:nvCxnSpPr>
        <p:spPr>
          <a:xfrm flipH="1" flipV="1">
            <a:off x="4067944" y="5617576"/>
            <a:ext cx="3950794" cy="676578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11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/>
          <p:cNvGrpSpPr/>
          <p:nvPr/>
        </p:nvGrpSpPr>
        <p:grpSpPr>
          <a:xfrm>
            <a:off x="1543854" y="1556792"/>
            <a:ext cx="2919857" cy="997079"/>
            <a:chOff x="1543854" y="1556792"/>
            <a:chExt cx="2919857" cy="997079"/>
          </a:xfrm>
        </p:grpSpPr>
        <p:cxnSp>
          <p:nvCxnSpPr>
            <p:cNvPr id="4" name="Connecteur droit 3"/>
            <p:cNvCxnSpPr/>
            <p:nvPr/>
          </p:nvCxnSpPr>
          <p:spPr>
            <a:xfrm>
              <a:off x="2411760" y="1988840"/>
              <a:ext cx="144016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V="1">
              <a:off x="2411206" y="1772816"/>
              <a:ext cx="0" cy="43204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1691680" y="1700808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697604" y="2276872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V="1">
              <a:off x="1697603" y="1709530"/>
              <a:ext cx="1" cy="56734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 flipV="1">
              <a:off x="3131839" y="1692620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H="1" flipV="1">
              <a:off x="3131838" y="2052660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1691126" y="2276872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Phase d’ouverture</a:t>
              </a:r>
              <a:endParaRPr lang="fr-FR" sz="1200" dirty="0"/>
            </a:p>
          </p:txBody>
        </p:sp>
        <p:cxnSp>
          <p:nvCxnSpPr>
            <p:cNvPr id="19" name="Connecteur droit 18"/>
            <p:cNvCxnSpPr/>
            <p:nvPr/>
          </p:nvCxnSpPr>
          <p:spPr>
            <a:xfrm flipH="1" flipV="1">
              <a:off x="3851920" y="1988840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3663793" y="1556792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hayon</a:t>
              </a:r>
              <a:endParaRPr lang="fr-FR" sz="1000" dirty="0"/>
            </a:p>
          </p:txBody>
        </p:sp>
        <p:cxnSp>
          <p:nvCxnSpPr>
            <p:cNvPr id="26" name="Connecteur droit 25"/>
            <p:cNvCxnSpPr/>
            <p:nvPr/>
          </p:nvCxnSpPr>
          <p:spPr>
            <a:xfrm flipV="1">
              <a:off x="1907704" y="1988840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/>
            <p:cNvSpPr txBox="1"/>
            <p:nvPr/>
          </p:nvSpPr>
          <p:spPr>
            <a:xfrm>
              <a:off x="1543854" y="1645508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moteur</a:t>
              </a:r>
              <a:endParaRPr lang="fr-FR" sz="1000" dirty="0"/>
            </a:p>
          </p:txBody>
        </p:sp>
        <p:cxnSp>
          <p:nvCxnSpPr>
            <p:cNvPr id="29" name="Connecteur droit 28"/>
            <p:cNvCxnSpPr/>
            <p:nvPr/>
          </p:nvCxnSpPr>
          <p:spPr>
            <a:xfrm flipH="1" flipV="1">
              <a:off x="2555776" y="1941781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2367649" y="1640230"/>
              <a:ext cx="799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frottement</a:t>
              </a:r>
              <a:endParaRPr lang="fr-FR" sz="800" dirty="0"/>
            </a:p>
          </p:txBody>
        </p:sp>
        <p:cxnSp>
          <p:nvCxnSpPr>
            <p:cNvPr id="31" name="Connecteur droit 30"/>
            <p:cNvCxnSpPr/>
            <p:nvPr/>
          </p:nvCxnSpPr>
          <p:spPr>
            <a:xfrm flipV="1">
              <a:off x="2555776" y="2045618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2367649" y="2058447"/>
              <a:ext cx="7999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ressort</a:t>
              </a:r>
              <a:endParaRPr lang="fr-FR" sz="800" dirty="0"/>
            </a:p>
          </p:txBody>
        </p:sp>
      </p:grpSp>
      <p:grpSp>
        <p:nvGrpSpPr>
          <p:cNvPr id="49" name="Groupe 48"/>
          <p:cNvGrpSpPr/>
          <p:nvPr/>
        </p:nvGrpSpPr>
        <p:grpSpPr>
          <a:xfrm>
            <a:off x="4316439" y="1556792"/>
            <a:ext cx="2919857" cy="1010085"/>
            <a:chOff x="1543854" y="2874434"/>
            <a:chExt cx="2919857" cy="1010085"/>
          </a:xfrm>
        </p:grpSpPr>
        <p:sp>
          <p:nvSpPr>
            <p:cNvPr id="44" name="ZoneTexte 43"/>
            <p:cNvSpPr txBox="1"/>
            <p:nvPr/>
          </p:nvSpPr>
          <p:spPr>
            <a:xfrm>
              <a:off x="1543854" y="2963150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moteur</a:t>
              </a:r>
              <a:endParaRPr lang="fr-FR" sz="1000" dirty="0"/>
            </a:p>
          </p:txBody>
        </p:sp>
        <p:cxnSp>
          <p:nvCxnSpPr>
            <p:cNvPr id="33" name="Connecteur droit 32"/>
            <p:cNvCxnSpPr/>
            <p:nvPr/>
          </p:nvCxnSpPr>
          <p:spPr>
            <a:xfrm>
              <a:off x="2411760" y="3306482"/>
              <a:ext cx="144016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V="1">
              <a:off x="2411206" y="3090458"/>
              <a:ext cx="0" cy="43204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1691680" y="3018450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697604" y="3594514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V="1">
              <a:off x="1697603" y="3027172"/>
              <a:ext cx="1" cy="56734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flipH="1" flipV="1">
              <a:off x="3131839" y="3010262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H="1" flipV="1">
              <a:off x="3131838" y="3370302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1691126" y="3607520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Phase de fermeture</a:t>
              </a:r>
              <a:endParaRPr lang="fr-FR" sz="1200" dirty="0"/>
            </a:p>
          </p:txBody>
        </p:sp>
        <p:cxnSp>
          <p:nvCxnSpPr>
            <p:cNvPr id="41" name="Connecteur droit 40"/>
            <p:cNvCxnSpPr/>
            <p:nvPr/>
          </p:nvCxnSpPr>
          <p:spPr>
            <a:xfrm flipH="1" flipV="1">
              <a:off x="3851920" y="3306482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ZoneTexte 41"/>
            <p:cNvSpPr txBox="1"/>
            <p:nvPr/>
          </p:nvSpPr>
          <p:spPr>
            <a:xfrm>
              <a:off x="3663793" y="2874434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hayon</a:t>
              </a:r>
              <a:endParaRPr lang="fr-FR" sz="1000" dirty="0"/>
            </a:p>
          </p:txBody>
        </p:sp>
        <p:cxnSp>
          <p:nvCxnSpPr>
            <p:cNvPr id="43" name="Connecteur droit 42"/>
            <p:cNvCxnSpPr/>
            <p:nvPr/>
          </p:nvCxnSpPr>
          <p:spPr>
            <a:xfrm flipH="1" flipV="1">
              <a:off x="1907704" y="3306482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 flipV="1">
              <a:off x="2555776" y="3259423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2367649" y="2957872"/>
              <a:ext cx="799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frottement</a:t>
              </a:r>
              <a:endParaRPr lang="fr-FR" sz="800" dirty="0"/>
            </a:p>
          </p:txBody>
        </p:sp>
        <p:cxnSp>
          <p:nvCxnSpPr>
            <p:cNvPr id="47" name="Connecteur droit 46"/>
            <p:cNvCxnSpPr/>
            <p:nvPr/>
          </p:nvCxnSpPr>
          <p:spPr>
            <a:xfrm flipV="1">
              <a:off x="2555776" y="3363260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/>
            <p:cNvSpPr txBox="1"/>
            <p:nvPr/>
          </p:nvSpPr>
          <p:spPr>
            <a:xfrm>
              <a:off x="2367649" y="3376089"/>
              <a:ext cx="7999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ressort</a:t>
              </a:r>
              <a:endParaRPr lang="fr-F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313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95536" y="1187843"/>
            <a:ext cx="1296144" cy="1377062"/>
            <a:chOff x="395536" y="1187843"/>
            <a:chExt cx="1296144" cy="137706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475656" y="1187843"/>
            <a:ext cx="1296144" cy="1377062"/>
            <a:chOff x="395536" y="1187843"/>
            <a:chExt cx="1296144" cy="1377062"/>
          </a:xfrm>
        </p:grpSpPr>
        <p:grpSp>
          <p:nvGrpSpPr>
            <p:cNvPr id="23" name="Groupe 22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Arc 24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5" y="2671650"/>
            <a:ext cx="4498917" cy="11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555776" y="1412776"/>
            <a:ext cx="1152128" cy="1152128"/>
          </a:xfrm>
          <a:prstGeom prst="arc">
            <a:avLst>
              <a:gd name="adj1" fmla="val 19832481"/>
              <a:gd name="adj2" fmla="val 20531628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114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5936" y="2039568"/>
            <a:ext cx="1008112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Couple moteur calculé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7176" y="2143874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?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12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uble flèche horizontale 3"/>
              <p:cNvSpPr/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 smtClean="0">
                    <a:solidFill>
                      <a:sysClr val="windowText" lastClr="000000"/>
                    </a:solidFill>
                  </a:rPr>
                  <a:t>Détermination de la compensation en effort</a:t>
                </a: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Erreur due à la mesure du  poids lors de la compensation  : 0,4%</a:t>
                </a:r>
              </a:p>
              <a:p>
                <a:pPr algn="ctr"/>
                <a:endParaRPr lang="fr-FR" sz="105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Méthode de compensation du poids : </a:t>
                </a:r>
              </a:p>
              <a:p>
                <a:pPr algn="ctr"/>
                <a:r>
                  <a:rPr lang="fr-FR" sz="1000" dirty="0">
                    <a:solidFill>
                      <a:schemeClr val="tx1"/>
                    </a:solidFill>
                  </a:rPr>
                  <a:t>Pour compenser le pesanteur, il faudra donc retrancher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20</m:t>
                        </m:r>
                      </m:sub>
                    </m:sSub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000" dirty="0">
                    <a:solidFill>
                      <a:schemeClr val="tx1"/>
                    </a:solidFill>
                  </a:rPr>
                  <a:t>à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fr-FR" sz="10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mesurée </a:t>
                </a:r>
                <a:r>
                  <a:rPr lang="fr-FR" sz="1000" dirty="0">
                    <a:solidFill>
                      <a:schemeClr val="tx1"/>
                    </a:solidFill>
                  </a:rPr>
                  <a:t>sous  </a:t>
                </a:r>
                <a:r>
                  <a:rPr lang="fr-FR" sz="1000" dirty="0" smtClean="0">
                    <a:solidFill>
                      <a:schemeClr val="tx1"/>
                    </a:solidFill>
                  </a:rPr>
                  <a:t>« charge ». 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Double flèche horizonta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83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Double flèche horizontale 3"/>
          <p:cNvSpPr/>
          <p:nvPr/>
        </p:nvSpPr>
        <p:spPr>
          <a:xfrm>
            <a:off x="3923928" y="1472978"/>
            <a:ext cx="3096343" cy="2194730"/>
          </a:xfrm>
          <a:prstGeom prst="leftRightArrow">
            <a:avLst>
              <a:gd name="adj1" fmla="val 75253"/>
              <a:gd name="adj2" fmla="val 22762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Détermination de la compensation en effort</a:t>
            </a: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Erreur due à la mesure du  poids lors de la compensation  : </a:t>
            </a:r>
          </a:p>
          <a:p>
            <a:pPr algn="ctr"/>
            <a:endParaRPr lang="fr-FR" sz="105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Méthode de compensation du poids : </a:t>
            </a:r>
          </a:p>
          <a:p>
            <a:pPr algn="ctr"/>
            <a:r>
              <a:rPr lang="fr-FR" sz="1000" smtClean="0">
                <a:solidFill>
                  <a:schemeClr val="tx1"/>
                </a:solidFill>
              </a:rPr>
              <a:t> 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899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479</Words>
  <Application>Microsoft Office PowerPoint</Application>
  <PresentationFormat>Affichage à l'écran (4:3)</PresentationFormat>
  <Paragraphs>103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45</cp:revision>
  <dcterms:created xsi:type="dcterms:W3CDTF">2018-03-22T21:06:39Z</dcterms:created>
  <dcterms:modified xsi:type="dcterms:W3CDTF">2018-04-23T21:32:47Z</dcterms:modified>
</cp:coreProperties>
</file>