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322" r:id="rId3"/>
    <p:sldId id="311" r:id="rId4"/>
    <p:sldId id="312" r:id="rId5"/>
    <p:sldId id="313" r:id="rId6"/>
    <p:sldId id="316" r:id="rId7"/>
    <p:sldId id="314" r:id="rId8"/>
    <p:sldId id="318" r:id="rId9"/>
    <p:sldId id="319" r:id="rId10"/>
    <p:sldId id="317" r:id="rId11"/>
    <p:sldId id="321" r:id="rId12"/>
    <p:sldId id="310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5D4"/>
    <a:srgbClr val="E6B9B8"/>
    <a:srgbClr val="BE4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srv-fic1\organisa_ptsi2\PT-PTstar%202016-2017\Cycle_06_Dyn_AnalyserCaract&#233;ristiquesInertielles\TP_ChevilleNAO\OLD\mesures%20dynamiques%20corrig&#233;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srv-fic1\organisa_ptsi2\PT-PTstar%202016-2017\Cycle_06_Dyn_AnalyserCaract&#233;ristiquesInertielles\TP_ChevilleNAO\OLD\mesures%20dynamiques%20corrig&#233;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Feuil1!$B$5:$B$12</c:f>
              <c:numCache>
                <c:formatCode>General</c:formatCode>
                <c:ptCount val="8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</c:numCache>
            </c:numRef>
          </c:xVal>
          <c:yVal>
            <c:numRef>
              <c:f>Feuil1!$J$5:$J$12</c:f>
              <c:numCache>
                <c:formatCode>General</c:formatCode>
                <c:ptCount val="8"/>
                <c:pt idx="0">
                  <c:v>0</c:v>
                </c:pt>
                <c:pt idx="1">
                  <c:v>0.19037392405372275</c:v>
                </c:pt>
                <c:pt idx="2">
                  <c:v>0.27026974007231824</c:v>
                </c:pt>
                <c:pt idx="3">
                  <c:v>0.31047312997876736</c:v>
                </c:pt>
                <c:pt idx="4">
                  <c:v>0.34324620863673438</c:v>
                </c:pt>
                <c:pt idx="5">
                  <c:v>0.34297032902066243</c:v>
                </c:pt>
                <c:pt idx="6">
                  <c:v>0.39988890112740955</c:v>
                </c:pt>
                <c:pt idx="7">
                  <c:v>0.42934088511769708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028D-4680-AED3-8FD2C89DFA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9033472"/>
        <c:axId val="229035392"/>
      </c:scatterChart>
      <c:valAx>
        <c:axId val="2290334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/>
                  <a:t>PWM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229035392"/>
        <c:crosses val="autoZero"/>
        <c:crossBetween val="midCat"/>
      </c:valAx>
      <c:valAx>
        <c:axId val="22903539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/>
                  <a:t>Rendement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2290334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Feuil1!$C$17:$C$22</c:f>
              <c:numCache>
                <c:formatCode>General</c:formatCode>
                <c:ptCount val="6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</c:numCache>
            </c:numRef>
          </c:xVal>
          <c:yVal>
            <c:numRef>
              <c:f>Feuil1!$J$17:$J$22</c:f>
              <c:numCache>
                <c:formatCode>General</c:formatCode>
                <c:ptCount val="6"/>
                <c:pt idx="0">
                  <c:v>0</c:v>
                </c:pt>
                <c:pt idx="1">
                  <c:v>0.27716978385647745</c:v>
                </c:pt>
                <c:pt idx="2">
                  <c:v>0.39846818820804353</c:v>
                </c:pt>
                <c:pt idx="3">
                  <c:v>0.42934088511769708</c:v>
                </c:pt>
                <c:pt idx="4">
                  <c:v>0.43374922570563074</c:v>
                </c:pt>
                <c:pt idx="5">
                  <c:v>2.3180120564025616E-2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5207-4E44-96A1-DB2D253D5E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2263168"/>
        <c:axId val="242265088"/>
      </c:scatterChart>
      <c:valAx>
        <c:axId val="2422631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/>
                  <a:t>Masse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242265088"/>
        <c:crosses val="autoZero"/>
        <c:crossBetween val="midCat"/>
      </c:valAx>
      <c:valAx>
        <c:axId val="24226508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/>
                  <a:t>Rendement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24226316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4A05E-DEA9-4CEA-A63B-3593EEF3AC45}" type="datetimeFigureOut">
              <a:rPr lang="fr-FR" smtClean="0"/>
              <a:pPr/>
              <a:t>10/01/2018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215E4-C268-49C5-99B2-A7D91F84115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39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215E4-C268-49C5-99B2-A7D91F84115D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286124"/>
            <a:ext cx="6858000" cy="1590676"/>
          </a:xfrm>
        </p:spPr>
        <p:txBody>
          <a:bodyPr anchor="t" anchorCtr="0">
            <a:normAutofit/>
          </a:bodyPr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/>
              <a:t>Cliquez pour modifier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A961F90-11F6-4966-B0E5-2BB20F714B78}" type="datetime1">
              <a:rPr lang="fr-FR" smtClean="0"/>
              <a:pPr/>
              <a:t>10/01/2018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214686"/>
            <a:ext cx="7315200" cy="1713549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214686"/>
            <a:ext cx="228600" cy="1713549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00BD1-A4B5-444B-B773-B4FDD97DF200}" type="datetime1">
              <a:rPr lang="fr-FR" smtClean="0"/>
              <a:pPr/>
              <a:t>10/01/2018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AF49-C35E-40F6-8345-CA866716EE79}" type="datetime1">
              <a:rPr lang="fr-FR" smtClean="0"/>
              <a:pPr/>
              <a:t>10/01/2018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F7E1-4A71-4560-AA4D-33BBAAF32357}" type="datetime1">
              <a:rPr lang="fr-FR" smtClean="0"/>
              <a:pPr/>
              <a:t>10/01/2018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BE6CECE-C4BA-493A-9F45-8F69D8200EC9}" type="datetime1">
              <a:rPr lang="fr-FR" smtClean="0"/>
              <a:pPr/>
              <a:t>10/01/2018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0324-51BB-4021-B482-6C084AB66459}" type="datetime1">
              <a:rPr lang="fr-FR" smtClean="0"/>
              <a:pPr/>
              <a:t>10/01/2018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A39B-E1E0-4B19-A965-1E1097FB3AF3}" type="datetime1">
              <a:rPr lang="fr-FR" smtClean="0"/>
              <a:pPr/>
              <a:t>10/01/2018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A761-699F-4B94-BA43-1E8C0C9C554B}" type="datetime1">
              <a:rPr lang="fr-FR" smtClean="0"/>
              <a:pPr/>
              <a:t>10/01/2018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7DE65-0759-4C9C-9804-8C4C0AC5F8D7}" type="datetime1">
              <a:rPr lang="fr-FR" smtClean="0"/>
              <a:pPr/>
              <a:t>10/01/2018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F433-E5EB-4B74-B8BB-3F6D9EEAE800}" type="datetime1">
              <a:rPr lang="fr-FR" smtClean="0"/>
              <a:pPr/>
              <a:t>10/01/2018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AC06-18E9-471A-B77A-CDA5C363BF1F}" type="datetime1">
              <a:rPr lang="fr-FR" smtClean="0"/>
              <a:pPr/>
              <a:t>10/01/2018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4043362" cy="990600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/>
              <a:t>Cliquez pour modifier les styles du texte du masque</a:t>
            </a:r>
          </a:p>
          <a:p>
            <a:pPr lvl="1" eaLnBrk="1" latinLnBrk="0" hangingPunct="1"/>
            <a:r>
              <a:rPr kumimoji="0" lang="fr-FR" dirty="0"/>
              <a:t>Deuxième niveau</a:t>
            </a:r>
          </a:p>
          <a:p>
            <a:pPr lvl="2" eaLnBrk="1" latinLnBrk="0" hangingPunct="1"/>
            <a:r>
              <a:rPr kumimoji="0" lang="fr-FR" dirty="0"/>
              <a:t>Troisième niveau</a:t>
            </a:r>
          </a:p>
          <a:p>
            <a:pPr lvl="3" eaLnBrk="1" latinLnBrk="0" hangingPunct="1"/>
            <a:r>
              <a:rPr kumimoji="0" lang="fr-FR" dirty="0"/>
              <a:t>Quatrième niveau</a:t>
            </a:r>
          </a:p>
          <a:p>
            <a:pPr lvl="4" eaLnBrk="1" latinLnBrk="0" hangingPunct="1"/>
            <a:r>
              <a:rPr kumimoji="0" lang="fr-FR" dirty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9178431-C703-4FD6-9F6F-E8F5512852E2}" type="datetime1">
              <a:rPr lang="fr-FR" smtClean="0"/>
              <a:pPr/>
              <a:t>10/01/2018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1600" kern="1200">
          <a:solidFill>
            <a:schemeClr val="tx2"/>
          </a:solidFill>
          <a:latin typeface="Calibri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dirty="0"/>
              <a:t>Cycle </a:t>
            </a:r>
            <a:r>
              <a:rPr lang="fr-FR" dirty="0" smtClean="0"/>
              <a:t>5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Évaluation de la consommation énergétique de la cheville NAO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Cheville NAO</a:t>
            </a: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0" y="2000240"/>
            <a:ext cx="2357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Système Réel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961113" y="2000240"/>
            <a:ext cx="2357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Système de laboratoire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5922225" y="2183811"/>
            <a:ext cx="3221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Système Modélisé</a:t>
            </a:r>
          </a:p>
          <a:p>
            <a:pPr algn="ctr"/>
            <a:r>
              <a:rPr lang="fr-FR" i="1" dirty="0"/>
              <a:t>(SolidWorks &amp; Matlab)</a:t>
            </a:r>
          </a:p>
        </p:txBody>
      </p:sp>
      <p:pic>
        <p:nvPicPr>
          <p:cNvPr id="1026" name="Picture 2" descr="C:\Users\pt_ptsi\Desktop\Images\Chevil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3721"/>
            <a:ext cx="2338468" cy="171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197" y="106458"/>
            <a:ext cx="2640758" cy="1014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760" y="106458"/>
            <a:ext cx="1152128" cy="1889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22764"/>
            <a:ext cx="1728192" cy="1991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Autofit/>
          </a:bodyPr>
          <a:lstStyle/>
          <a:p>
            <a:r>
              <a:rPr lang="fr-FR" sz="2800" dirty="0"/>
              <a:t>Réponse à la problématique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10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7211144" cy="493776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fr-FR" dirty="0"/>
                  <a:t>Hypothèses : </a:t>
                </a:r>
              </a:p>
              <a:p>
                <a:pPr lvl="1"/>
                <a:r>
                  <a:rPr lang="fr-FR" dirty="0"/>
                  <a:t>6 articulations sont nécessaire pour lever le robot</a:t>
                </a:r>
              </a:p>
              <a:p>
                <a:pPr marL="274320" lvl="1" indent="0">
                  <a:buNone/>
                </a:pPr>
                <a:r>
                  <a:rPr lang="fr-FR" dirty="0"/>
                  <a:t>    (2 chevilles, 2 genoux, 2 hanches.</a:t>
                </a:r>
              </a:p>
              <a:p>
                <a:pPr lvl="1"/>
                <a:r>
                  <a:rPr lang="fr-FR" dirty="0"/>
                  <a:t>Pour lever 830 g (5kg/6) </a:t>
                </a:r>
              </a:p>
              <a:p>
                <a:pPr lvl="1"/>
                <a:r>
                  <a:rPr lang="fr-FR" dirty="0"/>
                  <a:t>Capacité de la batterie: 27,6 Wh soient 99 360 J</a:t>
                </a:r>
              </a:p>
              <a:p>
                <a:endParaRPr lang="fr-FR" dirty="0"/>
              </a:p>
              <a:p>
                <a:r>
                  <a:rPr lang="fr-FR" dirty="0"/>
                  <a:t>Approche « modèle » :</a:t>
                </a:r>
              </a:p>
              <a:p>
                <a:pPr lvl="1"/>
                <a:r>
                  <a:rPr lang="fr-FR" dirty="0"/>
                  <a:t>Il faut 0,57 s et 2,1 joules sont consommés soient 12,6 joules pour une extension soient 25,2 joules</a:t>
                </a:r>
              </a:p>
              <a:p>
                <a:pPr lvl="1"/>
                <a:r>
                  <a:rPr lang="fr-FR" dirty="0">
                    <a:solidFill>
                      <a:srgbClr val="FF0000"/>
                    </a:solidFill>
                  </a:rPr>
                  <a:t>Au total 3942 squats</a:t>
                </a:r>
                <a:r>
                  <a:rPr lang="fr-FR" dirty="0"/>
                  <a:t> (soient 1h15 de fonctionnement)</a:t>
                </a:r>
              </a:p>
              <a:p>
                <a:endParaRPr lang="fr-FR" dirty="0"/>
              </a:p>
              <a:p>
                <a:r>
                  <a:rPr lang="fr-FR" dirty="0"/>
                  <a:t>Approche « expérimentale » :</a:t>
                </a:r>
              </a:p>
              <a:p>
                <a:pPr lvl="1"/>
                <a:r>
                  <a:rPr lang="fr-FR" dirty="0"/>
                  <a:t>Énergie nécessaire pour lever le robot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𝑚𝑔h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=5⋅9,8⋅0,14=6,86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fr-FR" dirty="0"/>
                  <a:t> soient 13,72 J pour une flexion extension. </a:t>
                </a:r>
              </a:p>
              <a:p>
                <a:pPr lvl="1"/>
                <a:r>
                  <a:rPr lang="fr-FR" dirty="0"/>
                  <a:t>Pour un rendement (au mieux) de 50% 13,72*2 =27,44 J</a:t>
                </a:r>
              </a:p>
              <a:p>
                <a:pPr lvl="1"/>
                <a:r>
                  <a:rPr lang="fr-FR" b="1" dirty="0">
                    <a:solidFill>
                      <a:srgbClr val="FF0000"/>
                    </a:solidFill>
                  </a:rPr>
                  <a:t>Soient 3621 squats</a:t>
                </a:r>
              </a:p>
              <a:p>
                <a:pPr lvl="1"/>
                <a:endParaRPr lang="fr-FR" dirty="0"/>
              </a:p>
              <a:p>
                <a:pPr lvl="1"/>
                <a:endParaRPr lang="fr-FR" dirty="0"/>
              </a:p>
              <a:p>
                <a:pPr lvl="1"/>
                <a:endParaRPr lang="fr-FR" dirty="0"/>
              </a:p>
            </p:txBody>
          </p:sp>
        </mc:Choice>
        <mc:Fallback xmlns="">
          <p:sp>
            <p:nvSpPr>
              <p:cNvPr id="4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7211144" cy="4937760"/>
              </a:xfrm>
              <a:blipFill rotWithShape="1">
                <a:blip r:embed="rId2"/>
                <a:stretch>
                  <a:fillRect l="-338" t="-2099" b="-3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/>
          <p:cNvSpPr txBox="1"/>
          <p:nvPr/>
        </p:nvSpPr>
        <p:spPr>
          <a:xfrm>
            <a:off x="6156176" y="1855577"/>
            <a:ext cx="2896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Énergie dépensée dans le déplacement de la masse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10826"/>
            <a:ext cx="2896901" cy="1669218"/>
          </a:xfrm>
          <a:prstGeom prst="rect">
            <a:avLst/>
          </a:prstGeom>
        </p:spPr>
      </p:pic>
      <p:cxnSp>
        <p:nvCxnSpPr>
          <p:cNvPr id="8" name="Connecteur droit 7"/>
          <p:cNvCxnSpPr/>
          <p:nvPr/>
        </p:nvCxnSpPr>
        <p:spPr>
          <a:xfrm>
            <a:off x="7604626" y="2636912"/>
            <a:ext cx="0" cy="345638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 rot="16200000">
            <a:off x="6353488" y="3888050"/>
            <a:ext cx="34563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rgbClr val="FF0000"/>
                </a:solidFill>
              </a:rPr>
              <a:t>A prendre avec des pincettes</a:t>
            </a:r>
            <a:endParaRPr lang="fr-F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303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6075658" y="1352729"/>
            <a:ext cx="3024521" cy="4937760"/>
          </a:xfrm>
        </p:spPr>
        <p:txBody>
          <a:bodyPr/>
          <a:lstStyle/>
          <a:p>
            <a:r>
              <a:rPr lang="fr-FR" dirty="0"/>
              <a:t>Critiques et pistes d’amélioration : </a:t>
            </a:r>
          </a:p>
          <a:p>
            <a:pPr lvl="1"/>
            <a:r>
              <a:rPr lang="fr-FR" dirty="0"/>
              <a:t>Prise en charge du fait que la charge peut devenir </a:t>
            </a:r>
            <a:r>
              <a:rPr lang="fr-FR" dirty="0" smtClean="0"/>
              <a:t>motrice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Énergie dépensée dans le contrôleur de la cheville</a:t>
            </a:r>
          </a:p>
          <a:p>
            <a:pPr lvl="1"/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Autofit/>
          </a:bodyPr>
          <a:lstStyle/>
          <a:p>
            <a:r>
              <a:rPr lang="fr-FR" sz="2800" dirty="0"/>
              <a:t>BILAN</a:t>
            </a:r>
          </a:p>
        </p:txBody>
      </p:sp>
      <p:grpSp>
        <p:nvGrpSpPr>
          <p:cNvPr id="6" name="Groupe 5"/>
          <p:cNvGrpSpPr/>
          <p:nvPr/>
        </p:nvGrpSpPr>
        <p:grpSpPr>
          <a:xfrm>
            <a:off x="1832464" y="1549192"/>
            <a:ext cx="4367276" cy="4364172"/>
            <a:chOff x="2771800" y="1772816"/>
            <a:chExt cx="4891501" cy="4888024"/>
          </a:xfrm>
        </p:grpSpPr>
        <p:sp>
          <p:nvSpPr>
            <p:cNvPr id="7" name="Flèche droite 11"/>
            <p:cNvSpPr/>
            <p:nvPr/>
          </p:nvSpPr>
          <p:spPr>
            <a:xfrm>
              <a:off x="2771800" y="1772816"/>
              <a:ext cx="3037584" cy="71663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prstClr val="black"/>
                  </a:solidFill>
                </a:rPr>
                <a:t>Domaine du client</a:t>
              </a:r>
            </a:p>
          </p:txBody>
        </p:sp>
        <p:sp>
          <p:nvSpPr>
            <p:cNvPr id="8" name="Flèche droite 12"/>
            <p:cNvSpPr/>
            <p:nvPr/>
          </p:nvSpPr>
          <p:spPr>
            <a:xfrm>
              <a:off x="2771800" y="3780534"/>
              <a:ext cx="3037584" cy="71663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prstClr val="black"/>
                  </a:solidFill>
                </a:rPr>
                <a:t>Domaine du laboratoire</a:t>
              </a:r>
            </a:p>
          </p:txBody>
        </p:sp>
        <p:sp>
          <p:nvSpPr>
            <p:cNvPr id="9" name="Flèche droite 13"/>
            <p:cNvSpPr/>
            <p:nvPr/>
          </p:nvSpPr>
          <p:spPr>
            <a:xfrm>
              <a:off x="2771800" y="5694943"/>
              <a:ext cx="3037584" cy="71663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prstClr val="black"/>
                  </a:solidFill>
                </a:rPr>
                <a:t>Domaine de la simulation</a:t>
              </a:r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6054787" y="1807966"/>
              <a:ext cx="1469538" cy="120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prstClr val="black"/>
                  </a:solidFill>
                </a:rPr>
                <a:t>Performances</a:t>
              </a:r>
            </a:p>
            <a:p>
              <a:pPr algn="ctr"/>
              <a:r>
                <a:rPr lang="fr-FR" sz="1600" dirty="0">
                  <a:solidFill>
                    <a:prstClr val="black"/>
                  </a:solidFill>
                </a:rPr>
                <a:t>Attendues </a:t>
              </a:r>
            </a:p>
            <a:p>
              <a:pPr algn="ctr"/>
              <a:r>
                <a:rPr lang="fr-FR" sz="1600" b="1" dirty="0">
                  <a:solidFill>
                    <a:srgbClr val="FF0000"/>
                  </a:solidFill>
                </a:rPr>
                <a:t>INCONNUES</a:t>
              </a: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5948359" y="3769357"/>
              <a:ext cx="1714942" cy="1482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prstClr val="black"/>
                  </a:solidFill>
                </a:rPr>
                <a:t>Performances mesurées</a:t>
              </a:r>
            </a:p>
            <a:p>
              <a:pPr algn="ctr"/>
              <a:r>
                <a:rPr lang="fr-FR" sz="1600" b="1" dirty="0">
                  <a:solidFill>
                    <a:srgbClr val="FF0000"/>
                  </a:solidFill>
                </a:rPr>
                <a:t>3621</a:t>
              </a:r>
              <a:endParaRPr lang="fr-FR" sz="1600" dirty="0">
                <a:solidFill>
                  <a:prstClr val="black"/>
                </a:solidFill>
              </a:endParaRPr>
            </a:p>
            <a:p>
              <a:pPr algn="ctr"/>
              <a:endParaRPr lang="fr-FR" sz="1600" dirty="0">
                <a:solidFill>
                  <a:prstClr val="black"/>
                </a:solidFill>
              </a:endParaRPr>
            </a:p>
            <a:p>
              <a:pPr algn="ctr"/>
              <a:endParaRPr lang="fr-FR" sz="1600" dirty="0">
                <a:solidFill>
                  <a:prstClr val="black"/>
                </a:solidFill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6054787" y="5730094"/>
              <a:ext cx="1469538" cy="930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prstClr val="black"/>
                  </a:solidFill>
                </a:rPr>
                <a:t>Performance simulées</a:t>
              </a:r>
            </a:p>
            <a:p>
              <a:pPr algn="ctr"/>
              <a:r>
                <a:rPr lang="fr-FR" sz="1600" b="1" dirty="0">
                  <a:solidFill>
                    <a:srgbClr val="FF0000"/>
                  </a:solidFill>
                </a:rPr>
                <a:t>3942</a:t>
              </a:r>
            </a:p>
          </p:txBody>
        </p:sp>
        <p:sp>
          <p:nvSpPr>
            <p:cNvPr id="13" name="Double flèche verticale 17"/>
            <p:cNvSpPr/>
            <p:nvPr/>
          </p:nvSpPr>
          <p:spPr>
            <a:xfrm>
              <a:off x="6537530" y="4564789"/>
              <a:ext cx="504056" cy="1106764"/>
            </a:xfrm>
            <a:prstGeom prst="upDown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00" dirty="0">
                <a:solidFill>
                  <a:prstClr val="white"/>
                </a:solidFill>
              </a:endParaRPr>
            </a:p>
          </p:txBody>
        </p:sp>
        <p:sp>
          <p:nvSpPr>
            <p:cNvPr id="16" name="ZoneTexte 15"/>
            <p:cNvSpPr txBox="1"/>
            <p:nvPr/>
          </p:nvSpPr>
          <p:spPr>
            <a:xfrm rot="16200000">
              <a:off x="5282292" y="4781678"/>
              <a:ext cx="1944216" cy="68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err="1">
                  <a:solidFill>
                    <a:srgbClr val="FF0000"/>
                  </a:solidFill>
                </a:rPr>
                <a:t>Ecart</a:t>
              </a:r>
              <a:r>
                <a:rPr lang="fr-FR" sz="1050" b="1" dirty="0">
                  <a:solidFill>
                    <a:srgbClr val="FF0000"/>
                  </a:solidFill>
                </a:rPr>
                <a:t> 2</a:t>
              </a:r>
            </a:p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6%</a:t>
              </a:r>
            </a:p>
          </p:txBody>
        </p:sp>
        <p:sp>
          <p:nvSpPr>
            <p:cNvPr id="18" name="Double flèche verticale 22"/>
            <p:cNvSpPr/>
            <p:nvPr/>
          </p:nvSpPr>
          <p:spPr>
            <a:xfrm>
              <a:off x="6537530" y="2613359"/>
              <a:ext cx="504056" cy="1106764"/>
            </a:xfrm>
            <a:prstGeom prst="upDown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" dirty="0">
                  <a:solidFill>
                    <a:prstClr val="white"/>
                  </a:solidFill>
                </a:rPr>
                <a:t>  </a:t>
              </a:r>
            </a:p>
          </p:txBody>
        </p:sp>
      </p:grpSp>
      <p:pic>
        <p:nvPicPr>
          <p:cNvPr id="19" name="Picture 2" descr="C:\Users\pt_ptsi\Desktop\Images\Chevil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09" y="1357347"/>
            <a:ext cx="1005026" cy="73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4" y="5083960"/>
            <a:ext cx="1692495" cy="649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94" y="2991919"/>
            <a:ext cx="830842" cy="1362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1739089" y="40381"/>
            <a:ext cx="71650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Objectif : </a:t>
            </a:r>
          </a:p>
          <a:p>
            <a:pPr lvl="1"/>
            <a:r>
              <a:rPr lang="fr-FR" sz="2400" dirty="0"/>
              <a:t>Caractériser le nombre de squats que peut faire le robot NAO avec une batterie chargée.</a:t>
            </a:r>
          </a:p>
        </p:txBody>
      </p:sp>
    </p:spTree>
    <p:extLst>
      <p:ext uri="{BB962C8B-B14F-4D97-AF65-F5344CB8AC3E}">
        <p14:creationId xmlns:p14="http://schemas.microsoft.com/office/powerpoint/2010/main" val="1689191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12</a:t>
            </a:fld>
            <a:endParaRPr lang="fr-FR"/>
          </a:p>
        </p:txBody>
      </p:sp>
      <p:grpSp>
        <p:nvGrpSpPr>
          <p:cNvPr id="62" name="Groupe 61"/>
          <p:cNvGrpSpPr/>
          <p:nvPr/>
        </p:nvGrpSpPr>
        <p:grpSpPr>
          <a:xfrm>
            <a:off x="1045512" y="1619955"/>
            <a:ext cx="2257766" cy="2159947"/>
            <a:chOff x="1045512" y="1619955"/>
            <a:chExt cx="2257766" cy="2159947"/>
          </a:xfrm>
        </p:grpSpPr>
        <p:sp>
          <p:nvSpPr>
            <p:cNvPr id="5" name="Ellipse 4"/>
            <p:cNvSpPr/>
            <p:nvPr/>
          </p:nvSpPr>
          <p:spPr>
            <a:xfrm>
              <a:off x="1581802" y="1844824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6" name="Ellipse 5"/>
            <p:cNvSpPr/>
            <p:nvPr/>
          </p:nvSpPr>
          <p:spPr>
            <a:xfrm>
              <a:off x="1581802" y="332098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" name="Ellipse 7"/>
            <p:cNvSpPr/>
            <p:nvPr/>
          </p:nvSpPr>
          <p:spPr>
            <a:xfrm>
              <a:off x="1581802" y="259558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10" name="Connecteur droit 9"/>
            <p:cNvCxnSpPr>
              <a:stCxn id="6" idx="0"/>
              <a:endCxn id="8" idx="4"/>
            </p:cNvCxnSpPr>
            <p:nvPr/>
          </p:nvCxnSpPr>
          <p:spPr>
            <a:xfrm flipV="1">
              <a:off x="1689814" y="2811604"/>
              <a:ext cx="0" cy="50938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cteur droit 13"/>
            <p:cNvCxnSpPr>
              <a:stCxn id="5" idx="4"/>
              <a:endCxn id="8" idx="0"/>
            </p:cNvCxnSpPr>
            <p:nvPr/>
          </p:nvCxnSpPr>
          <p:spPr>
            <a:xfrm>
              <a:off x="1689814" y="2060848"/>
              <a:ext cx="0" cy="53473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0" name="Ellipse 19"/>
            <p:cNvSpPr/>
            <p:nvPr/>
          </p:nvSpPr>
          <p:spPr>
            <a:xfrm>
              <a:off x="2531232" y="1844824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1" name="Ellipse 20"/>
            <p:cNvSpPr/>
            <p:nvPr/>
          </p:nvSpPr>
          <p:spPr>
            <a:xfrm>
              <a:off x="2531232" y="259558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2" name="Ellipse 21"/>
            <p:cNvSpPr/>
            <p:nvPr/>
          </p:nvSpPr>
          <p:spPr>
            <a:xfrm>
              <a:off x="2531232" y="332098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23" name="Connecteur droit 22"/>
            <p:cNvCxnSpPr>
              <a:stCxn id="22" idx="1"/>
              <a:endCxn id="8" idx="5"/>
            </p:cNvCxnSpPr>
            <p:nvPr/>
          </p:nvCxnSpPr>
          <p:spPr>
            <a:xfrm flipH="1" flipV="1">
              <a:off x="1766190" y="2779968"/>
              <a:ext cx="796678" cy="57265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Connecteur droit 28"/>
            <p:cNvCxnSpPr>
              <a:stCxn id="21" idx="2"/>
              <a:endCxn id="8" idx="6"/>
            </p:cNvCxnSpPr>
            <p:nvPr/>
          </p:nvCxnSpPr>
          <p:spPr>
            <a:xfrm flipH="1">
              <a:off x="1797826" y="2703592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Connecteur droit 31"/>
            <p:cNvCxnSpPr>
              <a:stCxn id="20" idx="3"/>
              <a:endCxn id="8" idx="7"/>
            </p:cNvCxnSpPr>
            <p:nvPr/>
          </p:nvCxnSpPr>
          <p:spPr>
            <a:xfrm flipH="1">
              <a:off x="1766190" y="2029212"/>
              <a:ext cx="796678" cy="59800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ZoneTexte 35"/>
                <p:cNvSpPr txBox="1"/>
                <p:nvPr/>
              </p:nvSpPr>
              <p:spPr>
                <a:xfrm>
                  <a:off x="2097883" y="2227106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36" name="ZoneTexte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7883" y="2227106"/>
                  <a:ext cx="644301" cy="40011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ZoneTexte 36"/>
                <p:cNvSpPr txBox="1"/>
                <p:nvPr/>
              </p:nvSpPr>
              <p:spPr>
                <a:xfrm>
                  <a:off x="1045513" y="2128159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37" name="ZoneTexte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513" y="2128159"/>
                  <a:ext cx="644301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ZoneTexte 37"/>
                <p:cNvSpPr txBox="1"/>
                <p:nvPr/>
              </p:nvSpPr>
              <p:spPr>
                <a:xfrm>
                  <a:off x="2014676" y="2731106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38" name="ZoneTexte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4676" y="2731106"/>
                  <a:ext cx="644301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ZoneTexte 38"/>
                <p:cNvSpPr txBox="1"/>
                <p:nvPr/>
              </p:nvSpPr>
              <p:spPr>
                <a:xfrm>
                  <a:off x="1719989" y="3008692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𝐷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39" name="ZoneTexte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9989" y="3008692"/>
                  <a:ext cx="644301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/>
                <p:cNvSpPr txBox="1"/>
                <p:nvPr/>
              </p:nvSpPr>
              <p:spPr>
                <a:xfrm>
                  <a:off x="1045512" y="2920878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𝐸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1" name="ZoneTexte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512" y="2920878"/>
                  <a:ext cx="644301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Connecteur droit 42"/>
            <p:cNvCxnSpPr>
              <a:stCxn id="22" idx="2"/>
              <a:endCxn id="6" idx="6"/>
            </p:cNvCxnSpPr>
            <p:nvPr/>
          </p:nvCxnSpPr>
          <p:spPr>
            <a:xfrm flipH="1">
              <a:off x="1797826" y="3429000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6" name="Connecteur droit 45"/>
            <p:cNvCxnSpPr>
              <a:stCxn id="22" idx="0"/>
            </p:cNvCxnSpPr>
            <p:nvPr/>
          </p:nvCxnSpPr>
          <p:spPr>
            <a:xfrm flipV="1">
              <a:off x="2639244" y="2811604"/>
              <a:ext cx="0" cy="50938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Connecteur droit 50"/>
            <p:cNvCxnSpPr>
              <a:stCxn id="20" idx="4"/>
            </p:cNvCxnSpPr>
            <p:nvPr/>
          </p:nvCxnSpPr>
          <p:spPr>
            <a:xfrm>
              <a:off x="2639244" y="2060848"/>
              <a:ext cx="0" cy="53473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Connecteur droit 54"/>
            <p:cNvCxnSpPr>
              <a:stCxn id="5" idx="6"/>
              <a:endCxn id="20" idx="2"/>
            </p:cNvCxnSpPr>
            <p:nvPr/>
          </p:nvCxnSpPr>
          <p:spPr>
            <a:xfrm>
              <a:off x="1797826" y="1952836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1842378" y="1619955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59" name="ZoneTexte 58"/>
            <p:cNvSpPr txBox="1"/>
            <p:nvPr/>
          </p:nvSpPr>
          <p:spPr>
            <a:xfrm>
              <a:off x="2658977" y="2227106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2658977" y="2905128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61" name="ZoneTexte 60"/>
            <p:cNvSpPr txBox="1"/>
            <p:nvPr/>
          </p:nvSpPr>
          <p:spPr>
            <a:xfrm>
              <a:off x="1842378" y="3533681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7959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</a:t>
            </a:fld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93164" y="1478468"/>
            <a:ext cx="2257766" cy="2159947"/>
            <a:chOff x="1045512" y="1619955"/>
            <a:chExt cx="2257766" cy="2159947"/>
          </a:xfrm>
        </p:grpSpPr>
        <p:sp>
          <p:nvSpPr>
            <p:cNvPr id="6" name="Ellipse 5"/>
            <p:cNvSpPr/>
            <p:nvPr/>
          </p:nvSpPr>
          <p:spPr>
            <a:xfrm>
              <a:off x="1581802" y="1844824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FF0000"/>
                  </a:solidFill>
                </a:rPr>
                <a:t>R</a:t>
              </a:r>
            </a:p>
          </p:txBody>
        </p:sp>
        <p:sp>
          <p:nvSpPr>
            <p:cNvPr id="7" name="Ellipse 6"/>
            <p:cNvSpPr/>
            <p:nvPr/>
          </p:nvSpPr>
          <p:spPr>
            <a:xfrm>
              <a:off x="1581802" y="332098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" name="Ellipse 7"/>
            <p:cNvSpPr/>
            <p:nvPr/>
          </p:nvSpPr>
          <p:spPr>
            <a:xfrm>
              <a:off x="1581802" y="259558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</a:t>
              </a:r>
            </a:p>
          </p:txBody>
        </p:sp>
        <p:cxnSp>
          <p:nvCxnSpPr>
            <p:cNvPr id="9" name="Connecteur droit 8"/>
            <p:cNvCxnSpPr>
              <a:stCxn id="7" idx="0"/>
              <a:endCxn id="8" idx="4"/>
            </p:cNvCxnSpPr>
            <p:nvPr/>
          </p:nvCxnSpPr>
          <p:spPr>
            <a:xfrm flipV="1">
              <a:off x="1689814" y="2811604"/>
              <a:ext cx="0" cy="50938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/>
            <p:cNvCxnSpPr>
              <a:stCxn id="6" idx="4"/>
              <a:endCxn id="8" idx="0"/>
            </p:cNvCxnSpPr>
            <p:nvPr/>
          </p:nvCxnSpPr>
          <p:spPr>
            <a:xfrm>
              <a:off x="1689814" y="2060848"/>
              <a:ext cx="0" cy="53473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" name="Ellipse 10"/>
            <p:cNvSpPr/>
            <p:nvPr/>
          </p:nvSpPr>
          <p:spPr>
            <a:xfrm>
              <a:off x="2531232" y="1844824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12" name="Ellipse 11"/>
            <p:cNvSpPr/>
            <p:nvPr/>
          </p:nvSpPr>
          <p:spPr>
            <a:xfrm>
              <a:off x="2531232" y="259558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13" name="Ellipse 12"/>
            <p:cNvSpPr/>
            <p:nvPr/>
          </p:nvSpPr>
          <p:spPr>
            <a:xfrm>
              <a:off x="2531232" y="332098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7030A0"/>
                  </a:solidFill>
                </a:rPr>
                <a:t>3</a:t>
              </a:r>
            </a:p>
          </p:txBody>
        </p:sp>
        <p:cxnSp>
          <p:nvCxnSpPr>
            <p:cNvPr id="14" name="Connecteur droit 13"/>
            <p:cNvCxnSpPr>
              <a:stCxn id="13" idx="1"/>
              <a:endCxn id="8" idx="5"/>
            </p:cNvCxnSpPr>
            <p:nvPr/>
          </p:nvCxnSpPr>
          <p:spPr>
            <a:xfrm flipH="1" flipV="1">
              <a:off x="1766190" y="2779968"/>
              <a:ext cx="796678" cy="57265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/>
            <p:cNvCxnSpPr>
              <a:stCxn id="12" idx="2"/>
              <a:endCxn id="8" idx="6"/>
            </p:cNvCxnSpPr>
            <p:nvPr/>
          </p:nvCxnSpPr>
          <p:spPr>
            <a:xfrm flipH="1">
              <a:off x="1797826" y="2703592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/>
            <p:cNvCxnSpPr>
              <a:stCxn id="11" idx="3"/>
              <a:endCxn id="8" idx="7"/>
            </p:cNvCxnSpPr>
            <p:nvPr/>
          </p:nvCxnSpPr>
          <p:spPr>
            <a:xfrm flipH="1">
              <a:off x="1766190" y="2029212"/>
              <a:ext cx="796678" cy="59800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/>
                <p:cNvSpPr txBox="1"/>
                <p:nvPr/>
              </p:nvSpPr>
              <p:spPr>
                <a:xfrm>
                  <a:off x="2097883" y="2227106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7" name="ZoneTexte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7883" y="2227106"/>
                  <a:ext cx="644301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/>
                <p:cNvSpPr txBox="1"/>
                <p:nvPr/>
              </p:nvSpPr>
              <p:spPr>
                <a:xfrm>
                  <a:off x="1045513" y="2128159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8" name="ZoneTexte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513" y="2128159"/>
                  <a:ext cx="644301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/>
                <p:cNvSpPr txBox="1"/>
                <p:nvPr/>
              </p:nvSpPr>
              <p:spPr>
                <a:xfrm>
                  <a:off x="2014676" y="2731106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9" name="ZoneTexte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4676" y="2731106"/>
                  <a:ext cx="644301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ZoneTexte 19"/>
                <p:cNvSpPr txBox="1"/>
                <p:nvPr/>
              </p:nvSpPr>
              <p:spPr>
                <a:xfrm>
                  <a:off x="1719989" y="3008692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𝐷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20" name="ZoneTexte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9989" y="3008692"/>
                  <a:ext cx="644301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ZoneTexte 20"/>
                <p:cNvSpPr txBox="1"/>
                <p:nvPr/>
              </p:nvSpPr>
              <p:spPr>
                <a:xfrm>
                  <a:off x="1045512" y="2920878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𝐸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21" name="ZoneTexte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512" y="2920878"/>
                  <a:ext cx="644301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Connecteur droit 21"/>
            <p:cNvCxnSpPr>
              <a:stCxn id="13" idx="2"/>
              <a:endCxn id="7" idx="6"/>
            </p:cNvCxnSpPr>
            <p:nvPr/>
          </p:nvCxnSpPr>
          <p:spPr>
            <a:xfrm flipH="1">
              <a:off x="1797826" y="3429000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/>
            <p:cNvCxnSpPr>
              <a:stCxn id="13" idx="0"/>
            </p:cNvCxnSpPr>
            <p:nvPr/>
          </p:nvCxnSpPr>
          <p:spPr>
            <a:xfrm flipV="1">
              <a:off x="2639244" y="2811604"/>
              <a:ext cx="0" cy="50938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Connecteur droit 23"/>
            <p:cNvCxnSpPr>
              <a:stCxn id="11" idx="4"/>
            </p:cNvCxnSpPr>
            <p:nvPr/>
          </p:nvCxnSpPr>
          <p:spPr>
            <a:xfrm>
              <a:off x="2639244" y="2060848"/>
              <a:ext cx="0" cy="53473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Connecteur droit 24"/>
            <p:cNvCxnSpPr>
              <a:stCxn id="6" idx="6"/>
              <a:endCxn id="11" idx="2"/>
            </p:cNvCxnSpPr>
            <p:nvPr/>
          </p:nvCxnSpPr>
          <p:spPr>
            <a:xfrm>
              <a:off x="1797826" y="1952836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6" name="ZoneTexte 25"/>
            <p:cNvSpPr txBox="1"/>
            <p:nvPr/>
          </p:nvSpPr>
          <p:spPr>
            <a:xfrm>
              <a:off x="1842378" y="1619955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2658977" y="2227106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2658977" y="2905128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1842378" y="3533681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</p:grpSp>
      <p:grpSp>
        <p:nvGrpSpPr>
          <p:cNvPr id="151" name="Groupe 150"/>
          <p:cNvGrpSpPr/>
          <p:nvPr/>
        </p:nvGrpSpPr>
        <p:grpSpPr>
          <a:xfrm>
            <a:off x="58397" y="3695391"/>
            <a:ext cx="2223487" cy="2553938"/>
            <a:chOff x="45434" y="1843780"/>
            <a:chExt cx="2223487" cy="2553938"/>
          </a:xfrm>
        </p:grpSpPr>
        <p:sp>
          <p:nvSpPr>
            <p:cNvPr id="104" name="Rectangle 103"/>
            <p:cNvSpPr/>
            <p:nvPr/>
          </p:nvSpPr>
          <p:spPr>
            <a:xfrm>
              <a:off x="441108" y="4255736"/>
              <a:ext cx="295552" cy="1419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Ellipse 29"/>
            <p:cNvSpPr/>
            <p:nvPr/>
          </p:nvSpPr>
          <p:spPr>
            <a:xfrm>
              <a:off x="153446" y="3239240"/>
              <a:ext cx="864096" cy="8640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32" name="Connecteur droit 31"/>
            <p:cNvCxnSpPr/>
            <p:nvPr/>
          </p:nvCxnSpPr>
          <p:spPr>
            <a:xfrm flipH="1">
              <a:off x="153446" y="1843780"/>
              <a:ext cx="1406948" cy="1477459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8" name="Groupe 37"/>
            <p:cNvGrpSpPr/>
            <p:nvPr/>
          </p:nvGrpSpPr>
          <p:grpSpPr>
            <a:xfrm>
              <a:off x="609660" y="2872356"/>
              <a:ext cx="759168" cy="759168"/>
              <a:chOff x="1716216" y="2623718"/>
              <a:chExt cx="759168" cy="759168"/>
            </a:xfrm>
          </p:grpSpPr>
          <p:sp>
            <p:nvSpPr>
              <p:cNvPr id="31" name="Ellipse 30"/>
              <p:cNvSpPr/>
              <p:nvPr/>
            </p:nvSpPr>
            <p:spPr>
              <a:xfrm flipV="1">
                <a:off x="1952154" y="2859656"/>
                <a:ext cx="287292" cy="287292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37" name="Ellipse 36"/>
              <p:cNvSpPr/>
              <p:nvPr/>
            </p:nvSpPr>
            <p:spPr>
              <a:xfrm flipV="1">
                <a:off x="1716216" y="2623718"/>
                <a:ext cx="759168" cy="759168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39" name="Groupe 38"/>
            <p:cNvGrpSpPr/>
            <p:nvPr/>
          </p:nvGrpSpPr>
          <p:grpSpPr>
            <a:xfrm>
              <a:off x="973146" y="2480072"/>
              <a:ext cx="759168" cy="759168"/>
              <a:chOff x="1716216" y="2623718"/>
              <a:chExt cx="759168" cy="759168"/>
            </a:xfrm>
          </p:grpSpPr>
          <p:sp>
            <p:nvSpPr>
              <p:cNvPr id="40" name="Ellipse 39"/>
              <p:cNvSpPr/>
              <p:nvPr/>
            </p:nvSpPr>
            <p:spPr>
              <a:xfrm flipV="1">
                <a:off x="1952154" y="2859656"/>
                <a:ext cx="287292" cy="287292"/>
              </a:xfrm>
              <a:prstGeom prst="ellipse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1" name="Ellipse 40"/>
              <p:cNvSpPr/>
              <p:nvPr/>
            </p:nvSpPr>
            <p:spPr>
              <a:xfrm flipV="1">
                <a:off x="1716216" y="2623718"/>
                <a:ext cx="759168" cy="759168"/>
              </a:xfrm>
              <a:prstGeom prst="ellipse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42" name="Groupe 41"/>
            <p:cNvGrpSpPr/>
            <p:nvPr/>
          </p:nvGrpSpPr>
          <p:grpSpPr>
            <a:xfrm>
              <a:off x="1336632" y="2087788"/>
              <a:ext cx="759168" cy="759168"/>
              <a:chOff x="1716216" y="2623718"/>
              <a:chExt cx="759168" cy="759168"/>
            </a:xfrm>
          </p:grpSpPr>
          <p:sp>
            <p:nvSpPr>
              <p:cNvPr id="43" name="Ellipse 42"/>
              <p:cNvSpPr/>
              <p:nvPr/>
            </p:nvSpPr>
            <p:spPr>
              <a:xfrm flipV="1">
                <a:off x="1952154" y="2859656"/>
                <a:ext cx="287292" cy="287292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4" name="Ellipse 43"/>
              <p:cNvSpPr/>
              <p:nvPr/>
            </p:nvSpPr>
            <p:spPr>
              <a:xfrm flipV="1">
                <a:off x="1716216" y="2623718"/>
                <a:ext cx="759168" cy="759168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46" name="Ellipse 45"/>
            <p:cNvSpPr/>
            <p:nvPr/>
          </p:nvSpPr>
          <p:spPr>
            <a:xfrm flipV="1">
              <a:off x="1783108" y="2126835"/>
              <a:ext cx="287292" cy="28729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49" name="Connecteur droit 48"/>
            <p:cNvCxnSpPr>
              <a:stCxn id="54" idx="3"/>
            </p:cNvCxnSpPr>
            <p:nvPr/>
          </p:nvCxnSpPr>
          <p:spPr>
            <a:xfrm flipH="1" flipV="1">
              <a:off x="171347" y="3239240"/>
              <a:ext cx="363235" cy="38113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0" name="Ellipse 49"/>
            <p:cNvSpPr/>
            <p:nvPr/>
          </p:nvSpPr>
          <p:spPr>
            <a:xfrm flipV="1">
              <a:off x="1854753" y="2198481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sp>
          <p:nvSpPr>
            <p:cNvPr id="51" name="Ellipse 50"/>
            <p:cNvSpPr/>
            <p:nvPr/>
          </p:nvSpPr>
          <p:spPr>
            <a:xfrm flipV="1">
              <a:off x="1644216" y="2395372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sp>
          <p:nvSpPr>
            <p:cNvPr id="52" name="Ellipse 51"/>
            <p:cNvSpPr/>
            <p:nvPr/>
          </p:nvSpPr>
          <p:spPr>
            <a:xfrm flipV="1">
              <a:off x="1280730" y="2787656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sp>
          <p:nvSpPr>
            <p:cNvPr id="53" name="Ellipse 52"/>
            <p:cNvSpPr/>
            <p:nvPr/>
          </p:nvSpPr>
          <p:spPr>
            <a:xfrm flipV="1">
              <a:off x="917244" y="3179940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sp>
          <p:nvSpPr>
            <p:cNvPr id="54" name="Ellipse 53"/>
            <p:cNvSpPr/>
            <p:nvPr/>
          </p:nvSpPr>
          <p:spPr>
            <a:xfrm flipV="1">
              <a:off x="513494" y="3599288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55" name="Connecteur droit 54"/>
            <p:cNvCxnSpPr>
              <a:stCxn id="53" idx="3"/>
            </p:cNvCxnSpPr>
            <p:nvPr/>
          </p:nvCxnSpPr>
          <p:spPr>
            <a:xfrm flipH="1" flipV="1">
              <a:off x="584260" y="2846956"/>
              <a:ext cx="354072" cy="35407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Connecteur droit 73"/>
            <p:cNvCxnSpPr/>
            <p:nvPr/>
          </p:nvCxnSpPr>
          <p:spPr>
            <a:xfrm flipH="1" flipV="1">
              <a:off x="958334" y="2458624"/>
              <a:ext cx="354072" cy="35407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Connecteur droit 74"/>
            <p:cNvCxnSpPr/>
            <p:nvPr/>
          </p:nvCxnSpPr>
          <p:spPr>
            <a:xfrm flipH="1" flipV="1">
              <a:off x="1333289" y="2087788"/>
              <a:ext cx="326339" cy="326339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7" name="Connecteur droit 76"/>
            <p:cNvCxnSpPr/>
            <p:nvPr/>
          </p:nvCxnSpPr>
          <p:spPr>
            <a:xfrm flipH="1" flipV="1">
              <a:off x="1535044" y="1860161"/>
              <a:ext cx="358771" cy="358771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8" name="Connecteur droit 97"/>
            <p:cNvCxnSpPr>
              <a:endCxn id="30" idx="4"/>
            </p:cNvCxnSpPr>
            <p:nvPr/>
          </p:nvCxnSpPr>
          <p:spPr>
            <a:xfrm flipV="1">
              <a:off x="584260" y="4103336"/>
              <a:ext cx="1234" cy="15036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1" name="Connecteur droit 100"/>
            <p:cNvCxnSpPr/>
            <p:nvPr/>
          </p:nvCxnSpPr>
          <p:spPr>
            <a:xfrm flipH="1">
              <a:off x="441108" y="4255736"/>
              <a:ext cx="295552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6" name="Connecteur droit 105"/>
            <p:cNvCxnSpPr>
              <a:stCxn id="30" idx="3"/>
              <a:endCxn id="54" idx="1"/>
            </p:cNvCxnSpPr>
            <p:nvPr/>
          </p:nvCxnSpPr>
          <p:spPr>
            <a:xfrm flipV="1">
              <a:off x="279990" y="3722200"/>
              <a:ext cx="254592" cy="25459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9" name="Connecteur droit 108"/>
            <p:cNvCxnSpPr>
              <a:stCxn id="46" idx="7"/>
              <a:endCxn id="50" idx="7"/>
            </p:cNvCxnSpPr>
            <p:nvPr/>
          </p:nvCxnSpPr>
          <p:spPr>
            <a:xfrm flipH="1" flipV="1">
              <a:off x="1977665" y="2321393"/>
              <a:ext cx="50662" cy="50661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6" name="Ellipse 115"/>
            <p:cNvSpPr/>
            <p:nvPr/>
          </p:nvSpPr>
          <p:spPr>
            <a:xfrm>
              <a:off x="2052897" y="200290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FF0000"/>
                  </a:solidFill>
                </a:rPr>
                <a:t>R</a:t>
              </a:r>
            </a:p>
          </p:txBody>
        </p:sp>
        <p:sp>
          <p:nvSpPr>
            <p:cNvPr id="142" name="Ellipse 141"/>
            <p:cNvSpPr/>
            <p:nvPr/>
          </p:nvSpPr>
          <p:spPr>
            <a:xfrm>
              <a:off x="2052897" y="2644632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146" name="Ellipse 145"/>
            <p:cNvSpPr/>
            <p:nvPr/>
          </p:nvSpPr>
          <p:spPr>
            <a:xfrm>
              <a:off x="45434" y="314392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</a:t>
              </a:r>
            </a:p>
          </p:txBody>
        </p:sp>
        <p:sp>
          <p:nvSpPr>
            <p:cNvPr id="147" name="Ellipse 146"/>
            <p:cNvSpPr/>
            <p:nvPr/>
          </p:nvSpPr>
          <p:spPr>
            <a:xfrm>
              <a:off x="1728615" y="3003302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148" name="Ellipse 147"/>
            <p:cNvSpPr/>
            <p:nvPr/>
          </p:nvSpPr>
          <p:spPr>
            <a:xfrm>
              <a:off x="1244718" y="351510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149" name="Ellipse 148"/>
            <p:cNvSpPr/>
            <p:nvPr/>
          </p:nvSpPr>
          <p:spPr>
            <a:xfrm>
              <a:off x="953232" y="387675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0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Espace réservé du contenu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350930" y="1219200"/>
                <a:ext cx="6541550" cy="5162128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2000" i="1" smtClean="0">
                            <a:latin typeface="Cambria Math"/>
                            <a:ea typeface="Cambria Math"/>
                          </a:rPr>
                          <m:t>ℰ</m:t>
                        </m:r>
                      </m:e>
                      <m:sub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</m:sub>
                    </m:sSub>
                    <m:r>
                      <a:rPr lang="fr-FR" sz="20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fr-FR" sz="20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fr-FR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</m:ctrlPr>
                          </m:eqArrPr>
                          <m:e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  <m:acc>
                              <m:accPr>
                                <m:chr m:val="⃗"/>
                                <m:ctrlP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fr-FR" sz="20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𝐺</m:t>
                                        </m:r>
                                      </m:e>
                                      <m:sub>
                                        <m:r>
                                          <a:rPr lang="fr-FR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fr-FR" sz="2000" b="0" i="1" smtClean="0">
                                        <a:latin typeface="Cambria Math"/>
                                        <a:ea typeface="Cambria Math"/>
                                      </a:rPr>
                                      <m:t>,</m:t>
                                    </m:r>
                                    <m:f>
                                      <m:fPr>
                                        <m:type m:val="lin"/>
                                        <m:ctrlPr>
                                          <a:rPr lang="fr-FR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r>
                                          <a:rPr lang="fr-FR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0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acc>
                          </m:e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</m:e>
                              <m:sub>
                                <m:f>
                                  <m:fPr>
                                    <m:type m:val="lin"/>
                                    <m:ctrlPr>
                                      <a:rPr lang="fr-FR" sz="20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0" i="1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num>
                                  <m:den>
                                    <m:r>
                                      <a:rPr lang="fr-FR" sz="2000" b="0" i="1" smtClean="0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den>
                                </m:f>
                              </m:sub>
                            </m:sSub>
                            <m:acc>
                              <m:accPr>
                                <m:chr m:val="⃗"/>
                                <m:ctrlP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eqArr>
                      </m:e>
                    </m:d>
                    <m:r>
                      <a:rPr lang="fr-FR" sz="2000" b="0" i="1" smtClean="0">
                        <a:latin typeface="Cambria Math"/>
                        <a:ea typeface="Cambria Math"/>
                      </a:rPr>
                      <m:t>⊗</m:t>
                    </m:r>
                    <m:d>
                      <m:dPr>
                        <m:begChr m:val="{"/>
                        <m:endChr m:val="}"/>
                        <m:ctrlPr>
                          <a:rPr lang="fr-FR" sz="20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sz="2000" i="1">
                                <a:latin typeface="Cambria Math"/>
                                <a:ea typeface="Cambria Math"/>
                              </a:rPr>
                            </m:ctrlPr>
                          </m:eqArrPr>
                          <m:e>
                            <m:acc>
                              <m:accPr>
                                <m:chr m:val="⃗"/>
                                <m:ctrlP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fr-FR" sz="2000" b="0" i="0" smtClean="0"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  <m:d>
                                  <m:dPr>
                                    <m:ctrlPr>
                                      <a:rPr lang="fr-FR" sz="20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  <m:t>0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acc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</m:e>
                              <m:sub>
                                <m:f>
                                  <m:fPr>
                                    <m:type m:val="lin"/>
                                    <m:ctrlPr>
                                      <a:rPr lang="fr-FR" sz="20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num>
                                  <m:den>
                                    <m:r>
                                      <a:rPr lang="fr-FR" sz="2000" i="1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den>
                                </m:f>
                              </m:sub>
                            </m:sSub>
                            <m:acc>
                              <m:accPr>
                                <m:chr m:val="⃗"/>
                                <m:ctrlP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e>
                            <m:acc>
                              <m:accPr>
                                <m:chr m:val="⃗"/>
                                <m:ctrlP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fr-FR" sz="20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  <m:t>𝐺</m:t>
                                        </m:r>
                                      </m:e>
                                      <m:sub>
                                        <m: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fr-FR" sz="2000" i="1">
                                        <a:latin typeface="Cambria Math"/>
                                        <a:ea typeface="Cambria Math"/>
                                      </a:rPr>
                                      <m:t>,</m:t>
                                    </m:r>
                                    <m:f>
                                      <m:fPr>
                                        <m:type m:val="lin"/>
                                        <m:ctrlP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  <m:t>0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acc>
                          </m:e>
                        </m:eqArr>
                      </m:e>
                    </m:d>
                  </m:oMath>
                </a14:m>
                <a:endParaRPr lang="fr-FR" sz="2000" dirty="0" smtClean="0">
                  <a:ea typeface="Cambria Math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fr-FR" sz="2000" i="1">
                            <a:latin typeface="Cambria Math"/>
                            <a:ea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20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f>
                              <m:fPr>
                                <m:type m:val="lin"/>
                                <m:ctrlP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den>
                            </m:f>
                          </m:e>
                        </m:d>
                      </m:e>
                    </m:acc>
                    <m:r>
                      <a:rPr lang="fr-FR" sz="2000" b="0" i="1" smtClean="0">
                        <a:latin typeface="Cambria Math"/>
                        <a:ea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sz="2000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fr-FR" sz="2000" i="1">
                            <a:latin typeface="Cambria Math"/>
                            <a:ea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20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f>
                              <m:fPr>
                                <m:type m:val="lin"/>
                                <m:ctrlP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</m:acc>
                    <m:r>
                      <a:rPr lang="fr-FR" sz="2000" b="0" i="1" smtClean="0">
                        <a:latin typeface="Cambria Math"/>
                        <a:ea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sz="2000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fr-FR" sz="2000" i="1">
                            <a:latin typeface="Cambria Math"/>
                            <a:ea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20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f>
                              <m:fPr>
                                <m:type m:val="lin"/>
                                <m:ctrlPr>
                                  <a:rPr lang="fr-FR" sz="200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den>
                            </m:f>
                          </m:e>
                        </m:d>
                      </m:e>
                    </m:acc>
                    <m:r>
                      <a:rPr lang="fr-FR" sz="2000" b="0" i="1" smtClean="0">
                        <a:latin typeface="Cambria Math"/>
                        <a:ea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sz="2000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e>
                    </m:acc>
                    <m:r>
                      <a:rPr lang="fr-FR" sz="2000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fr-FR" sz="20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2000" b="0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acc>
                  </m:oMath>
                </a14:m>
                <a:endParaRPr lang="fr-FR" sz="2000" dirty="0" smtClean="0"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20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num>
                          <m:den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den>
                        </m:f>
                      </m:sub>
                    </m:sSub>
                    <m:r>
                      <a:rPr lang="fr-FR" sz="2000" b="0" i="0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fr-FR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20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num>
                          <m:den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  <m:r>
                      <a:rPr lang="fr-FR" sz="2000" b="0" i="0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fr-FR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20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num>
                          <m:den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den>
                        </m:f>
                      </m:sub>
                    </m:sSub>
                  </m:oMath>
                </a14:m>
                <a:endParaRPr lang="fr-FR" sz="2000" dirty="0" smtClean="0"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20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num>
                          <m:den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</m:oMath>
                </a14:m>
                <a:r>
                  <a:rPr lang="fr-FR" sz="2000" dirty="0" smtClean="0"/>
                  <a:t> connue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  <m:r>
                      <a:rPr lang="fr-FR" sz="1600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fr-FR" sz="16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num>
                          <m:den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</m:oMath>
                </a14:m>
                <a:endParaRPr lang="fr-FR" sz="16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  <m:r>
                      <a:rPr lang="fr-FR" sz="1600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FR" sz="16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fr-FR" sz="16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num>
                          <m:den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</m:oMath>
                </a14:m>
                <a:endParaRPr lang="fr-FR" sz="16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  <m:r>
                      <a:rPr lang="fr-FR" sz="1600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fr-FR" sz="1600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num>
                          <m:den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</m:oMath>
                </a14:m>
                <a:endParaRPr lang="fr-FR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20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num>
                          <m:den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den>
                        </m:f>
                      </m:sub>
                    </m:sSub>
                    <m:r>
                      <a:rPr lang="fr-FR" sz="200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fr-FR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20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num>
                          <m:den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den>
                        </m:f>
                      </m:sub>
                    </m:sSub>
                    <m:r>
                      <a:rPr lang="fr-FR" sz="200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fr-FR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20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num>
                          <m:den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den>
                        </m:f>
                      </m:sub>
                    </m:sSub>
                    <m:r>
                      <a:rPr lang="fr-FR" sz="200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fr-FR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20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fr-FR" sz="200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fr-FR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20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den>
                        </m:f>
                      </m:sub>
                    </m:sSub>
                    <m:r>
                      <a:rPr lang="fr-FR" sz="200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fr-FR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20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den>
                        </m:f>
                      </m:sub>
                    </m:sSub>
                  </m:oMath>
                </a14:m>
                <a:endParaRPr lang="fr-FR" sz="2000" dirty="0" smtClean="0"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num>
                          <m:den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den>
                        </m:f>
                      </m:sub>
                    </m:sSub>
                    <m:r>
                      <a:rPr lang="fr-FR" sz="1600" b="0" i="0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num>
                          <m:den>
                            <m:r>
                              <a:rPr lang="fr-FR" sz="1600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  <m:r>
                      <a:rPr lang="fr-FR" sz="1600" b="0" i="1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num>
                          <m:den>
                            <m:r>
                              <a:rPr lang="fr-FR" sz="16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den>
                        </m:f>
                      </m:sub>
                    </m:sSub>
                    <m:r>
                      <a:rPr lang="fr-FR" sz="1600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num>
                          <m:den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  <m:r>
                      <a:rPr lang="fr-FR" sz="1600" b="0" i="1" smtClean="0">
                        <a:latin typeface="Cambria Math"/>
                        <a:ea typeface="Cambria Math"/>
                      </a:rPr>
                      <m:t>−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num>
                          <m:den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</m:oMath>
                </a14:m>
                <a:endParaRPr lang="fr-FR" sz="1600" dirty="0" smtClean="0"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fr-FR" sz="16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fr-FR" sz="160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  <m:r>
                      <a:rPr lang="fr-FR" sz="1600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num>
                          <m:den>
                            <m:r>
                              <a:rPr lang="fr-FR" sz="16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fr-FR" sz="1600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fr-FR" sz="16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FR" sz="16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b="0" i="1" smtClean="0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num>
                          <m:den>
                            <m:r>
                              <a:rPr lang="fr-FR" sz="1600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  <m:r>
                      <a:rPr lang="fr-FR" sz="1600" b="0" i="1" smtClean="0">
                        <a:latin typeface="Cambria Math"/>
                        <a:ea typeface="Cambria Math"/>
                      </a:rPr>
                      <m:t>−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FR" sz="16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fr-FR" sz="16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num>
                          <m:den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</m:oMath>
                </a14:m>
                <a:endParaRPr lang="fr-FR" sz="1600" dirty="0"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fr-FR" sz="1600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den>
                        </m:f>
                      </m:sub>
                    </m:sSub>
                    <m:r>
                      <a:rPr lang="fr-FR" sz="160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  <m:r>
                      <a:rPr lang="fr-FR" sz="1600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num>
                          <m:den>
                            <m:r>
                              <a:rPr lang="fr-FR" sz="1600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den>
                        </m:f>
                      </m:sub>
                    </m:sSub>
                    <m:r>
                      <a:rPr lang="fr-FR" sz="1600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FR" sz="16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fr-FR" sz="16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num>
                          <m:den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  <m:r>
                      <a:rPr lang="fr-FR" sz="1600" i="1">
                        <a:latin typeface="Cambria Math"/>
                        <a:ea typeface="Cambria Math"/>
                      </a:rPr>
                      <m:t>−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fr-FR" sz="16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fr-FR" sz="1600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num>
                          <m:den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</m:oMath>
                </a14:m>
                <a:endParaRPr lang="fr-FR" sz="1600" dirty="0"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fr-FR" sz="1600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den>
                        </m:f>
                      </m:sub>
                    </m:sSub>
                    <m:r>
                      <a:rPr lang="fr-FR" sz="160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  <m:r>
                      <a:rPr lang="fr-FR" sz="1600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num>
                          <m:den>
                            <m:r>
                              <a:rPr lang="fr-FR" sz="1600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den>
                        </m:f>
                      </m:sub>
                    </m:sSub>
                    <m:r>
                      <a:rPr lang="fr-FR" sz="1600" b="0" i="0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num>
                          <m:den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</m:oMath>
                </a14:m>
                <a:r>
                  <a:rPr lang="fr-FR" sz="1600" dirty="0" smtClean="0">
                    <a:ea typeface="Cambria Math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num>
                          <m:den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den>
                        </m:f>
                      </m:sub>
                    </m:sSub>
                  </m:oMath>
                </a14:m>
                <a:endParaRPr lang="fr-FR" sz="1600" dirty="0">
                  <a:ea typeface="Cambria Math"/>
                </a:endParaRPr>
              </a:p>
              <a:p>
                <a:r>
                  <a:rPr lang="fr-FR" dirty="0" smtClean="0"/>
                  <a:t>Roulement sans glissement en </a:t>
                </a:r>
                <a:r>
                  <a:rPr lang="fr-FR" i="1" dirty="0" smtClean="0"/>
                  <a:t>I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  <a:ea typeface="Cambria Math"/>
                              </a:rPr>
                              <m:t>𝑉</m:t>
                            </m:r>
                          </m:e>
                          <m:sub>
                            <m:d>
                              <m:dPr>
                                <m:ctrlPr>
                                  <a:rPr lang="fr-FR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/>
                                    <a:ea typeface="Cambria Math"/>
                                  </a:rPr>
                                  <m:t>𝐼</m:t>
                                </m:r>
                                <m:r>
                                  <a:rPr lang="fr-FR" i="1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fr-F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i="1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fr-FR" i="1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den>
                                </m:f>
                              </m:e>
                            </m:d>
                          </m:sub>
                        </m:sSub>
                      </m:e>
                    </m:acc>
                    <m:r>
                      <a:rPr lang="fr-FR" b="0" i="1" smtClean="0">
                        <a:latin typeface="Cambria Math"/>
                        <a:ea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e>
                    </m:acc>
                    <m:r>
                      <a:rPr lang="fr-FR" b="0" i="1" smtClean="0">
                        <a:latin typeface="Cambria Math"/>
                        <a:ea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  <a:ea typeface="Cambria Math"/>
                              </a:rPr>
                              <m:t>𝑉</m:t>
                            </m:r>
                          </m:e>
                          <m:sub>
                            <m:d>
                              <m:dPr>
                                <m:ctrlPr>
                                  <a:rPr lang="fr-FR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/>
                                    <a:ea typeface="Cambria Math"/>
                                  </a:rPr>
                                  <m:t>𝐼</m:t>
                                </m:r>
                                <m:r>
                                  <a:rPr lang="fr-FR" i="1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fr-F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i="1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den>
                                </m:f>
                              </m:e>
                            </m:d>
                          </m:sub>
                        </m:sSub>
                      </m:e>
                    </m:acc>
                    <m:r>
                      <a:rPr lang="fr-FR" b="0" i="1" smtClean="0">
                        <a:latin typeface="Cambria Math"/>
                        <a:ea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  <a:ea typeface="Cambria Math"/>
                              </a:rPr>
                              <m:t>𝑉</m:t>
                            </m:r>
                          </m:e>
                          <m:sub>
                            <m:d>
                              <m:dPr>
                                <m:ctrlPr>
                                  <a:rPr lang="fr-FR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/>
                                    <a:ea typeface="Cambria Math"/>
                                  </a:rPr>
                                  <m:t>𝐼</m:t>
                                </m:r>
                                <m:r>
                                  <a:rPr lang="fr-FR" i="1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fr-F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num>
                                  <m:den>
                                    <m:r>
                                      <a:rPr lang="fr-FR" i="1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den>
                                </m:f>
                              </m:e>
                            </m:d>
                          </m:sub>
                        </m:sSub>
                      </m:e>
                    </m:acc>
                    <m:r>
                      <a:rPr lang="fr-FR" b="0" i="1" smtClean="0">
                        <a:latin typeface="Cambria Math"/>
                        <a:ea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fr-FR" i="1">
                            <a:latin typeface="Cambria Math"/>
                            <a:ea typeface="Cambria Math"/>
                          </a:rPr>
                          <m:t>𝐼𝐷</m:t>
                        </m:r>
                      </m:e>
                    </m:acc>
                    <m:r>
                      <a:rPr lang="fr-FR" i="1">
                        <a:latin typeface="Cambria Math"/>
                        <a:ea typeface="Cambria Math"/>
                      </a:rPr>
                      <m:t>∧</m:t>
                    </m:r>
                    <m:sSub>
                      <m:sSubPr>
                        <m:ctrlPr>
                          <a:rPr lang="fr-F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  <m:acc>
                      <m:accPr>
                        <m:chr m:val="⃗"/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</m:acc>
                    <m:r>
                      <a:rPr lang="fr-FR" i="1">
                        <a:latin typeface="Cambria Math"/>
                        <a:ea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fr-FR" i="1">
                            <a:latin typeface="Cambria Math"/>
                            <a:ea typeface="Cambria Math"/>
                          </a:rPr>
                          <m:t>𝐼</m:t>
                        </m:r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𝐸</m:t>
                        </m:r>
                      </m:e>
                    </m:acc>
                    <m:r>
                      <a:rPr lang="fr-FR" i="1">
                        <a:latin typeface="Cambria Math"/>
                        <a:ea typeface="Cambria Math"/>
                      </a:rPr>
                      <m:t>∧</m:t>
                    </m:r>
                    <m:sSub>
                      <m:sSubPr>
                        <m:ctrlPr>
                          <a:rPr lang="fr-F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den>
                        </m:f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fr-FR" i="1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</m:acc>
                  </m:oMath>
                </a14:m>
                <a:endParaRPr lang="fr-FR" b="0" i="1" dirty="0" smtClean="0">
                  <a:latin typeface="Cambria Math"/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  <a:ea typeface="Cambria Math"/>
                      </a:rPr>
                      <m:t>−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fr-FR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  <m:r>
                      <a:rPr lang="fr-FR" b="0" i="1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den>
                        </m:f>
                      </m:sub>
                    </m:sSub>
                  </m:oMath>
                </a14:m>
                <a:r>
                  <a:rPr lang="fr-FR" dirty="0" smtClean="0">
                    <a:ea typeface="Cambria Math"/>
                  </a:rPr>
                  <a:t> et donc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num>
                          <m:den>
                            <m:r>
                              <a:rPr lang="fr-FR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den>
                        </m:f>
                      </m:sub>
                    </m:sSub>
                    <m:r>
                      <a:rPr lang="fr-FR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fr-FR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</m:oMath>
                </a14:m>
                <a:endParaRPr lang="fr-FR" dirty="0" smtClean="0">
                  <a:ea typeface="Cambria Math"/>
                </a:endParaRPr>
              </a:p>
              <a:p>
                <a:pPr lvl="1"/>
                <a:endParaRPr lang="fr-FR" sz="1600" dirty="0" smtClean="0">
                  <a:ea typeface="Cambria Math"/>
                </a:endParaRPr>
              </a:p>
              <a:p>
                <a:endParaRPr lang="fr-FR" sz="2000" dirty="0">
                  <a:ea typeface="Cambria Math"/>
                </a:endParaRPr>
              </a:p>
              <a:p>
                <a:endParaRPr lang="fr-FR" sz="2000" dirty="0">
                  <a:ea typeface="Cambria Math"/>
                </a:endParaRPr>
              </a:p>
              <a:p>
                <a:endParaRPr lang="fr-FR" sz="2000" dirty="0">
                  <a:ea typeface="Cambria Math"/>
                </a:endParaRPr>
              </a:p>
              <a:p>
                <a:endParaRPr lang="fr-FR" sz="2000" dirty="0"/>
              </a:p>
            </p:txBody>
          </p:sp>
        </mc:Choice>
        <mc:Fallback>
          <p:sp>
            <p:nvSpPr>
              <p:cNvPr id="150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350930" y="1219200"/>
                <a:ext cx="6541550" cy="5162128"/>
              </a:xfrm>
              <a:blipFill rotWithShape="1">
                <a:blip r:embed="rId8"/>
                <a:stretch>
                  <a:fillRect l="-280" b="-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/>
              <p:cNvSpPr txBox="1"/>
              <p:nvPr/>
            </p:nvSpPr>
            <p:spPr>
              <a:xfrm>
                <a:off x="1788232" y="3768046"/>
                <a:ext cx="3029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232" y="3768046"/>
                <a:ext cx="302967" cy="24622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ZoneTexte 64"/>
              <p:cNvSpPr txBox="1"/>
              <p:nvPr/>
            </p:nvSpPr>
            <p:spPr>
              <a:xfrm>
                <a:off x="1505695" y="4013958"/>
                <a:ext cx="30835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695" y="4013958"/>
                <a:ext cx="308353" cy="24622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ZoneTexte 65"/>
              <p:cNvSpPr txBox="1"/>
              <p:nvPr/>
            </p:nvSpPr>
            <p:spPr>
              <a:xfrm>
                <a:off x="1145535" y="4395249"/>
                <a:ext cx="30251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535" y="4395249"/>
                <a:ext cx="302519" cy="2462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ZoneTexte 66"/>
              <p:cNvSpPr txBox="1"/>
              <p:nvPr/>
            </p:nvSpPr>
            <p:spPr>
              <a:xfrm>
                <a:off x="785375" y="4776540"/>
                <a:ext cx="31188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67" name="ZoneTexte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75" y="4776540"/>
                <a:ext cx="311880" cy="24622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ZoneTexte 67"/>
              <p:cNvSpPr txBox="1"/>
              <p:nvPr/>
            </p:nvSpPr>
            <p:spPr>
              <a:xfrm>
                <a:off x="373915" y="5239372"/>
                <a:ext cx="30508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68" name="ZoneTexte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15" y="5239372"/>
                <a:ext cx="305084" cy="24622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ZoneTexte 68"/>
              <p:cNvSpPr txBox="1"/>
              <p:nvPr/>
            </p:nvSpPr>
            <p:spPr>
              <a:xfrm>
                <a:off x="737465" y="5158308"/>
                <a:ext cx="27206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65" y="5158308"/>
                <a:ext cx="272062" cy="24622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9517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19256" cy="990600"/>
          </a:xfrm>
        </p:spPr>
        <p:txBody>
          <a:bodyPr>
            <a:normAutofit/>
          </a:bodyPr>
          <a:lstStyle/>
          <a:p>
            <a:endParaRPr lang="fr-FR" sz="28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Objectif : </a:t>
            </a:r>
          </a:p>
          <a:p>
            <a:pPr lvl="1"/>
            <a:r>
              <a:rPr lang="fr-FR" dirty="0"/>
              <a:t>Caractériser le nombre de squats que peut faire le robot NAO avec une batterie chargée.</a:t>
            </a:r>
          </a:p>
          <a:p>
            <a:endParaRPr lang="fr-FR" dirty="0"/>
          </a:p>
          <a:p>
            <a:r>
              <a:rPr lang="fr-FR" dirty="0"/>
              <a:t>Démarche</a:t>
            </a:r>
          </a:p>
          <a:p>
            <a:pPr lvl="1"/>
            <a:r>
              <a:rPr lang="fr-FR" dirty="0"/>
              <a:t>Déterminer l’inertie équivalente des pièces en mouvement</a:t>
            </a:r>
          </a:p>
          <a:p>
            <a:pPr lvl="1"/>
            <a:r>
              <a:rPr lang="fr-FR" dirty="0"/>
              <a:t>Caractériser le frottement sec</a:t>
            </a:r>
          </a:p>
          <a:p>
            <a:pPr lvl="1"/>
            <a:r>
              <a:rPr lang="fr-FR" dirty="0"/>
              <a:t>Renseigner le modèle multiphysique de la cheville</a:t>
            </a:r>
          </a:p>
          <a:p>
            <a:pPr lvl="1"/>
            <a:r>
              <a:rPr lang="fr-FR" dirty="0"/>
              <a:t>Déterminer l’énergie consommée par une articulation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Conclure sur la problématique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328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19256" cy="990600"/>
          </a:xfrm>
        </p:spPr>
        <p:txBody>
          <a:bodyPr>
            <a:normAutofit/>
          </a:bodyPr>
          <a:lstStyle/>
          <a:p>
            <a:r>
              <a:rPr lang="fr-FR" sz="2800" dirty="0"/>
              <a:t>Détermination de l’inertie équivalente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4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fr-FR" dirty="0"/>
                  <a:t>Méthode : </a:t>
                </a:r>
              </a:p>
              <a:p>
                <a:pPr lvl="1"/>
                <a:r>
                  <a:rPr lang="fr-FR" dirty="0"/>
                  <a:t>Définition de l’énergie cinétique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/>
                      </a:rPr>
                      <m:t>T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/>
                              </a:rPr>
                              <m:t>𝑆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/>
                              </a:rPr>
                              <m:t>𝑅</m:t>
                            </m:r>
                          </m:den>
                        </m:f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FR" b="0" i="1" smtClean="0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fr-FR" b="0" i="1" smtClean="0">
                                      <a:latin typeface="Cambria Math"/>
                                    </a:rPr>
                                    <m:t>𝑆</m:t>
                                  </m:r>
                                </m:sub>
                              </m:sSub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FR" i="1">
                                      <a:latin typeface="Cambria Math"/>
                                    </a:rPr>
                                    <m:t>𝑉</m:t>
                                  </m:r>
                                  <m:d>
                                    <m:dPr>
                                      <m:ctrlPr>
                                        <a:rPr lang="fr-FR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𝐺</m:t>
                                      </m:r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,</m:t>
                                      </m:r>
                                      <m:f>
                                        <m:fPr>
                                          <m:type m:val="lin"/>
                                          <m:ctrlPr>
                                            <a:rPr lang="fr-FR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𝑆</m:t>
                                          </m:r>
                                        </m:num>
                                        <m:den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𝑅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𝜎</m:t>
                                  </m:r>
                                  <m:d>
                                    <m:dPr>
                                      <m:ctrlPr>
                                        <a:rPr lang="fr-FR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𝐺</m:t>
                                      </m:r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,</m:t>
                                      </m:r>
                                      <m:f>
                                        <m:fPr>
                                          <m:type m:val="lin"/>
                                          <m:ctrlPr>
                                            <a:rPr lang="fr-FR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𝑆</m:t>
                                          </m:r>
                                        </m:num>
                                        <m:den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𝑅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fr-FR" b="0" i="1" smtClean="0">
                        <a:latin typeface="Cambria Math"/>
                      </a:rPr>
                      <m:t>⊗</m:t>
                    </m:r>
                    <m:d>
                      <m:dPr>
                        <m:begChr m:val="{"/>
                        <m:endChr m:val="}"/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b="0" i="0" smtClean="0">
                                      <a:latin typeface="Cambria Math"/>
                                    </a:rPr>
                                    <m:t>Ω</m:t>
                                  </m:r>
                                  <m:d>
                                    <m:dPr>
                                      <m:ctrlPr>
                                        <a:rPr lang="fr-FR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fr-FR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𝑆</m:t>
                                          </m:r>
                                        </m:num>
                                        <m:den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𝑅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FR" i="1">
                                      <a:latin typeface="Cambria Math"/>
                                    </a:rPr>
                                    <m:t>𝑉</m:t>
                                  </m:r>
                                  <m:d>
                                    <m:dPr>
                                      <m:ctrlPr>
                                        <a:rPr lang="fr-FR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𝐺</m:t>
                                      </m:r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,</m:t>
                                      </m:r>
                                      <m:f>
                                        <m:fPr>
                                          <m:type m:val="lin"/>
                                          <m:ctrlPr>
                                            <a:rPr lang="fr-FR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𝑆</m:t>
                                          </m:r>
                                        </m:num>
                                        <m:den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𝑅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acc>
                            </m:e>
                          </m:mr>
                        </m:m>
                      </m:e>
                    </m:d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Détermination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fr-FR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fr-FR" i="1">
                            <a:latin typeface="Cambria Math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fr-FR" dirty="0"/>
                  <a:t> : pesée !</a:t>
                </a:r>
              </a:p>
              <a:p>
                <a:pPr lvl="1"/>
                <a:r>
                  <a:rPr lang="fr-FR" dirty="0"/>
                  <a:t>Détermination de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i="1">
                            <a:latin typeface="Cambria Math"/>
                          </a:rPr>
                          <m:t>𝜎</m:t>
                        </m:r>
                        <m:d>
                          <m:dPr>
                            <m:ctrlPr>
                              <a:rPr lang="fr-F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/>
                              </a:rPr>
                              <m:t>𝐺</m:t>
                            </m:r>
                            <m:r>
                              <a:rPr lang="fr-FR" i="1">
                                <a:latin typeface="Cambria Math"/>
                              </a:rPr>
                              <m:t>,</m:t>
                            </m:r>
                            <m:f>
                              <m:fPr>
                                <m:type m:val="lin"/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i="1">
                                    <a:latin typeface="Cambria Math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a:rPr lang="fr-FR" i="1">
                                    <a:latin typeface="Cambria Math"/>
                                  </a:rPr>
                                  <m:t>𝑅</m:t>
                                </m:r>
                              </m:den>
                            </m:f>
                          </m:e>
                        </m:d>
                      </m:e>
                    </m:acc>
                    <m:r>
                      <a:rPr lang="fr-FR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FR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</m:mr>
                          <m:mr>
                            <m:e>
                              <m:r>
                                <a:rPr lang="fr-FR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fr-FR" i="1">
                                  <a:latin typeface="Cambria Math"/>
                                </a:rPr>
                                <m:t>𝐹</m:t>
                              </m:r>
                            </m:e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𝐷</m:t>
                              </m:r>
                            </m:e>
                          </m:mr>
                          <m:m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</m:mr>
                        </m:m>
                      </m:e>
                    </m:d>
                    <m:acc>
                      <m:accPr>
                        <m:chr m:val="⃗"/>
                        <m:ctrlPr>
                          <a:rPr lang="fr-FR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Ω</m:t>
                        </m:r>
                        <m:d>
                          <m:dPr>
                            <m:ctrlPr>
                              <a:rPr lang="fr-FR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i="1">
                                    <a:latin typeface="Cambria Math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a:rPr lang="fr-FR" i="1">
                                    <a:latin typeface="Cambria Math"/>
                                  </a:rPr>
                                  <m:t>𝑅</m:t>
                                </m:r>
                              </m:den>
                            </m:f>
                          </m:e>
                        </m:d>
                      </m:e>
                    </m:acc>
                  </m:oMath>
                </a14:m>
                <a:endParaRPr lang="fr-FR" dirty="0"/>
              </a:p>
              <a:p>
                <a:pPr lvl="2"/>
                <a:r>
                  <a:rPr lang="fr-FR" dirty="0"/>
                  <a:t>Les pignons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/>
                  <a:t> avec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𝑖</m:t>
                    </m:r>
                    <m:r>
                      <a:rPr lang="fr-FR" b="0" i="1" smtClean="0">
                        <a:latin typeface="Cambria Math"/>
                      </a:rPr>
                      <m:t>=1, 2, 3+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/>
                      </a:rPr>
                      <m:t>rotor</m:t>
                    </m:r>
                    <m:r>
                      <a:rPr lang="fr-F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dirty="0"/>
                  <a:t> ont deux plans de symétrie et tournent tous autour de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fr-FR" dirty="0"/>
                  <a:t>.</a:t>
                </a:r>
              </a:p>
              <a:p>
                <a:pPr lvl="3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i="1">
                            <a:latin typeface="Cambria Math"/>
                          </a:rPr>
                          <m:t>𝜎</m:t>
                        </m:r>
                        <m:d>
                          <m:dPr>
                            <m:ctrlPr>
                              <a:rPr lang="fr-FR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i="1">
                                <a:latin typeface="Cambria Math"/>
                              </a:rPr>
                              <m:t>,</m:t>
                            </m:r>
                            <m:f>
                              <m:fPr>
                                <m:type m:val="lin"/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fr-FR" i="1">
                                    <a:latin typeface="Cambria Math"/>
                                  </a:rPr>
                                  <m:t>𝑅</m:t>
                                </m:r>
                              </m:den>
                            </m:f>
                          </m:e>
                        </m:d>
                      </m:e>
                    </m:acc>
                    <m:r>
                      <a:rPr lang="fr-F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/>
                              </a:rPr>
                              <m:t>𝑖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/>
                              </a:rPr>
                              <m:t>0</m:t>
                            </m:r>
                          </m:den>
                        </m:f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endParaRPr lang="fr-FR" dirty="0"/>
              </a:p>
              <a:p>
                <a:pPr lvl="3"/>
                <a:r>
                  <a:rPr lang="fr-FR" b="1" dirty="0"/>
                  <a:t>Hypothèse : les pignons sont assimilés à des cylindres </a:t>
                </a:r>
                <a:r>
                  <a:rPr lang="fr-FR" dirty="0"/>
                  <a:t>de rayon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/>
                  <a:t>, on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b="0" i="0" smtClean="0">
                            <a:latin typeface="Cambria Math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fr-FR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fr-FR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fr-FR" dirty="0"/>
                  <a:t> on estime le rayon grâce à SolidWorks (ou au pied à coulisse) et on pèse les pignons pour avoir les masses.</a:t>
                </a:r>
              </a:p>
              <a:p>
                <a:pPr lvl="3"/>
                <a:r>
                  <a:rPr lang="fr-FR" dirty="0"/>
                  <a:t>Calculer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brk m:alnAt="7"/>
                          </m:rPr>
                          <a:rPr lang="fr-FR" i="1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/>
                              </a:rPr>
                              <m:t>𝐺</m:t>
                            </m:r>
                            <m:r>
                              <a:rPr lang="fr-FR" i="1">
                                <a:latin typeface="Cambria Math"/>
                              </a:rPr>
                              <m:t>,</m:t>
                            </m:r>
                            <m:f>
                              <m:fPr>
                                <m:type m:val="lin"/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i="1">
                                    <a:latin typeface="Cambria Math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a:rPr lang="fr-FR" i="1">
                                    <a:latin typeface="Cambria Math"/>
                                  </a:rPr>
                                  <m:t>𝑅</m:t>
                                </m:r>
                              </m:den>
                            </m:f>
                          </m:e>
                        </m:d>
                      </m:e>
                    </m:acc>
                  </m:oMath>
                </a14:m>
                <a:r>
                  <a:rPr lang="fr-FR" dirty="0"/>
                  <a:t> !!</a:t>
                </a:r>
              </a:p>
              <a:p>
                <a:pPr lvl="3"/>
                <a:r>
                  <a:rPr lang="fr-FR" dirty="0"/>
                  <a:t>Au final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T</m:t>
                    </m:r>
                    <m:d>
                      <m:dPr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fr-FR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fr-FR" i="1">
                                <a:latin typeface="Cambria Math"/>
                              </a:rPr>
                              <m:t>𝑅</m:t>
                            </m:r>
                          </m:den>
                        </m:f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f>
                              <m:fPr>
                                <m:type m:val="lin"/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i="1">
                                    <a:latin typeface="Cambria Math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fr-FR" i="1">
                                    <a:latin typeface="Cambria Math"/>
                                  </a:rPr>
                                  <m:t>0</m:t>
                                </m:r>
                              </m:den>
                            </m:f>
                          </m:sub>
                          <m:sup>
                            <m:r>
                              <a:rPr lang="fr-FR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fr-FR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fr-FR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1" i="1" smtClean="0">
                                <a:latin typeface="Cambria Math"/>
                              </a:rPr>
                              <m:t>𝒎</m:t>
                            </m:r>
                          </m:e>
                          <m:sub>
                            <m:sSub>
                              <m:sSubPr>
                                <m:ctrlPr>
                                  <a:rPr lang="fr-FR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</m:sub>
                        </m:sSub>
                        <m:sSup>
                          <m:sSupPr>
                            <m:ctrlPr>
                              <a:rPr lang="fr-FR" b="1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fr-FR" b="1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fr-FR" b="1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b="1" i="1">
                                        <a:latin typeface="Cambria Math"/>
                                      </a:rPr>
                                      <m:t>𝑽</m:t>
                                    </m:r>
                                    <m:d>
                                      <m:dPr>
                                        <m:ctrlPr>
                                          <a:rPr lang="fr-FR" b="1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b="1" i="1">
                                            <a:latin typeface="Cambria Math"/>
                                          </a:rPr>
                                          <m:t>𝑮</m:t>
                                        </m:r>
                                        <m:r>
                                          <a:rPr lang="fr-FR" b="1" i="1">
                                            <a:latin typeface="Cambria Math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1" i="1"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1" i="1">
                                                <a:latin typeface="Cambria Math"/>
                                              </a:rPr>
                                              <m:t>𝑺</m:t>
                                            </m:r>
                                          </m:num>
                                          <m:den>
                                            <m:r>
                                              <a:rPr lang="fr-FR" b="1" i="1">
                                                <a:latin typeface="Cambria Math"/>
                                              </a:rPr>
                                              <m:t>𝑹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fr-FR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r>
                  <a:rPr lang="fr-FR" dirty="0"/>
                  <a:t>   (à ramener sur la pivot 0/Tibia)</a:t>
                </a:r>
              </a:p>
              <a:p>
                <a:pPr lvl="2"/>
                <a:r>
                  <a:rPr lang="fr-FR" dirty="0"/>
                  <a:t>Inertie du tibia</a:t>
                </a:r>
              </a:p>
              <a:p>
                <a:pPr lvl="3"/>
                <a:r>
                  <a:rPr lang="fr-FR" b="1" dirty="0"/>
                  <a:t>Hypothèse : les différents constituants considérés comme des masses ponctuelles</a:t>
                </a:r>
              </a:p>
            </p:txBody>
          </p:sp>
        </mc:Choice>
        <mc:Fallback xmlns="">
          <p:sp>
            <p:nvSpPr>
              <p:cNvPr id="4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222" t="-1235" r="-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e 4"/>
          <p:cNvGrpSpPr/>
          <p:nvPr/>
        </p:nvGrpSpPr>
        <p:grpSpPr>
          <a:xfrm>
            <a:off x="6977878" y="0"/>
            <a:ext cx="2257766" cy="2159947"/>
            <a:chOff x="1045512" y="1619955"/>
            <a:chExt cx="2257766" cy="2159947"/>
          </a:xfrm>
        </p:grpSpPr>
        <p:sp>
          <p:nvSpPr>
            <p:cNvPr id="6" name="Ellipse 5"/>
            <p:cNvSpPr/>
            <p:nvPr/>
          </p:nvSpPr>
          <p:spPr>
            <a:xfrm>
              <a:off x="1581802" y="1844824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7" name="Ellipse 6"/>
            <p:cNvSpPr/>
            <p:nvPr/>
          </p:nvSpPr>
          <p:spPr>
            <a:xfrm>
              <a:off x="1581802" y="332098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" name="Ellipse 7"/>
            <p:cNvSpPr/>
            <p:nvPr/>
          </p:nvSpPr>
          <p:spPr>
            <a:xfrm>
              <a:off x="1581802" y="259558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9" name="Connecteur droit 8"/>
            <p:cNvCxnSpPr>
              <a:stCxn id="7" idx="0"/>
              <a:endCxn id="8" idx="4"/>
            </p:cNvCxnSpPr>
            <p:nvPr/>
          </p:nvCxnSpPr>
          <p:spPr>
            <a:xfrm flipV="1">
              <a:off x="1689814" y="2811604"/>
              <a:ext cx="0" cy="50938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/>
            <p:cNvCxnSpPr>
              <a:stCxn id="6" idx="4"/>
              <a:endCxn id="8" idx="0"/>
            </p:cNvCxnSpPr>
            <p:nvPr/>
          </p:nvCxnSpPr>
          <p:spPr>
            <a:xfrm>
              <a:off x="1689814" y="2060848"/>
              <a:ext cx="0" cy="53473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" name="Ellipse 10"/>
            <p:cNvSpPr/>
            <p:nvPr/>
          </p:nvSpPr>
          <p:spPr>
            <a:xfrm>
              <a:off x="2531232" y="1844824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" name="Ellipse 11"/>
            <p:cNvSpPr/>
            <p:nvPr/>
          </p:nvSpPr>
          <p:spPr>
            <a:xfrm>
              <a:off x="2531232" y="259558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3" name="Ellipse 12"/>
            <p:cNvSpPr/>
            <p:nvPr/>
          </p:nvSpPr>
          <p:spPr>
            <a:xfrm>
              <a:off x="2531232" y="332098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4" name="Connecteur droit 13"/>
            <p:cNvCxnSpPr>
              <a:stCxn id="13" idx="1"/>
              <a:endCxn id="8" idx="5"/>
            </p:cNvCxnSpPr>
            <p:nvPr/>
          </p:nvCxnSpPr>
          <p:spPr>
            <a:xfrm flipH="1" flipV="1">
              <a:off x="1766190" y="2779968"/>
              <a:ext cx="796678" cy="57265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/>
            <p:cNvCxnSpPr>
              <a:stCxn id="12" idx="2"/>
              <a:endCxn id="8" idx="6"/>
            </p:cNvCxnSpPr>
            <p:nvPr/>
          </p:nvCxnSpPr>
          <p:spPr>
            <a:xfrm flipH="1">
              <a:off x="1797826" y="2703592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/>
            <p:cNvCxnSpPr>
              <a:stCxn id="11" idx="3"/>
              <a:endCxn id="8" idx="7"/>
            </p:cNvCxnSpPr>
            <p:nvPr/>
          </p:nvCxnSpPr>
          <p:spPr>
            <a:xfrm flipH="1">
              <a:off x="1766190" y="2029212"/>
              <a:ext cx="796678" cy="59800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/>
                <p:cNvSpPr txBox="1"/>
                <p:nvPr/>
              </p:nvSpPr>
              <p:spPr>
                <a:xfrm>
                  <a:off x="2097883" y="2227106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7" name="ZoneTexte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7883" y="2227106"/>
                  <a:ext cx="644301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/>
                <p:cNvSpPr txBox="1"/>
                <p:nvPr/>
              </p:nvSpPr>
              <p:spPr>
                <a:xfrm>
                  <a:off x="1045513" y="2128159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8" name="ZoneTexte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513" y="2128159"/>
                  <a:ext cx="644301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/>
                <p:cNvSpPr txBox="1"/>
                <p:nvPr/>
              </p:nvSpPr>
              <p:spPr>
                <a:xfrm>
                  <a:off x="2014676" y="2731106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9" name="ZoneTexte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4676" y="2731106"/>
                  <a:ext cx="644301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ZoneTexte 19"/>
                <p:cNvSpPr txBox="1"/>
                <p:nvPr/>
              </p:nvSpPr>
              <p:spPr>
                <a:xfrm>
                  <a:off x="1719989" y="3008692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𝐷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20" name="ZoneTexte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9989" y="3008692"/>
                  <a:ext cx="644301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ZoneTexte 20"/>
                <p:cNvSpPr txBox="1"/>
                <p:nvPr/>
              </p:nvSpPr>
              <p:spPr>
                <a:xfrm>
                  <a:off x="1045512" y="2920878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𝐸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21" name="ZoneTexte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512" y="2920878"/>
                  <a:ext cx="644301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Connecteur droit 21"/>
            <p:cNvCxnSpPr>
              <a:stCxn id="13" idx="2"/>
              <a:endCxn id="7" idx="6"/>
            </p:cNvCxnSpPr>
            <p:nvPr/>
          </p:nvCxnSpPr>
          <p:spPr>
            <a:xfrm flipH="1">
              <a:off x="1797826" y="3429000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/>
            <p:cNvCxnSpPr>
              <a:stCxn id="13" idx="0"/>
            </p:cNvCxnSpPr>
            <p:nvPr/>
          </p:nvCxnSpPr>
          <p:spPr>
            <a:xfrm flipV="1">
              <a:off x="2639244" y="2811604"/>
              <a:ext cx="0" cy="50938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Connecteur droit 23"/>
            <p:cNvCxnSpPr>
              <a:stCxn id="11" idx="4"/>
            </p:cNvCxnSpPr>
            <p:nvPr/>
          </p:nvCxnSpPr>
          <p:spPr>
            <a:xfrm>
              <a:off x="2639244" y="2060848"/>
              <a:ext cx="0" cy="53473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Connecteur droit 24"/>
            <p:cNvCxnSpPr>
              <a:stCxn id="6" idx="6"/>
              <a:endCxn id="11" idx="2"/>
            </p:cNvCxnSpPr>
            <p:nvPr/>
          </p:nvCxnSpPr>
          <p:spPr>
            <a:xfrm>
              <a:off x="1797826" y="1952836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6" name="ZoneTexte 25"/>
            <p:cNvSpPr txBox="1"/>
            <p:nvPr/>
          </p:nvSpPr>
          <p:spPr>
            <a:xfrm>
              <a:off x="1842378" y="1619955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2658977" y="2227106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2658977" y="2905128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1842378" y="3533681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135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44372" cy="990600"/>
          </a:xfrm>
        </p:spPr>
        <p:txBody>
          <a:bodyPr>
            <a:normAutofit/>
          </a:bodyPr>
          <a:lstStyle/>
          <a:p>
            <a:r>
              <a:rPr lang="fr-FR" sz="2800" dirty="0"/>
              <a:t>Détermination de l’inertie équivalente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5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5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4077072"/>
                <a:ext cx="8229600" cy="207988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fr-FR" dirty="0"/>
                  <a:t>Influence de la translation est négligeable (mais ce n’est pas une raison pour ne pas en parler)</a:t>
                </a:r>
              </a:p>
              <a:p>
                <a:endParaRPr lang="fr-FR" dirty="0"/>
              </a:p>
              <a:p>
                <a:r>
                  <a:rPr lang="fr-FR" b="1" dirty="0">
                    <a:solidFill>
                      <a:srgbClr val="FF0000"/>
                    </a:solidFill>
                  </a:rPr>
                  <a:t>Problème : estimer l’inertie équivalente ramenée sur la pivot 0/tibia.</a:t>
                </a:r>
              </a:p>
              <a:p>
                <a:pPr lvl="1"/>
                <a:r>
                  <a:rPr lang="fr-FR" b="1" dirty="0">
                    <a:solidFill>
                      <a:srgbClr val="FF0000"/>
                    </a:solidFill>
                  </a:rPr>
                  <a:t>Résultat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b="1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𝐉</m:t>
                        </m:r>
                      </m:e>
                      <m:sub>
                        <m:r>
                          <a:rPr lang="fr-FR" b="1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𝐞𝐪</m:t>
                        </m:r>
                      </m:sub>
                    </m:sSub>
                    <m:r>
                      <a:rPr lang="fr-FR" b="1" i="0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fr-FR" b="1" i="0" smtClean="0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  <m:r>
                      <a:rPr lang="fr-FR" b="1" i="0" smtClean="0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r>
                      <a:rPr lang="fr-FR" b="1" i="0" smtClean="0">
                        <a:solidFill>
                          <a:srgbClr val="FF0000"/>
                        </a:solidFill>
                        <a:latin typeface="Cambria Math"/>
                      </a:rPr>
                      <m:t>𝟐𝟔</m:t>
                    </m:r>
                    <m:r>
                      <a:rPr lang="fr-FR" b="1" i="0" smtClean="0">
                        <a:solidFill>
                          <a:srgbClr val="FF0000"/>
                        </a:solidFill>
                        <a:latin typeface="Cambria Math"/>
                      </a:rPr>
                      <m:t>⋅</m:t>
                    </m:r>
                    <m:r>
                      <a:rPr lang="fr-FR" b="1" i="0" smtClean="0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  <m:sSup>
                      <m:sSupPr>
                        <m:ctrlPr>
                          <a:rPr lang="fr-FR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fr-FR" b="1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</m:e>
                      <m:sup>
                        <m:r>
                          <a:rPr lang="fr-FR" b="1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𝟕</m:t>
                        </m:r>
                      </m:sup>
                    </m:sSup>
                    <m:r>
                      <a:rPr lang="fr-FR" b="1" i="0" smtClean="0">
                        <a:solidFill>
                          <a:srgbClr val="FF0000"/>
                        </a:solidFill>
                        <a:latin typeface="Cambria Math"/>
                      </a:rPr>
                      <m:t>𝐠</m:t>
                    </m:r>
                    <m:r>
                      <a:rPr lang="fr-FR" b="1" i="0" smtClean="0">
                        <a:solidFill>
                          <a:srgbClr val="FF0000"/>
                        </a:solidFill>
                        <a:latin typeface="Cambria Math"/>
                      </a:rPr>
                      <m:t>⋅</m:t>
                    </m:r>
                    <m:r>
                      <a:rPr lang="fr-FR" b="1" i="0" smtClean="0">
                        <a:solidFill>
                          <a:srgbClr val="FF0000"/>
                        </a:solidFill>
                        <a:latin typeface="Cambria Math"/>
                      </a:rPr>
                      <m:t>𝐦</m:t>
                    </m:r>
                    <m:sSup>
                      <m:sSupPr>
                        <m:ctrlPr>
                          <a:rPr lang="fr-FR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fr-FR" b="1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𝐦</m:t>
                        </m:r>
                      </m:e>
                      <m:sup>
                        <m:r>
                          <a:rPr lang="fr-FR" b="1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endParaRPr lang="fr-FR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Espace réservé du contenu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4077072"/>
                <a:ext cx="8229600" cy="2079888"/>
              </a:xfrm>
              <a:blipFill rotWithShape="1">
                <a:blip r:embed="rId2"/>
                <a:stretch>
                  <a:fillRect l="-296" t="-49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1972" y="1268760"/>
            <a:ext cx="8229600" cy="2769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011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19256" cy="990600"/>
          </a:xfrm>
        </p:spPr>
        <p:txBody>
          <a:bodyPr>
            <a:normAutofit/>
          </a:bodyPr>
          <a:lstStyle/>
          <a:p>
            <a:r>
              <a:rPr lang="fr-FR" sz="2800" dirty="0"/>
              <a:t>Caractérisation du frottement sec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6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6851104" cy="493776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fr-FR" dirty="0"/>
                  <a:t>Détermination du couple de frottement sec : </a:t>
                </a:r>
              </a:p>
              <a:p>
                <a:pPr lvl="1"/>
                <a:r>
                  <a:rPr lang="fr-FR" dirty="0"/>
                  <a:t>on cherche la masse à partir de laquelle la cheville se met en mouvement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𝑚𝑔</m:t>
                    </m:r>
                    <m:r>
                      <a:rPr lang="fr-FR" b="0" i="1" smtClean="0">
                        <a:latin typeface="Cambria Math"/>
                      </a:rPr>
                      <m:t>⋅</m:t>
                    </m:r>
                    <m:r>
                      <a:rPr lang="fr-FR" b="0" i="1" smtClean="0">
                        <a:latin typeface="Cambria Math"/>
                      </a:rPr>
                      <m:t>𝑙</m:t>
                    </m:r>
                  </m:oMath>
                </a14:m>
                <a:r>
                  <a:rPr lang="fr-FR" dirty="0"/>
                  <a:t> (l : bras de levier : « distance » poulie – axe pivot)</a:t>
                </a:r>
              </a:p>
              <a:p>
                <a:pPr lvl="1"/>
                <a:r>
                  <a:rPr lang="fr-FR" dirty="0">
                    <a:solidFill>
                      <a:srgbClr val="FF0000"/>
                    </a:solidFill>
                  </a:rPr>
                  <a:t>Discussion possible : doit-on mesure le </a:t>
                </a:r>
                <a:r>
                  <a:rPr lang="fr-FR" dirty="0" err="1">
                    <a:solidFill>
                      <a:srgbClr val="FF0000"/>
                    </a:solidFill>
                  </a:rPr>
                  <a:t>Cf</a:t>
                </a:r>
                <a:r>
                  <a:rPr lang="fr-FR" dirty="0">
                    <a:solidFill>
                      <a:srgbClr val="FF0000"/>
                    </a:solidFill>
                  </a:rPr>
                  <a:t> moteur branché ou débranché… </a:t>
                </a:r>
              </a:p>
              <a:p>
                <a:pPr lvl="1"/>
                <a:endParaRPr lang="fr-FR" dirty="0"/>
              </a:p>
              <a:p>
                <a:r>
                  <a:rPr lang="fr-FR" dirty="0"/>
                  <a:t>Influence de la commande sur le rendement</a:t>
                </a:r>
              </a:p>
              <a:p>
                <a:pPr lvl="1"/>
                <a:r>
                  <a:rPr lang="fr-FR" dirty="0"/>
                  <a:t>Mesure de la puissance en RP pour PWM croissant avec masse constante </a:t>
                </a:r>
              </a:p>
              <a:p>
                <a:pPr lvl="1"/>
                <a:r>
                  <a:rPr lang="fr-FR" dirty="0"/>
                  <a:t>Remarques : </a:t>
                </a:r>
              </a:p>
              <a:p>
                <a:pPr lvl="2"/>
                <a:r>
                  <a:rPr lang="fr-FR" dirty="0"/>
                  <a:t>Rendement en régime permanent uniquement</a:t>
                </a:r>
              </a:p>
              <a:p>
                <a:pPr lvl="2"/>
                <a:r>
                  <a:rPr lang="fr-FR" dirty="0"/>
                  <a:t>La puissance développée par les frottements n’a « rien à faire » dans les </a:t>
                </a:r>
                <a:r>
                  <a:rPr lang="fr-FR" dirty="0" smtClean="0"/>
                  <a:t>rendements.</a:t>
                </a:r>
              </a:p>
              <a:p>
                <a:pPr lvl="1"/>
                <a:endParaRPr lang="fr-FR" dirty="0"/>
              </a:p>
            </p:txBody>
          </p:sp>
        </mc:Choice>
        <mc:Fallback xmlns="">
          <p:sp>
            <p:nvSpPr>
              <p:cNvPr id="4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6851104" cy="4937760"/>
              </a:xfrm>
              <a:blipFill rotWithShape="1">
                <a:blip r:embed="rId2"/>
                <a:stretch>
                  <a:fillRect l="-534" t="-1728" r="-142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1736139"/>
              </p:ext>
            </p:extLst>
          </p:nvPr>
        </p:nvGraphicFramePr>
        <p:xfrm>
          <a:off x="6948264" y="1988840"/>
          <a:ext cx="2267744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5839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19256" cy="990600"/>
          </a:xfrm>
        </p:spPr>
        <p:txBody>
          <a:bodyPr>
            <a:normAutofit/>
          </a:bodyPr>
          <a:lstStyle/>
          <a:p>
            <a:r>
              <a:rPr lang="fr-FR" sz="2800" dirty="0"/>
              <a:t>Caractérisation du frottement sec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63272" cy="4937760"/>
          </a:xfrm>
        </p:spPr>
        <p:txBody>
          <a:bodyPr>
            <a:normAutofit/>
          </a:bodyPr>
          <a:lstStyle/>
          <a:p>
            <a:r>
              <a:rPr lang="fr-FR" dirty="0"/>
              <a:t>Influence de la masse sur le rendement</a:t>
            </a:r>
          </a:p>
          <a:p>
            <a:pPr lvl="1"/>
            <a:r>
              <a:rPr lang="fr-FR" dirty="0"/>
              <a:t>Mesure de la puissance en RP pour masse croissante avec PWM constant</a:t>
            </a:r>
          </a:p>
          <a:p>
            <a:pPr lvl="1"/>
            <a:r>
              <a:rPr lang="fr-FR" dirty="0"/>
              <a:t>Remarques : </a:t>
            </a:r>
          </a:p>
          <a:p>
            <a:pPr lvl="1"/>
            <a:r>
              <a:rPr lang="fr-FR" b="1" dirty="0">
                <a:solidFill>
                  <a:srgbClr val="FF0000"/>
                </a:solidFill>
              </a:rPr>
              <a:t>Conclusion : le rendement augmente lorsque la masse augmente... Jusqu’à ce que le moteur ne soit plus assez puissant pour soulever la masse. </a:t>
            </a:r>
            <a:endParaRPr lang="fr-FR" dirty="0"/>
          </a:p>
        </p:txBody>
      </p:sp>
      <p:graphicFrame>
        <p:nvGraphicFramePr>
          <p:cNvPr id="6" name="Graphique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0801671"/>
              </p:ext>
            </p:extLst>
          </p:nvPr>
        </p:nvGraphicFramePr>
        <p:xfrm>
          <a:off x="4067944" y="37890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4090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19256" cy="990600"/>
          </a:xfrm>
        </p:spPr>
        <p:txBody>
          <a:bodyPr>
            <a:normAutofit/>
          </a:bodyPr>
          <a:lstStyle/>
          <a:p>
            <a:r>
              <a:rPr lang="fr-FR" sz="2800" dirty="0"/>
              <a:t>Caractérisation du frottement fluide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8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363272" cy="4937760"/>
              </a:xfrm>
            </p:spPr>
            <p:txBody>
              <a:bodyPr>
                <a:normAutofit/>
              </a:bodyPr>
              <a:lstStyle/>
              <a:p>
                <a:r>
                  <a:rPr lang="fr-FR" dirty="0"/>
                  <a:t>Hypothèse : modèle de frottement fluide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fr-FR" dirty="0"/>
              </a:p>
              <a:p>
                <a:pPr lvl="2"/>
                <a:r>
                  <a:rPr lang="fr-FR" dirty="0"/>
                  <a:t>Expérimentation possible : </a:t>
                </a:r>
                <a:endParaRPr lang="fr-FR" dirty="0" smtClean="0"/>
              </a:p>
              <a:p>
                <a:pPr lvl="3"/>
                <a:r>
                  <a:rPr lang="fr-FR" dirty="0" smtClean="0"/>
                  <a:t>1</a:t>
                </a:r>
              </a:p>
              <a:p>
                <a:pPr lvl="4"/>
                <a:r>
                  <a:rPr lang="fr-FR" dirty="0" smtClean="0"/>
                  <a:t>Chute libre d’une masse</a:t>
                </a:r>
              </a:p>
              <a:p>
                <a:pPr lvl="3"/>
                <a:r>
                  <a:rPr lang="fr-FR" dirty="0"/>
                  <a:t>2</a:t>
                </a:r>
              </a:p>
              <a:p>
                <a:pPr lvl="4"/>
                <a:r>
                  <a:rPr lang="fr-FR" dirty="0"/>
                  <a:t>Piloter la cheville à vitesse constante (en RP)</a:t>
                </a:r>
              </a:p>
              <a:p>
                <a:pPr lvl="4"/>
                <a:r>
                  <a:rPr lang="fr-FR" dirty="0"/>
                  <a:t>Mesurer le couple en utilisant le courant consommé par le moteur</a:t>
                </a:r>
              </a:p>
              <a:p>
                <a:pPr lvl="3"/>
                <a:endParaRPr lang="fr-FR" dirty="0"/>
              </a:p>
              <a:p>
                <a:pPr lvl="2"/>
                <a:r>
                  <a:rPr lang="fr-FR" dirty="0"/>
                  <a:t>Résultat : on trace une courbe avec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fr-FR" dirty="0"/>
                  <a:t> en ordonnée et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fr-FR" dirty="0"/>
                  <a:t> en abscisse. </a:t>
                </a:r>
              </a:p>
              <a:p>
                <a:pPr lvl="2"/>
                <a:r>
                  <a:rPr lang="fr-FR" dirty="0"/>
                  <a:t>Si on observe une droite : l’ordonnée à l’origine est probablement le couple de frottement sec et la pente le coefficient de frottement visqueux. </a:t>
                </a:r>
              </a:p>
              <a:p>
                <a:pPr lvl="2"/>
                <a:endParaRPr lang="fr-FR" dirty="0"/>
              </a:p>
              <a:p>
                <a:pPr lvl="2"/>
                <a:endParaRPr lang="fr-FR" dirty="0"/>
              </a:p>
            </p:txBody>
          </p:sp>
        </mc:Choice>
        <mc:Fallback xmlns="">
          <p:sp>
            <p:nvSpPr>
              <p:cNvPr id="4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363272" cy="4937760"/>
              </a:xfrm>
              <a:blipFill rotWithShape="1">
                <a:blip r:embed="rId2"/>
                <a:stretch>
                  <a:fillRect l="-437" t="-988" r="-51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824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19256" cy="990600"/>
          </a:xfrm>
        </p:spPr>
        <p:txBody>
          <a:bodyPr>
            <a:normAutofit/>
          </a:bodyPr>
          <a:lstStyle/>
          <a:p>
            <a:r>
              <a:rPr lang="fr-FR" sz="2800" dirty="0"/>
              <a:t>Renseignement du modèle multiphysique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9</a:t>
            </a:fld>
            <a:endParaRPr lang="fr-FR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35" y="1412776"/>
            <a:ext cx="8411080" cy="3226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23528" y="3271516"/>
            <a:ext cx="1152128" cy="50405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851920" y="2407420"/>
            <a:ext cx="864096" cy="122413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5076056" y="1837433"/>
            <a:ext cx="576064" cy="179412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125760" y="3884523"/>
            <a:ext cx="1547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Commande en PWM en BO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150345" y="1706176"/>
            <a:ext cx="3772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En BO : le frottement sec vient toujours en opposition (pas forcément en BF…)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4211960" y="1216870"/>
            <a:ext cx="3911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En BO : le couple résistant est en opposition (pas forcément en BF).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57" y="4613343"/>
            <a:ext cx="2484300" cy="2062812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3189141" y="4909444"/>
            <a:ext cx="20575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Angle de la cheville en fonction du temps </a:t>
            </a:r>
          </a:p>
          <a:p>
            <a:r>
              <a:rPr lang="fr-FR" sz="1400" b="1" dirty="0"/>
              <a:t>0,45 secondes pour faire 90° avec une masse de 300g et un PWM de 45.</a:t>
            </a:r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9488" y="4468395"/>
            <a:ext cx="3744512" cy="235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61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749</TotalTime>
  <Words>1447</Words>
  <Application>Microsoft Office PowerPoint</Application>
  <PresentationFormat>Affichage à l'écran (4:3)</PresentationFormat>
  <Paragraphs>210</Paragraphs>
  <Slides>12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Origine</vt:lpstr>
      <vt:lpstr>Cycle 5 Évaluation de la consommation énergétique de la cheville NAO</vt:lpstr>
      <vt:lpstr>Présentation PowerPoint</vt:lpstr>
      <vt:lpstr>Présentation PowerPoint</vt:lpstr>
      <vt:lpstr>Détermination de l’inertie équivalente</vt:lpstr>
      <vt:lpstr>Détermination de l’inertie équivalente</vt:lpstr>
      <vt:lpstr>Caractérisation du frottement sec</vt:lpstr>
      <vt:lpstr>Caractérisation du frottement sec</vt:lpstr>
      <vt:lpstr>Caractérisation du frottement fluide</vt:lpstr>
      <vt:lpstr>Renseignement du modèle multiphysique</vt:lpstr>
      <vt:lpstr>Réponse à la problématique</vt:lpstr>
      <vt:lpstr>BILAN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Cycle 4_x000b_Modélisation des mécanismes et détermination d’une loi Entrée – Sortie</dc:title>
  <dc:creator>XP</dc:creator>
  <cp:lastModifiedBy>Xavier Pessoles</cp:lastModifiedBy>
  <cp:revision>144</cp:revision>
  <dcterms:created xsi:type="dcterms:W3CDTF">2014-09-30T07:33:25Z</dcterms:created>
  <dcterms:modified xsi:type="dcterms:W3CDTF">2018-01-10T08:35:11Z</dcterms:modified>
</cp:coreProperties>
</file>