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FFB7"/>
    <a:srgbClr val="FF5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573B8-97CE-41AB-B56B-21583D30804E}" type="datetimeFigureOut">
              <a:rPr lang="fr-FR" smtClean="0"/>
              <a:t>01/02/2018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86314-9AE6-44D4-B112-1CBB800900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638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86314-9AE6-44D4-B112-1CBB800900E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79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01/02/2018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0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ZoneTexte 115"/>
          <p:cNvSpPr txBox="1"/>
          <p:nvPr/>
        </p:nvSpPr>
        <p:spPr>
          <a:xfrm>
            <a:off x="205847" y="1189613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Rotule B</a:t>
            </a:r>
            <a:endParaRPr lang="fr-FR" sz="1000" dirty="0"/>
          </a:p>
        </p:txBody>
      </p:sp>
      <p:sp>
        <p:nvSpPr>
          <p:cNvPr id="57" name="Forme libre 56"/>
          <p:cNvSpPr/>
          <p:nvPr/>
        </p:nvSpPr>
        <p:spPr>
          <a:xfrm flipH="1">
            <a:off x="2474789" y="3290238"/>
            <a:ext cx="108723" cy="1046136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7" name="Picture 3" descr="C:\Users\Xavier\Dropbox\PSI_MP_2017_2018\PSI_Etoile\DS_SII\DS_05\DS_05\images\ann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-59960"/>
            <a:ext cx="4493060" cy="709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/>
          <p:cNvCxnSpPr>
            <a:stCxn id="4" idx="4"/>
            <a:endCxn id="7" idx="2"/>
          </p:cNvCxnSpPr>
          <p:nvPr/>
        </p:nvCxnSpPr>
        <p:spPr>
          <a:xfrm>
            <a:off x="2411760" y="4662224"/>
            <a:ext cx="0" cy="3593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Rectangle 6"/>
          <p:cNvSpPr/>
          <p:nvPr/>
        </p:nvSpPr>
        <p:spPr>
          <a:xfrm>
            <a:off x="2267760" y="4877544"/>
            <a:ext cx="28800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2231760" y="430222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1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2267760" y="4869160"/>
            <a:ext cx="296400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Ellipse 14"/>
          <p:cNvSpPr/>
          <p:nvPr/>
        </p:nvSpPr>
        <p:spPr>
          <a:xfrm>
            <a:off x="3672511" y="3645024"/>
            <a:ext cx="360000" cy="360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0070C0"/>
                </a:solidFill>
              </a:rPr>
              <a:t>T1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785975" y="3645024"/>
            <a:ext cx="360000" cy="360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0070C0"/>
                </a:solidFill>
              </a:rPr>
              <a:t>T1’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3672511" y="2964389"/>
            <a:ext cx="360000" cy="36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chemeClr val="accent2"/>
                </a:solidFill>
              </a:rPr>
              <a:t>T2</a:t>
            </a:r>
            <a:endParaRPr lang="fr-FR" sz="1400" b="1" dirty="0">
              <a:solidFill>
                <a:schemeClr val="accent2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785975" y="2964389"/>
            <a:ext cx="360000" cy="36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chemeClr val="accent2"/>
                </a:solidFill>
              </a:rPr>
              <a:t>T2’</a:t>
            </a:r>
            <a:endParaRPr lang="fr-FR" sz="1400" b="1" dirty="0">
              <a:solidFill>
                <a:schemeClr val="accent2"/>
              </a:solidFill>
            </a:endParaRPr>
          </a:p>
        </p:txBody>
      </p:sp>
      <p:cxnSp>
        <p:nvCxnSpPr>
          <p:cNvPr id="23" name="Connecteur droit 22"/>
          <p:cNvCxnSpPr>
            <a:stCxn id="16" idx="5"/>
            <a:endCxn id="4" idx="1"/>
          </p:cNvCxnSpPr>
          <p:nvPr/>
        </p:nvCxnSpPr>
        <p:spPr>
          <a:xfrm>
            <a:off x="1093254" y="3952303"/>
            <a:ext cx="1191227" cy="40264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22" idx="4"/>
            <a:endCxn id="16" idx="0"/>
          </p:cNvCxnSpPr>
          <p:nvPr/>
        </p:nvCxnSpPr>
        <p:spPr>
          <a:xfrm>
            <a:off x="965975" y="3324389"/>
            <a:ext cx="0" cy="32063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15" idx="3"/>
            <a:endCxn id="4" idx="7"/>
          </p:cNvCxnSpPr>
          <p:nvPr/>
        </p:nvCxnSpPr>
        <p:spPr>
          <a:xfrm flipH="1">
            <a:off x="2539039" y="3952303"/>
            <a:ext cx="1186193" cy="40264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/>
          <p:cNvCxnSpPr>
            <a:stCxn id="21" idx="4"/>
            <a:endCxn id="15" idx="0"/>
          </p:cNvCxnSpPr>
          <p:nvPr/>
        </p:nvCxnSpPr>
        <p:spPr>
          <a:xfrm>
            <a:off x="3852511" y="3324389"/>
            <a:ext cx="0" cy="32063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42" name="Forme libre 1041"/>
          <p:cNvSpPr/>
          <p:nvPr/>
        </p:nvSpPr>
        <p:spPr>
          <a:xfrm>
            <a:off x="2213666" y="3284462"/>
            <a:ext cx="108723" cy="1046136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2231760" y="2964389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00B050"/>
                </a:solidFill>
              </a:rPr>
              <a:t>T3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44" name="Connecteur droit 43"/>
          <p:cNvCxnSpPr>
            <a:stCxn id="22" idx="6"/>
            <a:endCxn id="40" idx="2"/>
          </p:cNvCxnSpPr>
          <p:nvPr/>
        </p:nvCxnSpPr>
        <p:spPr>
          <a:xfrm>
            <a:off x="1145975" y="3144389"/>
            <a:ext cx="1085785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/>
          <p:cNvCxnSpPr>
            <a:stCxn id="40" idx="6"/>
            <a:endCxn id="21" idx="2"/>
          </p:cNvCxnSpPr>
          <p:nvPr/>
        </p:nvCxnSpPr>
        <p:spPr>
          <a:xfrm>
            <a:off x="2591760" y="3144389"/>
            <a:ext cx="1080751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 rot="16200000">
                <a:off x="1640199" y="3684417"/>
                <a:ext cx="9007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Pivot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i="1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40199" y="3684417"/>
                <a:ext cx="900711" cy="246221"/>
              </a:xfrm>
              <a:prstGeom prst="rect">
                <a:avLst/>
              </a:prstGeom>
              <a:blipFill rotWithShape="1">
                <a:blip r:embed="rId3"/>
                <a:stretch>
                  <a:fillRect r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 rot="16200000">
                <a:off x="2285240" y="3690195"/>
                <a:ext cx="9007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Pivot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i="1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85240" y="3690195"/>
                <a:ext cx="900711" cy="246221"/>
              </a:xfrm>
              <a:prstGeom prst="rect">
                <a:avLst/>
              </a:prstGeom>
              <a:blipFill rotWithShape="1">
                <a:blip r:embed="rId4"/>
                <a:stretch>
                  <a:fillRect r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ZoneTexte 59"/>
          <p:cNvSpPr txBox="1"/>
          <p:nvPr/>
        </p:nvSpPr>
        <p:spPr>
          <a:xfrm>
            <a:off x="2812420" y="4198923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Rotule</a:t>
            </a:r>
            <a:endParaRPr lang="fr-FR" sz="1000" dirty="0"/>
          </a:p>
        </p:txBody>
      </p:sp>
      <p:sp>
        <p:nvSpPr>
          <p:cNvPr id="61" name="ZoneTexte 60"/>
          <p:cNvSpPr txBox="1"/>
          <p:nvPr/>
        </p:nvSpPr>
        <p:spPr>
          <a:xfrm>
            <a:off x="1066733" y="4134772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Rotule</a:t>
            </a:r>
            <a:endParaRPr lang="fr-FR" sz="1000" dirty="0"/>
          </a:p>
        </p:txBody>
      </p:sp>
      <p:sp>
        <p:nvSpPr>
          <p:cNvPr id="62" name="ZoneTexte 61"/>
          <p:cNvSpPr txBox="1"/>
          <p:nvPr/>
        </p:nvSpPr>
        <p:spPr>
          <a:xfrm>
            <a:off x="3852511" y="3365004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Pivot glissant</a:t>
            </a:r>
            <a:endParaRPr lang="fr-FR" sz="1000" dirty="0"/>
          </a:p>
        </p:txBody>
      </p:sp>
      <p:sp>
        <p:nvSpPr>
          <p:cNvPr id="63" name="ZoneTexte 62"/>
          <p:cNvSpPr txBox="1"/>
          <p:nvPr/>
        </p:nvSpPr>
        <p:spPr>
          <a:xfrm>
            <a:off x="65264" y="3365004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Pivot glissant</a:t>
            </a:r>
            <a:endParaRPr lang="fr-FR" sz="1000" dirty="0"/>
          </a:p>
        </p:txBody>
      </p:sp>
      <p:sp>
        <p:nvSpPr>
          <p:cNvPr id="64" name="ZoneTexte 63"/>
          <p:cNvSpPr txBox="1"/>
          <p:nvPr/>
        </p:nvSpPr>
        <p:spPr>
          <a:xfrm>
            <a:off x="2681779" y="2898168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Rotule</a:t>
            </a:r>
            <a:endParaRPr lang="fr-FR" sz="1000" dirty="0"/>
          </a:p>
        </p:txBody>
      </p:sp>
      <p:sp>
        <p:nvSpPr>
          <p:cNvPr id="65" name="ZoneTexte 64"/>
          <p:cNvSpPr txBox="1"/>
          <p:nvPr/>
        </p:nvSpPr>
        <p:spPr>
          <a:xfrm>
            <a:off x="1238511" y="2898168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Rotule</a:t>
            </a:r>
            <a:endParaRPr lang="fr-FR" sz="1000" dirty="0"/>
          </a:p>
        </p:txBody>
      </p:sp>
      <p:sp>
        <p:nvSpPr>
          <p:cNvPr id="66" name="Ellipse 65"/>
          <p:cNvSpPr/>
          <p:nvPr/>
        </p:nvSpPr>
        <p:spPr>
          <a:xfrm>
            <a:off x="2231760" y="2220707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7030A0"/>
                </a:solidFill>
              </a:rPr>
              <a:t>T4</a:t>
            </a:r>
            <a:endParaRPr lang="fr-FR" sz="1400" b="1" dirty="0">
              <a:solidFill>
                <a:srgbClr val="7030A0"/>
              </a:solidFill>
            </a:endParaRPr>
          </a:p>
        </p:txBody>
      </p:sp>
      <p:cxnSp>
        <p:nvCxnSpPr>
          <p:cNvPr id="67" name="Connecteur droit 66"/>
          <p:cNvCxnSpPr>
            <a:stCxn id="66" idx="4"/>
            <a:endCxn id="40" idx="0"/>
          </p:cNvCxnSpPr>
          <p:nvPr/>
        </p:nvCxnSpPr>
        <p:spPr>
          <a:xfrm>
            <a:off x="2411760" y="2580707"/>
            <a:ext cx="0" cy="36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2421738" y="2638464"/>
                <a:ext cx="9261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Glissière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738" y="2638464"/>
                <a:ext cx="926126" cy="246221"/>
              </a:xfrm>
              <a:prstGeom prst="rect">
                <a:avLst/>
              </a:prstGeom>
              <a:blipFill rotWithShape="1"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Ellipse 71"/>
          <p:cNvSpPr/>
          <p:nvPr/>
        </p:nvSpPr>
        <p:spPr>
          <a:xfrm>
            <a:off x="2231760" y="1500707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5B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FF5BE0"/>
                </a:solidFill>
              </a:rPr>
              <a:t>T5</a:t>
            </a:r>
            <a:endParaRPr lang="fr-FR" sz="1400" b="1" dirty="0">
              <a:solidFill>
                <a:srgbClr val="FF5BE0"/>
              </a:solidFill>
            </a:endParaRPr>
          </a:p>
        </p:txBody>
      </p:sp>
      <p:cxnSp>
        <p:nvCxnSpPr>
          <p:cNvPr id="73" name="Connecteur droit 72"/>
          <p:cNvCxnSpPr/>
          <p:nvPr/>
        </p:nvCxnSpPr>
        <p:spPr>
          <a:xfrm>
            <a:off x="2421738" y="1860707"/>
            <a:ext cx="0" cy="36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7" name="Ellipse 76"/>
          <p:cNvSpPr/>
          <p:nvPr/>
        </p:nvSpPr>
        <p:spPr>
          <a:xfrm>
            <a:off x="2231760" y="76474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chemeClr val="bg1">
                    <a:lumMod val="50000"/>
                  </a:schemeClr>
                </a:solidFill>
              </a:rPr>
              <a:t>T6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8" name="Connecteur droit 77"/>
          <p:cNvCxnSpPr>
            <a:stCxn id="77" idx="4"/>
            <a:endCxn id="72" idx="0"/>
          </p:cNvCxnSpPr>
          <p:nvPr/>
        </p:nvCxnSpPr>
        <p:spPr>
          <a:xfrm>
            <a:off x="2411760" y="1124744"/>
            <a:ext cx="0" cy="375963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408350" y="1197596"/>
                <a:ext cx="9007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Glissière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350" y="1197596"/>
                <a:ext cx="900711" cy="246221"/>
              </a:xfrm>
              <a:prstGeom prst="rect">
                <a:avLst/>
              </a:prstGeom>
              <a:blipFill rotWithShape="1">
                <a:blip r:embed="rId6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Ellipse 82"/>
          <p:cNvSpPr/>
          <p:nvPr/>
        </p:nvSpPr>
        <p:spPr>
          <a:xfrm>
            <a:off x="3672511" y="76474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chemeClr val="accent2"/>
                </a:solidFill>
              </a:rPr>
              <a:t>T7</a:t>
            </a:r>
            <a:endParaRPr lang="fr-FR" sz="1400" b="1" dirty="0">
              <a:solidFill>
                <a:schemeClr val="accent2"/>
              </a:solidFill>
            </a:endParaRPr>
          </a:p>
        </p:txBody>
      </p:sp>
      <p:cxnSp>
        <p:nvCxnSpPr>
          <p:cNvPr id="84" name="Connecteur droit 83"/>
          <p:cNvCxnSpPr>
            <a:stCxn id="77" idx="6"/>
            <a:endCxn id="83" idx="2"/>
          </p:cNvCxnSpPr>
          <p:nvPr/>
        </p:nvCxnSpPr>
        <p:spPr>
          <a:xfrm>
            <a:off x="2591760" y="944744"/>
            <a:ext cx="1080751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/>
              <p:cNvSpPr txBox="1"/>
              <p:nvPr/>
            </p:nvSpPr>
            <p:spPr>
              <a:xfrm>
                <a:off x="2681778" y="692356"/>
                <a:ext cx="9007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0" dirty="0" smtClean="0"/>
                  <a:t>Pivot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87" name="ZoneTexte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778" y="692356"/>
                <a:ext cx="900711" cy="246221"/>
              </a:xfrm>
              <a:prstGeom prst="rect">
                <a:avLst/>
              </a:prstGeom>
              <a:blipFill rotWithShape="1"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lipse 87"/>
          <p:cNvSpPr/>
          <p:nvPr/>
        </p:nvSpPr>
        <p:spPr>
          <a:xfrm>
            <a:off x="785975" y="76474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0070C0"/>
                </a:solidFill>
              </a:rPr>
              <a:t>T8</a:t>
            </a:r>
            <a:endParaRPr lang="fr-FR" sz="1400" b="1" dirty="0">
              <a:solidFill>
                <a:srgbClr val="0070C0"/>
              </a:solidFill>
            </a:endParaRPr>
          </a:p>
        </p:txBody>
      </p:sp>
      <p:cxnSp>
        <p:nvCxnSpPr>
          <p:cNvPr id="89" name="Connecteur droit 88"/>
          <p:cNvCxnSpPr>
            <a:stCxn id="88" idx="6"/>
            <a:endCxn id="77" idx="2"/>
          </p:cNvCxnSpPr>
          <p:nvPr/>
        </p:nvCxnSpPr>
        <p:spPr>
          <a:xfrm>
            <a:off x="1145975" y="944744"/>
            <a:ext cx="1085785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/>
              <p:cNvSpPr txBox="1"/>
              <p:nvPr/>
            </p:nvSpPr>
            <p:spPr>
              <a:xfrm>
                <a:off x="1238511" y="698523"/>
                <a:ext cx="9007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0" dirty="0" smtClean="0"/>
                  <a:t>Pivot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8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92" name="ZoneTexte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511" y="698523"/>
                <a:ext cx="900711" cy="246221"/>
              </a:xfrm>
              <a:prstGeom prst="rect">
                <a:avLst/>
              </a:prstGeom>
              <a:blipFill rotWithShape="1"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2411760" y="1917596"/>
                <a:ext cx="9261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Glissière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917596"/>
                <a:ext cx="926126" cy="246221"/>
              </a:xfrm>
              <a:prstGeom prst="rect">
                <a:avLst/>
              </a:prstGeom>
              <a:blipFill rotWithShape="1"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Ellipse 102"/>
          <p:cNvSpPr/>
          <p:nvPr/>
        </p:nvSpPr>
        <p:spPr>
          <a:xfrm>
            <a:off x="2231760" y="188640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FFC000"/>
                </a:solidFill>
              </a:rPr>
              <a:t>T9</a:t>
            </a:r>
            <a:endParaRPr lang="fr-FR" sz="1400" b="1" dirty="0">
              <a:solidFill>
                <a:srgbClr val="FFC000"/>
              </a:solidFill>
            </a:endParaRPr>
          </a:p>
        </p:txBody>
      </p:sp>
      <p:cxnSp>
        <p:nvCxnSpPr>
          <p:cNvPr id="104" name="Connecteur droit 103"/>
          <p:cNvCxnSpPr>
            <a:stCxn id="88" idx="7"/>
            <a:endCxn id="103" idx="2"/>
          </p:cNvCxnSpPr>
          <p:nvPr/>
        </p:nvCxnSpPr>
        <p:spPr>
          <a:xfrm flipV="1">
            <a:off x="1093254" y="368640"/>
            <a:ext cx="1138506" cy="44882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Connecteur droit 106"/>
          <p:cNvCxnSpPr>
            <a:stCxn id="103" idx="6"/>
            <a:endCxn id="83" idx="1"/>
          </p:cNvCxnSpPr>
          <p:nvPr/>
        </p:nvCxnSpPr>
        <p:spPr>
          <a:xfrm>
            <a:off x="2591760" y="368640"/>
            <a:ext cx="1133472" cy="44882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0" name="ZoneTexte 109"/>
          <p:cNvSpPr txBox="1"/>
          <p:nvPr/>
        </p:nvSpPr>
        <p:spPr>
          <a:xfrm>
            <a:off x="2858705" y="302419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Rotule E</a:t>
            </a:r>
            <a:endParaRPr lang="fr-FR" sz="1000" dirty="0"/>
          </a:p>
        </p:txBody>
      </p:sp>
      <p:sp>
        <p:nvSpPr>
          <p:cNvPr id="111" name="ZoneTexte 110"/>
          <p:cNvSpPr txBox="1"/>
          <p:nvPr/>
        </p:nvSpPr>
        <p:spPr>
          <a:xfrm>
            <a:off x="1066732" y="366052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Rotule D</a:t>
            </a:r>
            <a:endParaRPr lang="fr-FR" sz="1000" dirty="0"/>
          </a:p>
        </p:txBody>
      </p:sp>
      <p:sp>
        <p:nvSpPr>
          <p:cNvPr id="112" name="Ellipse 111"/>
          <p:cNvSpPr/>
          <p:nvPr/>
        </p:nvSpPr>
        <p:spPr>
          <a:xfrm>
            <a:off x="785975" y="1500707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T11</a:t>
            </a:r>
            <a:endParaRPr lang="fr-FR" sz="1200" b="1" dirty="0">
              <a:solidFill>
                <a:schemeClr val="tx1"/>
              </a:solidFill>
            </a:endParaRPr>
          </a:p>
        </p:txBody>
      </p:sp>
      <p:cxnSp>
        <p:nvCxnSpPr>
          <p:cNvPr id="113" name="Connecteur droit 112"/>
          <p:cNvCxnSpPr>
            <a:stCxn id="88" idx="4"/>
            <a:endCxn id="112" idx="0"/>
          </p:cNvCxnSpPr>
          <p:nvPr/>
        </p:nvCxnSpPr>
        <p:spPr>
          <a:xfrm>
            <a:off x="965975" y="1124744"/>
            <a:ext cx="0" cy="375963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8" name="Ellipse 117"/>
          <p:cNvSpPr/>
          <p:nvPr/>
        </p:nvSpPr>
        <p:spPr>
          <a:xfrm>
            <a:off x="1607443" y="1500707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FF0000"/>
                </a:solidFill>
              </a:rPr>
              <a:t>T10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119" name="Connecteur droit 118"/>
          <p:cNvCxnSpPr>
            <a:stCxn id="118" idx="2"/>
            <a:endCxn id="112" idx="6"/>
          </p:cNvCxnSpPr>
          <p:nvPr/>
        </p:nvCxnSpPr>
        <p:spPr>
          <a:xfrm flipH="1">
            <a:off x="1145975" y="1680707"/>
            <a:ext cx="46146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/>
              <p:cNvSpPr txBox="1"/>
              <p:nvPr/>
            </p:nvSpPr>
            <p:spPr>
              <a:xfrm>
                <a:off x="937572" y="1786147"/>
                <a:ext cx="9007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0" dirty="0" smtClean="0"/>
                  <a:t>Pivot glissant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10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123" name="ZoneTexte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72" y="1786147"/>
                <a:ext cx="900711" cy="4001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necteur droit 123"/>
          <p:cNvCxnSpPr>
            <a:stCxn id="118" idx="7"/>
            <a:endCxn id="77" idx="3"/>
          </p:cNvCxnSpPr>
          <p:nvPr/>
        </p:nvCxnSpPr>
        <p:spPr>
          <a:xfrm flipV="1">
            <a:off x="1914722" y="1072023"/>
            <a:ext cx="369759" cy="4814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7" name="ZoneTexte 126"/>
          <p:cNvSpPr txBox="1"/>
          <p:nvPr/>
        </p:nvSpPr>
        <p:spPr>
          <a:xfrm>
            <a:off x="1365489" y="1197595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Rotule A</a:t>
            </a:r>
            <a:endParaRPr lang="fr-FR" sz="1000" dirty="0"/>
          </a:p>
        </p:txBody>
      </p:sp>
      <p:sp>
        <p:nvSpPr>
          <p:cNvPr id="128" name="Forme libre 127"/>
          <p:cNvSpPr/>
          <p:nvPr/>
        </p:nvSpPr>
        <p:spPr>
          <a:xfrm flipH="1">
            <a:off x="1184149" y="3181650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Forme libre 128"/>
          <p:cNvSpPr/>
          <p:nvPr/>
        </p:nvSpPr>
        <p:spPr>
          <a:xfrm>
            <a:off x="3528127" y="3175062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Forme libre 129"/>
          <p:cNvSpPr/>
          <p:nvPr/>
        </p:nvSpPr>
        <p:spPr>
          <a:xfrm rot="5400000">
            <a:off x="1311127" y="1134172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Forme libre 130"/>
          <p:cNvSpPr/>
          <p:nvPr/>
        </p:nvSpPr>
        <p:spPr>
          <a:xfrm rot="17327051" flipH="1">
            <a:off x="601839" y="283408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ZoneTexte 131"/>
          <p:cNvSpPr txBox="1"/>
          <p:nvPr/>
        </p:nvSpPr>
        <p:spPr>
          <a:xfrm>
            <a:off x="-37444" y="249503"/>
            <a:ext cx="1106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Pesanteur</a:t>
            </a:r>
            <a:endParaRPr lang="fr-FR" sz="1000" dirty="0"/>
          </a:p>
        </p:txBody>
      </p:sp>
      <p:sp>
        <p:nvSpPr>
          <p:cNvPr id="133" name="Forme libre 132"/>
          <p:cNvSpPr/>
          <p:nvPr/>
        </p:nvSpPr>
        <p:spPr>
          <a:xfrm rot="4272949">
            <a:off x="4108340" y="267057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ZoneTexte 133"/>
          <p:cNvSpPr txBox="1"/>
          <p:nvPr/>
        </p:nvSpPr>
        <p:spPr>
          <a:xfrm>
            <a:off x="3749803" y="249503"/>
            <a:ext cx="1106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Pesanteur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92576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orme libre 92"/>
          <p:cNvSpPr/>
          <p:nvPr/>
        </p:nvSpPr>
        <p:spPr>
          <a:xfrm rot="16200000" flipH="1">
            <a:off x="2337409" y="1207635"/>
            <a:ext cx="148702" cy="847016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Forme libre 89"/>
          <p:cNvSpPr/>
          <p:nvPr/>
        </p:nvSpPr>
        <p:spPr>
          <a:xfrm rot="1178928" flipH="1">
            <a:off x="2790784" y="1831284"/>
            <a:ext cx="396331" cy="1421356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Forme libre 67"/>
          <p:cNvSpPr/>
          <p:nvPr/>
        </p:nvSpPr>
        <p:spPr>
          <a:xfrm flipH="1">
            <a:off x="2489560" y="2423567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orme libre 68"/>
          <p:cNvSpPr/>
          <p:nvPr/>
        </p:nvSpPr>
        <p:spPr>
          <a:xfrm>
            <a:off x="2228438" y="2417791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>
            <a:endCxn id="7" idx="2"/>
          </p:cNvCxnSpPr>
          <p:nvPr/>
        </p:nvCxnSpPr>
        <p:spPr>
          <a:xfrm>
            <a:off x="2411760" y="3294072"/>
            <a:ext cx="0" cy="359336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Rectangle 6"/>
          <p:cNvSpPr/>
          <p:nvPr/>
        </p:nvSpPr>
        <p:spPr>
          <a:xfrm>
            <a:off x="2267760" y="3509392"/>
            <a:ext cx="288000" cy="144016"/>
          </a:xfrm>
          <a:prstGeom prst="rect">
            <a:avLst/>
          </a:prstGeom>
          <a:solidFill>
            <a:srgbClr val="B7F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7FFB7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2267760" y="3501008"/>
            <a:ext cx="288000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Ellipse 39"/>
          <p:cNvSpPr/>
          <p:nvPr/>
        </p:nvSpPr>
        <p:spPr>
          <a:xfrm>
            <a:off x="2231760" y="2964389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00B050"/>
                </a:solidFill>
              </a:rPr>
              <a:t>T3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66" name="Ellipse 65"/>
          <p:cNvSpPr/>
          <p:nvPr/>
        </p:nvSpPr>
        <p:spPr>
          <a:xfrm>
            <a:off x="2231760" y="2220707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7030A0"/>
                </a:solidFill>
              </a:rPr>
              <a:t>T4</a:t>
            </a:r>
            <a:endParaRPr lang="fr-FR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2793365" y="2635132"/>
                <a:ext cx="142526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Pivot glissant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𝐻</m:t>
                        </m:r>
                        <m:r>
                          <a:rPr lang="fr-FR" sz="1000" b="0" i="1" smtClean="0">
                            <a:latin typeface="Cambria Math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fr-FR" sz="1000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365" y="2635132"/>
                <a:ext cx="1425263" cy="246221"/>
              </a:xfrm>
              <a:prstGeom prst="rect">
                <a:avLst/>
              </a:prstGeom>
              <a:blipFill rotWithShape="1">
                <a:blip r:embed="rId2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necteur droit 72"/>
          <p:cNvCxnSpPr>
            <a:stCxn id="76" idx="5"/>
            <a:endCxn id="66" idx="1"/>
          </p:cNvCxnSpPr>
          <p:nvPr/>
        </p:nvCxnSpPr>
        <p:spPr>
          <a:xfrm>
            <a:off x="2002428" y="1864071"/>
            <a:ext cx="282053" cy="40935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051" name="Picture 3" descr="C:\Users\Xavier\Dropbox\PSI_MP_2017_2018\PSI_Etoile\DS_SII\DS_05\DS_05\images\fig_0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254446"/>
            <a:ext cx="3727312" cy="386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Forme libre 69"/>
          <p:cNvSpPr/>
          <p:nvPr/>
        </p:nvSpPr>
        <p:spPr>
          <a:xfrm flipH="1">
            <a:off x="2663077" y="2420888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/>
          <p:cNvSpPr txBox="1"/>
          <p:nvPr/>
        </p:nvSpPr>
        <p:spPr>
          <a:xfrm>
            <a:off x="2771799" y="2878751"/>
            <a:ext cx="6427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Pression</a:t>
            </a:r>
            <a:endParaRPr lang="fr-FR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388671" y="2647523"/>
                <a:ext cx="11061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Glissière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𝑇</m:t>
                              </m:r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671" y="2647523"/>
                <a:ext cx="1106126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Ellipse 75"/>
          <p:cNvSpPr/>
          <p:nvPr/>
        </p:nvSpPr>
        <p:spPr>
          <a:xfrm>
            <a:off x="1695149" y="1556792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0070C0"/>
                </a:solidFill>
              </a:rPr>
              <a:t>S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79" name="Ellipse 78"/>
          <p:cNvSpPr/>
          <p:nvPr/>
        </p:nvSpPr>
        <p:spPr>
          <a:xfrm>
            <a:off x="2754795" y="1556792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T12</a:t>
            </a:r>
            <a:endParaRPr lang="fr-FR" sz="1100" b="1" dirty="0">
              <a:solidFill>
                <a:schemeClr val="tx1"/>
              </a:solidFill>
            </a:endParaRPr>
          </a:p>
        </p:txBody>
      </p:sp>
      <p:cxnSp>
        <p:nvCxnSpPr>
          <p:cNvPr id="80" name="Connecteur droit 79"/>
          <p:cNvCxnSpPr>
            <a:stCxn id="79" idx="3"/>
            <a:endCxn id="66" idx="7"/>
          </p:cNvCxnSpPr>
          <p:nvPr/>
        </p:nvCxnSpPr>
        <p:spPr>
          <a:xfrm flipH="1">
            <a:off x="2539039" y="1864071"/>
            <a:ext cx="268477" cy="40935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1305634" y="1894470"/>
                <a:ext cx="11061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Glissière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𝑇</m:t>
                              </m:r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634" y="1894470"/>
                <a:ext cx="1106126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3122807" y="2258820"/>
                <a:ext cx="11061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Chaîne </a:t>
                </a:r>
                <a:r>
                  <a:rPr lang="fr-FR" sz="1000" dirty="0"/>
                  <a:t>RSG en </a:t>
                </a:r>
                <a14:m>
                  <m:oMath xmlns:m="http://schemas.openxmlformats.org/officeDocument/2006/math">
                    <m:r>
                      <a:rPr lang="fr-FR" sz="1000" i="1" dirty="0">
                        <a:latin typeface="Cambria Math"/>
                      </a:rPr>
                      <m:t>𝐼</m:t>
                    </m:r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807" y="2258820"/>
                <a:ext cx="1106126" cy="246221"/>
              </a:xfrm>
              <a:prstGeom prst="rect">
                <a:avLst/>
              </a:prstGeom>
              <a:blipFill rotWithShape="1"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/>
              <p:cNvSpPr txBox="1"/>
              <p:nvPr/>
            </p:nvSpPr>
            <p:spPr>
              <a:xfrm>
                <a:off x="1897978" y="1310571"/>
                <a:ext cx="11061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Chaîne </a:t>
                </a:r>
                <a:r>
                  <a:rPr lang="fr-FR" sz="1000" dirty="0"/>
                  <a:t>RSG en </a:t>
                </a:r>
                <a14:m>
                  <m:oMath xmlns:m="http://schemas.openxmlformats.org/officeDocument/2006/math">
                    <m:r>
                      <a:rPr lang="fr-FR" sz="1000" b="0" i="1" smtClean="0">
                        <a:latin typeface="Cambria Math"/>
                      </a:rPr>
                      <m:t>𝐽</m:t>
                    </m:r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94" name="ZoneTexte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978" y="1310571"/>
                <a:ext cx="1106126" cy="246221"/>
              </a:xfrm>
              <a:prstGeom prst="rect">
                <a:avLst/>
              </a:prstGeom>
              <a:blipFill rotWithShape="1"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/>
              <p:cNvSpPr txBox="1"/>
              <p:nvPr/>
            </p:nvSpPr>
            <p:spPr>
              <a:xfrm>
                <a:off x="1911773" y="1716737"/>
                <a:ext cx="11326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Pivot</a:t>
                </a:r>
                <a:endParaRPr lang="fr-FR" sz="1000" b="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𝐺</m:t>
                          </m:r>
                          <m:r>
                            <a:rPr lang="fr-FR" sz="1000" b="0" i="1" smtClean="0">
                              <a:latin typeface="Cambria Math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𝑇</m:t>
                                  </m:r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95" name="ZoneTexte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773" y="1716737"/>
                <a:ext cx="1132692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Forme libre 95"/>
          <p:cNvSpPr/>
          <p:nvPr/>
        </p:nvSpPr>
        <p:spPr>
          <a:xfrm rot="17327051" flipH="1">
            <a:off x="1472768" y="1095975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/>
              <p:cNvSpPr txBox="1"/>
              <p:nvPr/>
            </p:nvSpPr>
            <p:spPr>
              <a:xfrm>
                <a:off x="949023" y="910461"/>
                <a:ext cx="11061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Pesanteur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i="1" dirty="0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fr-FR" sz="1000" i="1" dirty="0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fr-FR" sz="100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FR" sz="1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i="1" dirty="0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fr-FR" sz="1000" b="0" i="1" dirty="0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98" name="ZoneTexte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23" y="910461"/>
                <a:ext cx="1106126" cy="4001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Forme libre 98"/>
          <p:cNvSpPr/>
          <p:nvPr/>
        </p:nvSpPr>
        <p:spPr>
          <a:xfrm rot="17327051">
            <a:off x="1730302" y="1887949"/>
            <a:ext cx="115048" cy="882351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663410" y="1864071"/>
                <a:ext cx="11061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Pesanteur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i="1" dirty="0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fr-FR" sz="1000" b="0" i="1" dirty="0" smtClean="0">
                              <a:latin typeface="Cambria Math"/>
                            </a:rPr>
                            <m:t>𝑇</m:t>
                          </m:r>
                          <m:r>
                            <a:rPr lang="fr-FR" sz="1000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10" y="1864071"/>
                <a:ext cx="1106126" cy="4001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/>
          <p:cNvSpPr/>
          <p:nvPr/>
        </p:nvSpPr>
        <p:spPr>
          <a:xfrm>
            <a:off x="1518613" y="1254446"/>
            <a:ext cx="1757243" cy="1472989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71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Xavier\Dropbox\PSI_MP_2017_2018\PSI_Etoile\DS_SII\DS_05\DS_05\images\fig_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304" y="1833019"/>
            <a:ext cx="4319124" cy="37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1810486" y="2695219"/>
            <a:ext cx="2598640" cy="2326341"/>
            <a:chOff x="1810486" y="2695219"/>
            <a:chExt cx="2598640" cy="2326341"/>
          </a:xfrm>
        </p:grpSpPr>
        <p:sp>
          <p:nvSpPr>
            <p:cNvPr id="70" name="Forme libre 69"/>
            <p:cNvSpPr/>
            <p:nvPr/>
          </p:nvSpPr>
          <p:spPr>
            <a:xfrm flipH="1">
              <a:off x="4034555" y="3255414"/>
              <a:ext cx="108723" cy="1193587"/>
            </a:xfrm>
            <a:custGeom>
              <a:avLst/>
              <a:gdLst>
                <a:gd name="connsiteX0" fmla="*/ 0 w 7315"/>
                <a:gd name="connsiteY0" fmla="*/ 0 h 1038758"/>
                <a:gd name="connsiteX1" fmla="*/ 7315 w 7315"/>
                <a:gd name="connsiteY1" fmla="*/ 1038758 h 1038758"/>
                <a:gd name="connsiteX2" fmla="*/ 7315 w 7315"/>
                <a:gd name="connsiteY2" fmla="*/ 1038758 h 1038758"/>
                <a:gd name="connsiteX0" fmla="*/ 0 w 1239"/>
                <a:gd name="connsiteY0" fmla="*/ 0 h 10141"/>
                <a:gd name="connsiteX1" fmla="*/ 1239 w 1239"/>
                <a:gd name="connsiteY1" fmla="*/ 10141 h 10141"/>
                <a:gd name="connsiteX2" fmla="*/ 1239 w 1239"/>
                <a:gd name="connsiteY2" fmla="*/ 10141 h 10141"/>
                <a:gd name="connsiteX0" fmla="*/ 0 w 1161"/>
                <a:gd name="connsiteY0" fmla="*/ 0 h 10000"/>
                <a:gd name="connsiteX1" fmla="*/ 1161 w 1161"/>
                <a:gd name="connsiteY1" fmla="*/ 10000 h 10000"/>
                <a:gd name="connsiteX2" fmla="*/ 1161 w 1161"/>
                <a:gd name="connsiteY2" fmla="*/ 10000 h 10000"/>
                <a:gd name="connsiteX0" fmla="*/ 104181 w 104181"/>
                <a:gd name="connsiteY0" fmla="*/ 0 h 10000"/>
                <a:gd name="connsiteX1" fmla="*/ 0 w 104181"/>
                <a:gd name="connsiteY1" fmla="*/ 10000 h 10000"/>
                <a:gd name="connsiteX2" fmla="*/ 0 w 104181"/>
                <a:gd name="connsiteY2" fmla="*/ 10000 h 10000"/>
                <a:gd name="connsiteX0" fmla="*/ 9030 w 9030"/>
                <a:gd name="connsiteY0" fmla="*/ 0 h 9931"/>
                <a:gd name="connsiteX1" fmla="*/ 0 w 9030"/>
                <a:gd name="connsiteY1" fmla="*/ 9931 h 9931"/>
                <a:gd name="connsiteX2" fmla="*/ 0 w 9030"/>
                <a:gd name="connsiteY2" fmla="*/ 9931 h 9931"/>
                <a:gd name="connsiteX0" fmla="*/ 190689 w 190689"/>
                <a:gd name="connsiteY0" fmla="*/ 0 h 10000"/>
                <a:gd name="connsiteX1" fmla="*/ 180689 w 190689"/>
                <a:gd name="connsiteY1" fmla="*/ 10000 h 10000"/>
                <a:gd name="connsiteX2" fmla="*/ 180689 w 190689"/>
                <a:gd name="connsiteY2" fmla="*/ 10000 h 10000"/>
                <a:gd name="connsiteX0" fmla="*/ 313233 w 313233"/>
                <a:gd name="connsiteY0" fmla="*/ 0 h 10000"/>
                <a:gd name="connsiteX1" fmla="*/ 303233 w 313233"/>
                <a:gd name="connsiteY1" fmla="*/ 10000 h 10000"/>
                <a:gd name="connsiteX2" fmla="*/ 303233 w 313233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3233" h="10000">
                  <a:moveTo>
                    <a:pt x="313233" y="0"/>
                  </a:moveTo>
                  <a:cubicBezTo>
                    <a:pt x="-111604" y="2983"/>
                    <a:pt x="-93864" y="7017"/>
                    <a:pt x="303233" y="10000"/>
                  </a:cubicBezTo>
                  <a:lnTo>
                    <a:pt x="303233" y="1000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stealth" w="med" len="lg"/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ZoneTexte 73"/>
            <p:cNvSpPr txBox="1"/>
            <p:nvPr/>
          </p:nvSpPr>
          <p:spPr>
            <a:xfrm rot="16200000">
              <a:off x="3901456" y="3684416"/>
              <a:ext cx="769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Pression</a:t>
              </a:r>
              <a:endParaRPr lang="fr-FR" sz="1000" dirty="0"/>
            </a:p>
          </p:txBody>
        </p:sp>
        <p:cxnSp>
          <p:nvCxnSpPr>
            <p:cNvPr id="30" name="Connecteur droit 29"/>
            <p:cNvCxnSpPr>
              <a:stCxn id="32" idx="4"/>
              <a:endCxn id="31" idx="2"/>
            </p:cNvCxnSpPr>
            <p:nvPr/>
          </p:nvCxnSpPr>
          <p:spPr>
            <a:xfrm>
              <a:off x="2411760" y="4662224"/>
              <a:ext cx="0" cy="359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2267760" y="4877544"/>
              <a:ext cx="28800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231760" y="4302224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</a:rPr>
                <a:t>1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Connecteur droit 32"/>
            <p:cNvCxnSpPr/>
            <p:nvPr/>
          </p:nvCxnSpPr>
          <p:spPr>
            <a:xfrm>
              <a:off x="2267760" y="4869160"/>
              <a:ext cx="296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4" name="Ellipse 33"/>
            <p:cNvSpPr/>
            <p:nvPr/>
          </p:nvSpPr>
          <p:spPr>
            <a:xfrm>
              <a:off x="3672511" y="4302224"/>
              <a:ext cx="360000" cy="360000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 smtClean="0">
                  <a:solidFill>
                    <a:srgbClr val="0070C0"/>
                  </a:solidFill>
                </a:rPr>
                <a:t>T1</a:t>
              </a:r>
              <a:endParaRPr lang="fr-FR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35" name="Ellipse 34"/>
            <p:cNvSpPr/>
            <p:nvPr/>
          </p:nvSpPr>
          <p:spPr>
            <a:xfrm>
              <a:off x="3672511" y="2964389"/>
              <a:ext cx="360000" cy="3600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 smtClean="0">
                  <a:solidFill>
                    <a:schemeClr val="accent2"/>
                  </a:solidFill>
                </a:rPr>
                <a:t>T2</a:t>
              </a:r>
              <a:endParaRPr lang="fr-FR" sz="1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36" name="Connecteur droit 35"/>
            <p:cNvCxnSpPr>
              <a:stCxn id="34" idx="2"/>
              <a:endCxn id="32" idx="6"/>
            </p:cNvCxnSpPr>
            <p:nvPr/>
          </p:nvCxnSpPr>
          <p:spPr>
            <a:xfrm flipH="1">
              <a:off x="2591760" y="4482224"/>
              <a:ext cx="10807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/>
            <p:cNvCxnSpPr>
              <a:stCxn id="35" idx="4"/>
              <a:endCxn id="34" idx="0"/>
            </p:cNvCxnSpPr>
            <p:nvPr/>
          </p:nvCxnSpPr>
          <p:spPr>
            <a:xfrm>
              <a:off x="3852511" y="3324389"/>
              <a:ext cx="0" cy="97783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8" name="Forme libre 37"/>
            <p:cNvSpPr/>
            <p:nvPr/>
          </p:nvSpPr>
          <p:spPr>
            <a:xfrm>
              <a:off x="2213666" y="3284462"/>
              <a:ext cx="108723" cy="1046136"/>
            </a:xfrm>
            <a:custGeom>
              <a:avLst/>
              <a:gdLst>
                <a:gd name="connsiteX0" fmla="*/ 0 w 7315"/>
                <a:gd name="connsiteY0" fmla="*/ 0 h 1038758"/>
                <a:gd name="connsiteX1" fmla="*/ 7315 w 7315"/>
                <a:gd name="connsiteY1" fmla="*/ 1038758 h 1038758"/>
                <a:gd name="connsiteX2" fmla="*/ 7315 w 7315"/>
                <a:gd name="connsiteY2" fmla="*/ 1038758 h 1038758"/>
                <a:gd name="connsiteX0" fmla="*/ 0 w 1239"/>
                <a:gd name="connsiteY0" fmla="*/ 0 h 10141"/>
                <a:gd name="connsiteX1" fmla="*/ 1239 w 1239"/>
                <a:gd name="connsiteY1" fmla="*/ 10141 h 10141"/>
                <a:gd name="connsiteX2" fmla="*/ 1239 w 1239"/>
                <a:gd name="connsiteY2" fmla="*/ 10141 h 10141"/>
                <a:gd name="connsiteX0" fmla="*/ 0 w 1161"/>
                <a:gd name="connsiteY0" fmla="*/ 0 h 10000"/>
                <a:gd name="connsiteX1" fmla="*/ 1161 w 1161"/>
                <a:gd name="connsiteY1" fmla="*/ 10000 h 10000"/>
                <a:gd name="connsiteX2" fmla="*/ 1161 w 1161"/>
                <a:gd name="connsiteY2" fmla="*/ 10000 h 10000"/>
                <a:gd name="connsiteX0" fmla="*/ 104181 w 104181"/>
                <a:gd name="connsiteY0" fmla="*/ 0 h 10000"/>
                <a:gd name="connsiteX1" fmla="*/ 0 w 104181"/>
                <a:gd name="connsiteY1" fmla="*/ 10000 h 10000"/>
                <a:gd name="connsiteX2" fmla="*/ 0 w 104181"/>
                <a:gd name="connsiteY2" fmla="*/ 10000 h 10000"/>
                <a:gd name="connsiteX0" fmla="*/ 9030 w 9030"/>
                <a:gd name="connsiteY0" fmla="*/ 0 h 9931"/>
                <a:gd name="connsiteX1" fmla="*/ 0 w 9030"/>
                <a:gd name="connsiteY1" fmla="*/ 9931 h 9931"/>
                <a:gd name="connsiteX2" fmla="*/ 0 w 9030"/>
                <a:gd name="connsiteY2" fmla="*/ 9931 h 9931"/>
                <a:gd name="connsiteX0" fmla="*/ 190689 w 190689"/>
                <a:gd name="connsiteY0" fmla="*/ 0 h 10000"/>
                <a:gd name="connsiteX1" fmla="*/ 180689 w 190689"/>
                <a:gd name="connsiteY1" fmla="*/ 10000 h 10000"/>
                <a:gd name="connsiteX2" fmla="*/ 180689 w 190689"/>
                <a:gd name="connsiteY2" fmla="*/ 10000 h 10000"/>
                <a:gd name="connsiteX0" fmla="*/ 313233 w 313233"/>
                <a:gd name="connsiteY0" fmla="*/ 0 h 10000"/>
                <a:gd name="connsiteX1" fmla="*/ 303233 w 313233"/>
                <a:gd name="connsiteY1" fmla="*/ 10000 h 10000"/>
                <a:gd name="connsiteX2" fmla="*/ 303233 w 313233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3233" h="10000">
                  <a:moveTo>
                    <a:pt x="313233" y="0"/>
                  </a:moveTo>
                  <a:cubicBezTo>
                    <a:pt x="-111604" y="2983"/>
                    <a:pt x="-93864" y="7017"/>
                    <a:pt x="303233" y="10000"/>
                  </a:cubicBezTo>
                  <a:lnTo>
                    <a:pt x="303233" y="1000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>
              <a:off x="2231760" y="2964389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 smtClean="0">
                  <a:solidFill>
                    <a:srgbClr val="00B050"/>
                  </a:solidFill>
                </a:rPr>
                <a:t>S2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41" name="Connecteur droit 40"/>
            <p:cNvCxnSpPr>
              <a:stCxn id="39" idx="6"/>
              <a:endCxn id="35" idx="2"/>
            </p:cNvCxnSpPr>
            <p:nvPr/>
          </p:nvCxnSpPr>
          <p:spPr>
            <a:xfrm>
              <a:off x="2591760" y="3144389"/>
              <a:ext cx="10807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/>
                <p:cNvSpPr txBox="1"/>
                <p:nvPr/>
              </p:nvSpPr>
              <p:spPr>
                <a:xfrm rot="16200000">
                  <a:off x="1347403" y="3619031"/>
                  <a:ext cx="132627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 smtClean="0"/>
                    <a:t>Pivot avec frottement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000" b="0" i="1" smtClean="0">
                              <a:latin typeface="Cambria Math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2" name="ZoneTexte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347403" y="3619031"/>
                  <a:ext cx="1326276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9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/>
                <p:cNvSpPr txBox="1"/>
                <p:nvPr/>
              </p:nvSpPr>
              <p:spPr>
                <a:xfrm>
                  <a:off x="2978352" y="3791977"/>
                  <a:ext cx="90071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 smtClean="0"/>
                    <a:t>Pivot glissant</a:t>
                  </a:r>
                </a:p>
                <a:p>
                  <a:pPr algn="ctr"/>
                  <a:r>
                    <a:rPr lang="fr-FR" sz="100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000" i="1">
                              <a:latin typeface="Cambria Math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𝑇</m:t>
                                  </m:r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5" name="ZoneTexte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8352" y="3791977"/>
                  <a:ext cx="900711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/>
                <p:cNvSpPr txBox="1"/>
                <p:nvPr/>
              </p:nvSpPr>
              <p:spPr>
                <a:xfrm>
                  <a:off x="2462176" y="2898168"/>
                  <a:ext cx="132627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 smtClean="0"/>
                    <a:t>Pivot 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000" b="0" i="1" smtClean="0">
                              <a:latin typeface="Cambria Math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9" name="ZoneTexte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176" y="2898168"/>
                  <a:ext cx="1326276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21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52787" y="4449002"/>
                  <a:ext cx="132627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 smtClean="0"/>
                    <a:t>Pivot 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000" b="0" i="1" smtClean="0">
                              <a:latin typeface="Cambria Math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2787" y="4449002"/>
                  <a:ext cx="1326276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Ellipse 28"/>
            <p:cNvSpPr/>
            <p:nvPr/>
          </p:nvSpPr>
          <p:spPr>
            <a:xfrm>
              <a:off x="2085989" y="2695219"/>
              <a:ext cx="2052724" cy="898340"/>
            </a:xfrm>
            <a:prstGeom prst="ellipse">
              <a:avLst/>
            </a:prstGeom>
            <a:noFill/>
            <a:ln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0" name="Forme libre 39"/>
          <p:cNvSpPr/>
          <p:nvPr/>
        </p:nvSpPr>
        <p:spPr>
          <a:xfrm rot="3241520">
            <a:off x="2582741" y="2425944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2752946" y="2456626"/>
            <a:ext cx="936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Pesanteur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23615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Connecteur droit 29"/>
          <p:cNvCxnSpPr>
            <a:stCxn id="32" idx="4"/>
            <a:endCxn id="31" idx="2"/>
          </p:cNvCxnSpPr>
          <p:nvPr/>
        </p:nvCxnSpPr>
        <p:spPr>
          <a:xfrm>
            <a:off x="2411760" y="4662224"/>
            <a:ext cx="0" cy="3593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Rectangle 30"/>
          <p:cNvSpPr/>
          <p:nvPr/>
        </p:nvSpPr>
        <p:spPr>
          <a:xfrm>
            <a:off x="2267760" y="4877544"/>
            <a:ext cx="28800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2231760" y="430222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0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33" name="Connecteur droit 32"/>
          <p:cNvCxnSpPr/>
          <p:nvPr/>
        </p:nvCxnSpPr>
        <p:spPr>
          <a:xfrm>
            <a:off x="2267760" y="4869160"/>
            <a:ext cx="296400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Forme libre 37"/>
          <p:cNvSpPr/>
          <p:nvPr/>
        </p:nvSpPr>
        <p:spPr>
          <a:xfrm>
            <a:off x="2213666" y="3284462"/>
            <a:ext cx="108723" cy="1046136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/>
              <p:cNvSpPr txBox="1"/>
              <p:nvPr/>
            </p:nvSpPr>
            <p:spPr>
              <a:xfrm rot="16200000">
                <a:off x="1427417" y="3684417"/>
                <a:ext cx="13262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0" dirty="0" smtClean="0"/>
                  <a:t>CP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000" b="0" i="1" smtClean="0">
                            <a:latin typeface="Cambria Math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00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27417" y="3684417"/>
                <a:ext cx="1326276" cy="246221"/>
              </a:xfrm>
              <a:prstGeom prst="rect">
                <a:avLst/>
              </a:prstGeom>
              <a:blipFill rotWithShape="1">
                <a:blip r:embed="rId2"/>
                <a:stretch>
                  <a:fillRect l="-5000" r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725" y="2137793"/>
            <a:ext cx="3814926" cy="3254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Forme libre 20"/>
          <p:cNvSpPr/>
          <p:nvPr/>
        </p:nvSpPr>
        <p:spPr>
          <a:xfrm>
            <a:off x="1907704" y="3296519"/>
            <a:ext cx="414685" cy="1046136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orme libre 21"/>
          <p:cNvSpPr/>
          <p:nvPr/>
        </p:nvSpPr>
        <p:spPr>
          <a:xfrm flipH="1">
            <a:off x="2509798" y="3296519"/>
            <a:ext cx="108723" cy="1046136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/>
              <p:cNvSpPr txBox="1"/>
              <p:nvPr/>
            </p:nvSpPr>
            <p:spPr>
              <a:xfrm rot="16200000">
                <a:off x="2099294" y="3695976"/>
                <a:ext cx="13262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0" dirty="0" smtClean="0"/>
                  <a:t>CP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fr-FR" sz="1000" b="0" i="1" smtClean="0">
                            <a:latin typeface="Cambria Math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00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099294" y="3695976"/>
                <a:ext cx="1326276" cy="246221"/>
              </a:xfrm>
              <a:prstGeom prst="rect">
                <a:avLst/>
              </a:prstGeom>
              <a:blipFill rotWithShape="1">
                <a:blip r:embed="rId4"/>
                <a:stretch>
                  <a:fillRect l="-5000" r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e libre 24"/>
          <p:cNvSpPr/>
          <p:nvPr/>
        </p:nvSpPr>
        <p:spPr>
          <a:xfrm flipH="1">
            <a:off x="2515949" y="3296519"/>
            <a:ext cx="414685" cy="1046136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/>
              <p:cNvSpPr txBox="1"/>
              <p:nvPr/>
            </p:nvSpPr>
            <p:spPr>
              <a:xfrm rot="16200000">
                <a:off x="2390608" y="3696476"/>
                <a:ext cx="13262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0" dirty="0" smtClean="0"/>
                  <a:t>CP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fr-FR" sz="1000" b="0" i="1" smtClean="0">
                            <a:latin typeface="Cambria Math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00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390608" y="3696476"/>
                <a:ext cx="1326276" cy="246221"/>
              </a:xfrm>
              <a:prstGeom prst="rect">
                <a:avLst/>
              </a:prstGeom>
              <a:blipFill rotWithShape="1">
                <a:blip r:embed="rId5"/>
                <a:stretch>
                  <a:fillRect l="-5000" r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/>
              <p:cNvSpPr txBox="1"/>
              <p:nvPr/>
            </p:nvSpPr>
            <p:spPr>
              <a:xfrm rot="16200000">
                <a:off x="1121456" y="3696476"/>
                <a:ext cx="13262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0" dirty="0" smtClean="0"/>
                  <a:t>CP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000" b="0" i="1" smtClean="0">
                            <a:latin typeface="Cambria Math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00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21456" y="3696476"/>
                <a:ext cx="1326276" cy="246221"/>
              </a:xfrm>
              <a:prstGeom prst="rect">
                <a:avLst/>
              </a:prstGeom>
              <a:blipFill rotWithShape="1">
                <a:blip r:embed="rId6"/>
                <a:stretch>
                  <a:fillRect l="-5000" r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orme libre 27"/>
          <p:cNvSpPr/>
          <p:nvPr/>
        </p:nvSpPr>
        <p:spPr>
          <a:xfrm rot="3241520">
            <a:off x="2582741" y="2425944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2267099" y="2386590"/>
            <a:ext cx="936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Pesanteur</a:t>
            </a:r>
            <a:endParaRPr lang="fr-FR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Ellipse 38"/>
              <p:cNvSpPr/>
              <p:nvPr/>
            </p:nvSpPr>
            <p:spPr>
              <a:xfrm>
                <a:off x="2065288" y="2976448"/>
                <a:ext cx="701344" cy="3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0" smtClean="0">
                          <a:solidFill>
                            <a:srgbClr val="00B050"/>
                          </a:solidFill>
                          <a:latin typeface="Cambria Math"/>
                        </a:rPr>
                        <m:t>𝚺</m:t>
                      </m:r>
                      <m:r>
                        <a:rPr lang="fr-FR" sz="1400" b="1" i="0" smtClean="0">
                          <a:solidFill>
                            <a:srgbClr val="00B050"/>
                          </a:solidFill>
                          <a:latin typeface="Cambria Math"/>
                        </a:rPr>
                        <m:t>+</m:t>
                      </m:r>
                      <m:r>
                        <a:rPr lang="fr-FR" sz="1400" b="1" i="0" smtClean="0">
                          <a:solidFill>
                            <a:srgbClr val="00B050"/>
                          </a:solidFill>
                          <a:latin typeface="Cambria Math"/>
                        </a:rPr>
                        <m:t>𝐁</m:t>
                      </m:r>
                    </m:oMath>
                  </m:oMathPara>
                </a14:m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9" name="Ellips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288" y="2976448"/>
                <a:ext cx="701344" cy="36000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1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ZoneTexte 73"/>
          <p:cNvSpPr txBox="1"/>
          <p:nvPr/>
        </p:nvSpPr>
        <p:spPr>
          <a:xfrm>
            <a:off x="4035184" y="3441948"/>
            <a:ext cx="769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Pression</a:t>
            </a:r>
            <a:endParaRPr lang="fr-FR" sz="1000" dirty="0"/>
          </a:p>
        </p:txBody>
      </p:sp>
      <p:pic>
        <p:nvPicPr>
          <p:cNvPr id="4098" name="Picture 2" descr="C:\Users\Xavier\Dropbox\PSI_MP_2017_2018\PSI_Etoile\DS_SII\DS_05\DS_05\images\fig_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013" y="195263"/>
            <a:ext cx="7134225" cy="646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30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244</Words>
  <Application>Microsoft Office PowerPoint</Application>
  <PresentationFormat>Affichage à l'écran (4:3)</PresentationFormat>
  <Paragraphs>72</Paragraphs>
  <Slides>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pt_ptsi</cp:lastModifiedBy>
  <cp:revision>38</cp:revision>
  <dcterms:created xsi:type="dcterms:W3CDTF">2018-01-29T20:37:47Z</dcterms:created>
  <dcterms:modified xsi:type="dcterms:W3CDTF">2018-02-01T10:08:53Z</dcterms:modified>
</cp:coreProperties>
</file>