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63" r:id="rId6"/>
    <p:sldId id="306" r:id="rId7"/>
    <p:sldId id="314" r:id="rId8"/>
    <p:sldId id="307" r:id="rId9"/>
    <p:sldId id="308" r:id="rId10"/>
    <p:sldId id="309" r:id="rId11"/>
    <p:sldId id="310" r:id="rId12"/>
    <p:sldId id="311" r:id="rId13"/>
    <p:sldId id="313" r:id="rId14"/>
    <p:sldId id="290" r:id="rId15"/>
    <p:sldId id="29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06/09/2015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06/09/2015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1</a:t>
            </a:r>
            <a:br>
              <a:rPr lang="fr-FR" dirty="0" smtClean="0"/>
            </a:br>
            <a:r>
              <a:rPr lang="fr-FR" dirty="0" smtClean="0"/>
              <a:t>Découverte des systèmes pluritechnologiques</a:t>
            </a:r>
            <a:br>
              <a:rPr lang="fr-FR" dirty="0" smtClean="0"/>
            </a:br>
            <a:r>
              <a:rPr lang="fr-FR" dirty="0" smtClean="0"/>
              <a:t>Introduction aux grandeurs physiques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Perforateur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714884"/>
            <a:ext cx="3316847" cy="237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922225" y="2000240"/>
            <a:ext cx="322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56" y="260648"/>
            <a:ext cx="1747512" cy="1540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sm" len="lg"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52" y="102043"/>
            <a:ext cx="1857344" cy="1857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sm" len="lg"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" y="321971"/>
            <a:ext cx="2584760" cy="1204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Validation de l’exigence 1.1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63364" y="5445224"/>
            <a:ext cx="79296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Consignes :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Donner le rapport de réduction mesuré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Donner le rapport de réduction calculé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>
                <a:solidFill>
                  <a:srgbClr val="FF0000"/>
                </a:solidFill>
              </a:rPr>
              <a:t> </a:t>
            </a:r>
            <a:r>
              <a:rPr lang="fr-FR" sz="1400" b="1" dirty="0" smtClean="0">
                <a:solidFill>
                  <a:srgbClr val="FF0000"/>
                </a:solidFill>
              </a:rPr>
              <a:t>Existe-t-il un écart ?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Compléter le diagramme des exigences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au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224482"/>
                  </p:ext>
                </p:extLst>
              </p:nvPr>
            </p:nvGraphicFramePr>
            <p:xfrm>
              <a:off x="937441" y="1628800"/>
              <a:ext cx="7181464" cy="1131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90732"/>
                    <a:gridCol w="3590732"/>
                  </a:tblGrid>
                  <a:tr h="3055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RAPPORT MESURE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RAPPORT CALCULE</a:t>
                          </a:r>
                        </a:p>
                      </a:txBody>
                      <a:tcPr/>
                    </a:tc>
                  </a:tr>
                  <a:tr h="63055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fr-F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fr-FR" dirty="0" smtClean="0"/>
                            <a:t>=</a:t>
                          </a:r>
                          <a:endParaRPr lang="fr-FR" dirty="0"/>
                        </a:p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fr-F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fr-FR" dirty="0" smtClean="0"/>
                            <a:t>=</a:t>
                          </a:r>
                          <a:endParaRPr lang="fr-FR" dirty="0"/>
                        </a:p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au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224482"/>
                  </p:ext>
                </p:extLst>
              </p:nvPr>
            </p:nvGraphicFramePr>
            <p:xfrm>
              <a:off x="937441" y="1628800"/>
              <a:ext cx="7181464" cy="1131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90732"/>
                    <a:gridCol w="359073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RAPPORT MESURE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RAPPORT CALCULE</a:t>
                          </a:r>
                        </a:p>
                      </a:txBody>
                      <a:tcPr/>
                    </a:tc>
                  </a:tr>
                  <a:tr h="76530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0" t="-5158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70" t="-515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1667966" cy="241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Expérimentation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Analyse du mécanisme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b="1" dirty="0">
                <a:solidFill>
                  <a:schemeClr val="tx2"/>
                </a:solidFill>
                <a:latin typeface="Calibri" pitchFamily="34" charset="0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42092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l’exigence 1.2</a:t>
            </a:r>
            <a:br>
              <a:rPr lang="fr-FR" dirty="0" smtClean="0"/>
            </a:br>
            <a:r>
              <a:rPr lang="fr-FR" dirty="0" smtClean="0"/>
              <a:t>Percussions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/>
              <a:t>Validation de l’exigence 1.1</a:t>
            </a:r>
            <a:br>
              <a:rPr lang="fr-FR" dirty="0"/>
            </a:br>
            <a:r>
              <a:rPr lang="fr-FR" b="1" dirty="0"/>
              <a:t>Validation de l’exigence 1.2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1" b="432"/>
          <a:stretch/>
        </p:blipFill>
        <p:spPr bwMode="auto">
          <a:xfrm>
            <a:off x="5148064" y="1233289"/>
            <a:ext cx="3706757" cy="349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63364" y="5445224"/>
            <a:ext cx="7929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Expliquer comment le système permet de réaliser la percussion (Voir film)</a:t>
            </a:r>
          </a:p>
          <a:p>
            <a:pPr>
              <a:buFont typeface="Arial" pitchFamily="34" charset="0"/>
              <a:buChar char="•"/>
            </a:pPr>
            <a:endParaRPr lang="fr-FR" sz="1400" b="1" dirty="0" smtClean="0">
              <a:solidFill>
                <a:srgbClr val="FF0000"/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r>
              <a:rPr lang="fr-FR" sz="1400" b="1" dirty="0"/>
              <a:t>Système de </a:t>
            </a:r>
            <a:r>
              <a:rPr lang="fr-FR" sz="1400" b="1" dirty="0" smtClean="0"/>
              <a:t>percussion</a:t>
            </a:r>
          </a:p>
          <a:p>
            <a:r>
              <a:rPr lang="fr-FR" sz="1400" dirty="0" smtClean="0"/>
              <a:t>Exigence 1.2.1</a:t>
            </a:r>
            <a:endParaRPr lang="fr-FR" sz="1400" dirty="0"/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Système de percussion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Exigence 1.2.1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/>
              <a:t>Validation de l’exigence 1.1</a:t>
            </a:r>
            <a:br>
              <a:rPr lang="fr-FR" dirty="0"/>
            </a:br>
            <a:r>
              <a:rPr lang="fr-FR" b="1" dirty="0"/>
              <a:t>Validation de l’exigence 1.2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63364" y="5445224"/>
            <a:ext cx="7929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 Donner une démarche permettant de vérifier que l’exigence 1.2.1 est vérifiée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 Appliquer la démarche et conclure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r>
              <a:rPr lang="fr-FR" sz="1400" dirty="0"/>
              <a:t>Système de percussion</a:t>
            </a:r>
          </a:p>
          <a:p>
            <a:r>
              <a:rPr lang="fr-FR" sz="1400" b="1" dirty="0"/>
              <a:t>Exigence 1.2.1</a:t>
            </a:r>
          </a:p>
        </p:txBody>
      </p:sp>
    </p:spTree>
    <p:extLst>
      <p:ext uri="{BB962C8B-B14F-4D97-AF65-F5344CB8AC3E}">
        <p14:creationId xmlns:p14="http://schemas.microsoft.com/office/powerpoint/2010/main" val="23334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Conclusion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Quantification des écarts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428596" y="2714620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335122"/>
            <a:ext cx="3571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Quelles sont les exigences qui ont été vérifiées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Dans le diagramme des écarts, remplacer les images par des images correspondant au Perforateur</a:t>
            </a:r>
          </a:p>
          <a:p>
            <a:pPr>
              <a:buFont typeface="Arial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Indiquer sur quels écarts vous avez travaillé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/>
              <a:t>Validation de l’exigence 1.1</a:t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b="1" dirty="0"/>
              <a:t>Conclusion</a:t>
            </a: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</a:t>
            </a:r>
            <a:br>
              <a:rPr lang="fr-FR" b="1" dirty="0" smtClean="0"/>
            </a:br>
            <a:r>
              <a:rPr lang="fr-FR" dirty="0" smtClean="0"/>
              <a:t>Validation de l’exigence 1.1</a:t>
            </a:r>
            <a:br>
              <a:rPr lang="fr-FR" dirty="0" smtClean="0"/>
            </a:br>
            <a:r>
              <a:rPr lang="fr-FR" dirty="0" smtClean="0"/>
              <a:t>Validation de l’exigence 1.2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</a:t>
            </a:r>
            <a:endParaRPr kumimoji="0" lang="fr-FR" sz="1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Cas d’utilisation</a:t>
            </a:r>
            <a:endParaRPr kumimoji="0" lang="fr-FR" sz="1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les modes de fonctionnement du perforateur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3364" y="5805264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Compléter / Modifier le diagramme des cas d’utilisation</a:t>
            </a:r>
          </a:p>
        </p:txBody>
      </p:sp>
      <p:pic>
        <p:nvPicPr>
          <p:cNvPr id="1026" name="Picture 2" descr="C:\Users\pt_ptsi\Desktop\$R7FN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79284"/>
            <a:ext cx="436518" cy="6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91680" y="1988840"/>
            <a:ext cx="5760640" cy="360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Perforateur</a:t>
            </a:r>
            <a:endParaRPr lang="fr-FR" sz="1400" dirty="0"/>
          </a:p>
        </p:txBody>
      </p:sp>
      <p:sp>
        <p:nvSpPr>
          <p:cNvPr id="8" name="Ellipse 7"/>
          <p:cNvSpPr/>
          <p:nvPr/>
        </p:nvSpPr>
        <p:spPr>
          <a:xfrm>
            <a:off x="2051720" y="2593524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051720" y="4221088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932040" y="4581128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932040" y="3573016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28901" y="4185678"/>
            <a:ext cx="83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Utilisateur</a:t>
            </a:r>
            <a:endParaRPr lang="fr-FR" sz="1200" dirty="0"/>
          </a:p>
        </p:txBody>
      </p:sp>
      <p:cxnSp>
        <p:nvCxnSpPr>
          <p:cNvPr id="15" name="Connecteur droit 14"/>
          <p:cNvCxnSpPr>
            <a:stCxn id="1026" idx="3"/>
            <a:endCxn id="11" idx="2"/>
          </p:cNvCxnSpPr>
          <p:nvPr/>
        </p:nvCxnSpPr>
        <p:spPr>
          <a:xfrm>
            <a:off x="1264102" y="3789040"/>
            <a:ext cx="787618" cy="87687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Connecteur droit 18"/>
          <p:cNvCxnSpPr>
            <a:stCxn id="8" idx="2"/>
            <a:endCxn id="1026" idx="3"/>
          </p:cNvCxnSpPr>
          <p:nvPr/>
        </p:nvCxnSpPr>
        <p:spPr>
          <a:xfrm flipH="1">
            <a:off x="1264102" y="3038355"/>
            <a:ext cx="787618" cy="75068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Connecteur droit 21"/>
          <p:cNvCxnSpPr>
            <a:stCxn id="11" idx="6"/>
            <a:endCxn id="13" idx="2"/>
          </p:cNvCxnSpPr>
          <p:nvPr/>
        </p:nvCxnSpPr>
        <p:spPr>
          <a:xfrm flipV="1">
            <a:off x="4275873" y="4017847"/>
            <a:ext cx="656167" cy="648072"/>
          </a:xfrm>
          <a:prstGeom prst="line">
            <a:avLst/>
          </a:prstGeom>
          <a:ln>
            <a:headEnd type="triangle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necteur droit 24"/>
          <p:cNvCxnSpPr>
            <a:stCxn id="11" idx="6"/>
            <a:endCxn id="12" idx="2"/>
          </p:cNvCxnSpPr>
          <p:nvPr/>
        </p:nvCxnSpPr>
        <p:spPr>
          <a:xfrm>
            <a:off x="4275873" y="4665919"/>
            <a:ext cx="656167" cy="360040"/>
          </a:xfrm>
          <a:prstGeom prst="line">
            <a:avLst/>
          </a:prstGeom>
          <a:ln>
            <a:headEnd type="triangle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itr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Présentation</a:t>
            </a:r>
            <a:br>
              <a:rPr lang="fr-FR" b="1" dirty="0"/>
            </a:br>
            <a:r>
              <a:rPr lang="fr-FR" dirty="0"/>
              <a:t>Validation de l’exigence 1.1</a:t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Présentation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b="1" dirty="0">
                <a:solidFill>
                  <a:schemeClr val="tx2"/>
                </a:solidFill>
                <a:latin typeface="Calibri" pitchFamily="34" charset="0"/>
              </a:rPr>
              <a:t>Cas d’utilisation</a:t>
            </a:r>
          </a:p>
        </p:txBody>
      </p:sp>
      <p:sp>
        <p:nvSpPr>
          <p:cNvPr id="3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de l’exigence 1.1</a:t>
            </a:r>
            <a:br>
              <a:rPr lang="fr-FR" dirty="0" smtClean="0"/>
            </a:br>
            <a:r>
              <a:rPr lang="fr-FR" dirty="0" smtClean="0"/>
              <a:t>Perçage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Validation de l’exigence 1.1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Expérimentation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63364" y="5085184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protocole expérimental (moyen de mesure ….) permettant de mesurer les vitesses en entrée et en sortie du perforateur</a:t>
            </a:r>
          </a:p>
          <a:p>
            <a:pPr>
              <a:buFont typeface="Arial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Valider (ou non) l’exigence 1.1.1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Expérimentation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Analyse du mécanisme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4019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Validation de l’exigence 1.1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Expérimentation</a:t>
                </a:r>
              </a:p>
              <a:p>
                <a:pPr marL="0" indent="0">
                  <a:buNone/>
                </a:pPr>
                <a:endParaRPr lang="fr-FR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fr-FR" sz="2000" dirty="0" smtClean="0">
                    <a:latin typeface="Cambria Math"/>
                  </a:rPr>
                  <a:t>Rapport de réduction expérimental:</a:t>
                </a:r>
              </a:p>
              <a:p>
                <a:pPr marL="0" indent="0">
                  <a:buNone/>
                </a:pPr>
                <a:endParaRPr lang="fr-FR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 smtClean="0"/>
                  <a:t>=</a:t>
                </a:r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563364" y="5085184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Calculer le rapport de réduction expérimental : rapport entre les vitesse de sorties et d’entrée mesurées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Expérimentation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Analyse du mécanisme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9020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Validation de l’exigence 1.1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Analyse du mécanisme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63364" y="3861048"/>
            <a:ext cx="65289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quels composants technologiques permettent la transmission de la vitesse du moteur à l’outil</a:t>
            </a:r>
          </a:p>
          <a:p>
            <a:pPr>
              <a:buFont typeface="Arial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Détailler comment la vitesse évolue dans la chaîne de transmission de mouvement</a:t>
            </a:r>
          </a:p>
          <a:p>
            <a:pPr>
              <a:buFont typeface="Arial" pitchFamily="34" charset="0"/>
              <a:buChar char="•"/>
            </a:pPr>
            <a:endParaRPr lang="fr-FR" b="1" dirty="0">
              <a:solidFill>
                <a:srgbClr val="FF0000"/>
              </a:solidFill>
            </a:endParaRPr>
          </a:p>
          <a:p>
            <a:r>
              <a:rPr lang="fr-FR" sz="1400" b="1" i="1" dirty="0" smtClean="0">
                <a:solidFill>
                  <a:srgbClr val="FF0000"/>
                </a:solidFill>
              </a:rPr>
              <a:t>Pensez à utiliser le modèle </a:t>
            </a:r>
            <a:r>
              <a:rPr lang="fr-FR" sz="1400" b="1" i="1" dirty="0" err="1" smtClean="0">
                <a:solidFill>
                  <a:srgbClr val="FF0000"/>
                </a:solidFill>
              </a:rPr>
              <a:t>Solidworks</a:t>
            </a:r>
            <a:r>
              <a:rPr lang="fr-FR" sz="1400" b="1" i="1" dirty="0" smtClean="0">
                <a:solidFill>
                  <a:srgbClr val="FF0000"/>
                </a:solidFill>
              </a:rPr>
              <a:t> fourni (fichier </a:t>
            </a:r>
            <a:r>
              <a:rPr lang="fr-FR" sz="1400" b="1" i="1" dirty="0" err="1" smtClean="0">
                <a:solidFill>
                  <a:srgbClr val="FF0000"/>
                </a:solidFill>
              </a:rPr>
              <a:t>perforateur.easm</a:t>
            </a:r>
            <a:r>
              <a:rPr lang="fr-FR" sz="1400" b="1" i="1" dirty="0" smtClean="0">
                <a:solidFill>
                  <a:srgbClr val="FF0000"/>
                </a:solidFill>
              </a:rPr>
              <a:t>), ainsi que les films proposés. Veillez à utiliser le vocabulaire proposé sur le modèle </a:t>
            </a:r>
            <a:r>
              <a:rPr lang="fr-FR" sz="1400" b="1" i="1" dirty="0" err="1" smtClean="0">
                <a:solidFill>
                  <a:srgbClr val="FF0000"/>
                </a:solidFill>
              </a:rPr>
              <a:t>Solidworks</a:t>
            </a:r>
            <a:r>
              <a:rPr lang="fr-FR" sz="1400" b="1" i="1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925" y="1208509"/>
            <a:ext cx="3546057" cy="444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Expérimentation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b="1" dirty="0">
                <a:solidFill>
                  <a:schemeClr val="tx2"/>
                </a:solidFill>
                <a:latin typeface="Calibri" pitchFamily="34" charset="0"/>
              </a:rPr>
              <a:t>Analyse du mécanisme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38657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Validation de l’exigence 1.1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63364" y="5085184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Compléter / Modifier le schéma ci-contre en indiquant les rapports de réduction de chaque étage</a:t>
            </a:r>
          </a:p>
          <a:p>
            <a:endParaRPr lang="fr-FR" sz="1400" b="1" dirty="0" smtClean="0">
              <a:solidFill>
                <a:srgbClr val="FF0000"/>
              </a:solidFill>
            </a:endParaRPr>
          </a:p>
          <a:p>
            <a:r>
              <a:rPr lang="fr-FR" sz="1400" b="1" i="1" dirty="0" smtClean="0">
                <a:solidFill>
                  <a:srgbClr val="FF0000"/>
                </a:solidFill>
              </a:rPr>
              <a:t>Vous pouvez utiliser le </a:t>
            </a:r>
            <a:r>
              <a:rPr lang="fr-FR" sz="1400" b="1" i="1" dirty="0" smtClean="0">
                <a:solidFill>
                  <a:srgbClr val="FF0000"/>
                </a:solidFill>
              </a:rPr>
              <a:t>dossier </a:t>
            </a:r>
            <a:r>
              <a:rPr lang="fr-FR" sz="1400" b="1" i="1" dirty="0" smtClean="0">
                <a:solidFill>
                  <a:srgbClr val="FF0000"/>
                </a:solidFill>
              </a:rPr>
              <a:t>ressource </a:t>
            </a:r>
            <a:r>
              <a:rPr lang="fr-FR" sz="1400" b="1" i="1" dirty="0" smtClean="0">
                <a:solidFill>
                  <a:srgbClr val="FF0000"/>
                </a:solidFill>
              </a:rPr>
              <a:t>«Déterminer </a:t>
            </a:r>
            <a:r>
              <a:rPr lang="fr-FR" sz="1400" b="1" i="1" dirty="0" smtClean="0">
                <a:solidFill>
                  <a:srgbClr val="FF0000"/>
                </a:solidFill>
              </a:rPr>
              <a:t>un rapport de réduction d’un train d’engrenage simple </a:t>
            </a:r>
            <a:r>
              <a:rPr lang="fr-FR" sz="1400" b="1" i="1" dirty="0" smtClean="0">
                <a:solidFill>
                  <a:srgbClr val="FF0000"/>
                </a:solidFill>
              </a:rPr>
              <a:t>».</a:t>
            </a:r>
            <a:endParaRPr lang="fr-FR" sz="1400" b="1" i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656" y="1859633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899592" y="2147633"/>
            <a:ext cx="556888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162858" y="1628800"/>
            <a:ext cx="1453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kern="0" dirty="0" smtClean="0">
                <a:solidFill>
                  <a:prstClr val="black"/>
                </a:solidFill>
                <a:latin typeface="Calibri"/>
              </a:rPr>
              <a:t>Vitesse </a:t>
            </a:r>
            <a:r>
              <a:rPr lang="fr-FR" sz="1200" i="1" kern="0" dirty="0" smtClean="0">
                <a:solidFill>
                  <a:prstClr val="black"/>
                </a:solidFill>
                <a:latin typeface="Calibri"/>
              </a:rPr>
              <a:t>de rotation moteur</a:t>
            </a:r>
            <a:endParaRPr lang="fr-FR" sz="1600" i="1" dirty="0"/>
          </a:p>
        </p:txBody>
      </p:sp>
      <p:sp>
        <p:nvSpPr>
          <p:cNvPr id="10" name="Rectangle 9"/>
          <p:cNvSpPr/>
          <p:nvPr/>
        </p:nvSpPr>
        <p:spPr>
          <a:xfrm>
            <a:off x="3491880" y="1859632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915816" y="2147632"/>
            <a:ext cx="556888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12" name="Connecteur droit 11"/>
          <p:cNvCxnSpPr/>
          <p:nvPr/>
        </p:nvCxnSpPr>
        <p:spPr>
          <a:xfrm>
            <a:off x="4931880" y="2165695"/>
            <a:ext cx="556888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6156176" y="2867777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596176" y="3155777"/>
            <a:ext cx="556888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596080" y="2694112"/>
            <a:ext cx="1453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kern="0" dirty="0" smtClean="0">
                <a:solidFill>
                  <a:prstClr val="black"/>
                </a:solidFill>
                <a:latin typeface="Calibri"/>
              </a:rPr>
              <a:t>Vitesse </a:t>
            </a:r>
            <a:r>
              <a:rPr lang="fr-FR" sz="1200" i="1" kern="0" dirty="0" smtClean="0">
                <a:solidFill>
                  <a:prstClr val="black"/>
                </a:solidFill>
                <a:latin typeface="Calibri"/>
              </a:rPr>
              <a:t>de rotation outil</a:t>
            </a:r>
            <a:endParaRPr lang="fr-FR" sz="1600" i="1" dirty="0"/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Expérimentation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Analyse du mécanisme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Bilan</a:t>
            </a:r>
            <a:endParaRPr lang="fr-F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468</TotalTime>
  <Words>450</Words>
  <Application>Microsoft Office PowerPoint</Application>
  <PresentationFormat>Affichage à l'écran (4:3)</PresentationFormat>
  <Paragraphs>126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Origine</vt:lpstr>
      <vt:lpstr>Cycle 1 Découverte des systèmes pluritechnologiques Introduction aux grandeurs physiques</vt:lpstr>
      <vt:lpstr>Présentation</vt:lpstr>
      <vt:lpstr>Présentation Validation de l’exigence 1.1 Validation de l’exigence 1.2 Conclusion</vt:lpstr>
      <vt:lpstr>Présentation Validation de l’exigence 1.1 Validation de l’exigence 1.2 Conclusion</vt:lpstr>
      <vt:lpstr>Validation de l’exigence 1.1 Perçage</vt:lpstr>
      <vt:lpstr>Présentation Validation de l’exigence 1.1 Validation de l’exigence 1.2 Conclusion</vt:lpstr>
      <vt:lpstr>Présentation Validation de l’exigence 1.1 Validation de l’exigence 1.2 Conclusion</vt:lpstr>
      <vt:lpstr>Présentation Validation de l’exigence 1.1 Validation de l’exigence 1.2 Conclusion</vt:lpstr>
      <vt:lpstr>Présentation Validation de l’exigence 1.1 Validation de l’exigence 1.2 Conclusion</vt:lpstr>
      <vt:lpstr>Présentation Validation de l’exigence 1.1 Validation de l’exigence 1.2 Conclusion</vt:lpstr>
      <vt:lpstr>Analyse de l’exigence 1.2 Percussions</vt:lpstr>
      <vt:lpstr>Présentation Validation de l’exigence 1.1 Validation de l’exigence 1.2 Conclusion</vt:lpstr>
      <vt:lpstr>Présentation Validation de l’exigence 1.1 Validation de l’exigence 1.2 Conclusion</vt:lpstr>
      <vt:lpstr>Conclusion</vt:lpstr>
      <vt:lpstr>Présentation Validation de l’exigence 1.1 Validation de l’exigence 1.2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Viviane Reydellet</cp:lastModifiedBy>
  <cp:revision>92</cp:revision>
  <dcterms:created xsi:type="dcterms:W3CDTF">2014-09-30T07:33:25Z</dcterms:created>
  <dcterms:modified xsi:type="dcterms:W3CDTF">2015-09-06T07:45:07Z</dcterms:modified>
</cp:coreProperties>
</file>