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69" d="100"/>
          <a:sy n="69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16/10/2014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>
            <a:off x="1714480" y="6473952"/>
            <a:ext cx="6500858" cy="384048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30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04" y="6429396"/>
            <a:ext cx="739484" cy="3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16/10/2014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0" y="6492240"/>
            <a:ext cx="9144000" cy="365760"/>
          </a:xfrm>
          <a:prstGeom prst="rect">
            <a:avLst/>
          </a:prstGeom>
        </p:spPr>
        <p:txBody>
          <a:bodyPr vert="horz" anchor="ctr" anchorCtr="0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club.caradisiac.com/1/mecanique-technique/ibiza-capteur-arbre/photo/hd/9011201901/2792884d00/ibiza-capteur-arbre-dis2-big.gif" TargetMode="External"/><Relationship Id="rId7" Type="http://schemas.openxmlformats.org/officeDocument/2006/relationships/hyperlink" Target="http://www.expeditionexchange.com/arb/DCP_1345.jpg" TargetMode="External"/><Relationship Id="rId2" Type="http://schemas.openxmlformats.org/officeDocument/2006/relationships/hyperlink" Target="http://www.motorcity-france.com/catalogue-boutique/media/catalog/product/cache/2/image/9df78eab33525d08d6e5fb8d27136e95/i/m/impal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pload.wikimedia.org/wikipedia/commons/thumb/8/80/Schema_bdv_vehicule.JPG/510px-Schema_bdv_vehicule.JPG" TargetMode="External"/><Relationship Id="rId5" Type="http://schemas.openxmlformats.org/officeDocument/2006/relationships/hyperlink" Target="http://img.autoplus.fr/news/2011/05/10/1440282/636%7C424%7C495771046387c9cade4419e0.jpg" TargetMode="External"/><Relationship Id="rId4" Type="http://schemas.openxmlformats.org/officeDocument/2006/relationships/hyperlink" Target="http://speedysofa.com/wp-content/uploads/2013/04/6ef183c1c3124d3a50ac321c9aa49530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jeEn9kIlUU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KywZ730JF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no73kSHlGs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-bbWRaOBj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KywZ730JFs" TargetMode="External"/><Relationship Id="rId7" Type="http://schemas.openxmlformats.org/officeDocument/2006/relationships/hyperlink" Target="https://www.youtube.com/watch?v=U5TV5NC5YOg" TargetMode="External"/><Relationship Id="rId2" Type="http://schemas.openxmlformats.org/officeDocument/2006/relationships/hyperlink" Target="https://www.youtube.com/watch?v=XjeEn9kIlU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qWKNuTppmU" TargetMode="External"/><Relationship Id="rId5" Type="http://schemas.openxmlformats.org/officeDocument/2006/relationships/hyperlink" Target="https://www.youtube.com/watch?v=k-bbWRaOBjU" TargetMode="External"/><Relationship Id="rId4" Type="http://schemas.openxmlformats.org/officeDocument/2006/relationships/hyperlink" Target="https://www.youtube.com/watch?v=Gno73kSHlG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670" y="428604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Introduction à l’Ingénierie Systèmes - Analyser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Chapitre 4</a:t>
            </a:r>
            <a:r>
              <a:rPr lang="fr-FR" i="1" dirty="0"/>
              <a:t> : </a:t>
            </a:r>
            <a:r>
              <a:rPr lang="fr-FR" i="1" dirty="0" smtClean="0"/>
              <a:t>Convertir – Transmettre</a:t>
            </a:r>
            <a:br>
              <a:rPr lang="fr-FR" i="1" dirty="0" smtClean="0"/>
            </a:br>
            <a:r>
              <a:rPr lang="fr-FR" i="1" dirty="0" smtClean="0"/>
              <a:t>Applications Aux Moteurs de voiture</a:t>
            </a:r>
            <a:r>
              <a:rPr lang="fr-FR" b="0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04" y="6429396"/>
            <a:ext cx="739484" cy="36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50552743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http://www.myturbodiesel.com/images/dsg.jpg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6386" name="Picture 2" descr="http://www.myturbodiesel.com/images/ds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8961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9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www.motorcity-france.com/catalogue-boutique/media/catalog/product/cache/2/image/9df78eab33525d08d6e5fb8d27136e95/i/m/impala.jpg</a:t>
            </a:r>
            <a:endParaRPr lang="fr-FR" dirty="0" smtClean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staticclub.caradisiac.com/1/mecanique-technique/ibiza-capteur-arbre/photo/hd/9011201901/2792884d00/ibiza-capteur-arbre-dis2-big.gif</a:t>
            </a:r>
            <a:endParaRPr lang="fr-FR" dirty="0" smtClean="0"/>
          </a:p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speedysofa.com/wp-content/uploads/2013/04/6ef183c1c3124d3a50ac321c9aa49530.jpg</a:t>
            </a:r>
            <a:endParaRPr lang="fr-FR" dirty="0"/>
          </a:p>
          <a:p>
            <a:r>
              <a:rPr lang="fr-FR" dirty="0">
                <a:hlinkClick r:id="rId5"/>
              </a:rPr>
              <a:t>http://</a:t>
            </a:r>
            <a:r>
              <a:rPr lang="fr-FR" dirty="0" smtClean="0">
                <a:hlinkClick r:id="rId5"/>
              </a:rPr>
              <a:t>img.autoplus.fr/news/2011/05/10/1440282/636%7C424%7C495771046387c9cade4419e0.jpg</a:t>
            </a:r>
            <a:endParaRPr lang="fr-FR" dirty="0" smtClean="0"/>
          </a:p>
          <a:p>
            <a:r>
              <a:rPr lang="fr-FR" dirty="0">
                <a:hlinkClick r:id="rId6"/>
              </a:rPr>
              <a:t>http://</a:t>
            </a:r>
            <a:r>
              <a:rPr lang="fr-FR" dirty="0" smtClean="0">
                <a:hlinkClick r:id="rId6"/>
              </a:rPr>
              <a:t>upload.wikimedia.org/wikipedia/commons/thumb/8/80/Schema_bdv_vehicule.JPG/510px-Schema_bdv_vehicule.JPG</a:t>
            </a:r>
            <a:endParaRPr lang="fr-FR" dirty="0" smtClean="0"/>
          </a:p>
          <a:p>
            <a:r>
              <a:rPr lang="fr-FR" dirty="0">
                <a:hlinkClick r:id="rId7"/>
              </a:rPr>
              <a:t>http://</a:t>
            </a:r>
            <a:r>
              <a:rPr lang="fr-FR" dirty="0" smtClean="0">
                <a:hlinkClick r:id="rId7"/>
              </a:rPr>
              <a:t>www.expeditionexchange.com/arb/DCP_1345.jpg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60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Chaine d’énergie d’une transmission automobile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7" name="Rectangle à coins arrondis 66"/>
          <p:cNvSpPr/>
          <p:nvPr/>
        </p:nvSpPr>
        <p:spPr>
          <a:xfrm>
            <a:off x="357158" y="1697958"/>
            <a:ext cx="8643998" cy="2071702"/>
          </a:xfrm>
          <a:prstGeom prst="roundRect">
            <a:avLst>
              <a:gd name="adj" fmla="val 814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Chaîne d’énergie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003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Réservoir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7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Injecteur</a:t>
            </a:r>
          </a:p>
        </p:txBody>
      </p:sp>
      <p:cxnSp>
        <p:nvCxnSpPr>
          <p:cNvPr id="70" name="Connecteur droit 69"/>
          <p:cNvCxnSpPr>
            <a:stCxn id="68" idx="3"/>
            <a:endCxn id="69" idx="1"/>
          </p:cNvCxnSpPr>
          <p:nvPr/>
        </p:nvCxnSpPr>
        <p:spPr>
          <a:xfrm>
            <a:off x="1940034" y="2200272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06069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Moteur thermique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2412338"/>
            <a:ext cx="1071570" cy="114300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879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Différentiel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7474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Joint 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tripode</a:t>
            </a:r>
            <a:endParaRPr lang="fr-FR" sz="12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91"/>
          <p:cNvCxnSpPr/>
          <p:nvPr/>
        </p:nvCxnSpPr>
        <p:spPr>
          <a:xfrm>
            <a:off x="3703504" y="2198024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3" name="Connecteur droit 92"/>
          <p:cNvCxnSpPr/>
          <p:nvPr/>
        </p:nvCxnSpPr>
        <p:spPr>
          <a:xfrm>
            <a:off x="1917554" y="312671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 rot="5400000">
            <a:off x="1089603" y="2728983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8" name="Connecteur droit 97"/>
          <p:cNvCxnSpPr/>
          <p:nvPr/>
        </p:nvCxnSpPr>
        <p:spPr>
          <a:xfrm>
            <a:off x="1203174" y="2626652"/>
            <a:ext cx="536347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endCxn id="130" idx="2"/>
          </p:cNvCxnSpPr>
          <p:nvPr/>
        </p:nvCxnSpPr>
        <p:spPr>
          <a:xfrm flipV="1">
            <a:off x="6566644" y="2488272"/>
            <a:ext cx="0" cy="13838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/>
          <p:nvPr/>
        </p:nvCxnSpPr>
        <p:spPr>
          <a:xfrm>
            <a:off x="3703504" y="3126718"/>
            <a:ext cx="394033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Connecteur droit 101"/>
          <p:cNvCxnSpPr>
            <a:endCxn id="68" idx="1"/>
          </p:cNvCxnSpPr>
          <p:nvPr/>
        </p:nvCxnSpPr>
        <p:spPr>
          <a:xfrm>
            <a:off x="142844" y="2198024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Flèche vers le bas 102"/>
          <p:cNvSpPr/>
          <p:nvPr/>
        </p:nvSpPr>
        <p:spPr>
          <a:xfrm>
            <a:off x="8001024" y="1626520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3768" y="1340768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arrêtée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Flèche vers le bas 104"/>
          <p:cNvSpPr/>
          <p:nvPr/>
        </p:nvSpPr>
        <p:spPr>
          <a:xfrm>
            <a:off x="8001024" y="3555346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29454" y="3841098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en mouvement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5489454" y="21964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8466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Boîte de vitesse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1560" y="3948255"/>
            <a:ext cx="7272808" cy="2793114"/>
          </a:xfrm>
          <a:prstGeom prst="wedgeRectCallout">
            <a:avLst>
              <a:gd name="adj1" fmla="val -36182"/>
              <a:gd name="adj2" fmla="val -101201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 descr="http://www.motorcity-france.com/catalogue-boutique/media/catalog/product/cache/2/image/9df78eab33525d08d6e5fb8d27136e95/i/m/impa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04" y="4354987"/>
            <a:ext cx="4762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Chaine d’énergie d’une transmission automobile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67" name="Rectangle à coins arrondis 66"/>
          <p:cNvSpPr/>
          <p:nvPr/>
        </p:nvSpPr>
        <p:spPr>
          <a:xfrm>
            <a:off x="357158" y="1697958"/>
            <a:ext cx="8643998" cy="2071702"/>
          </a:xfrm>
          <a:prstGeom prst="roundRect">
            <a:avLst>
              <a:gd name="adj" fmla="val 814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Chaîne d’énergie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003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Réservoir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7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Injecteur</a:t>
            </a:r>
          </a:p>
        </p:txBody>
      </p:sp>
      <p:cxnSp>
        <p:nvCxnSpPr>
          <p:cNvPr id="70" name="Connecteur droit 69"/>
          <p:cNvCxnSpPr>
            <a:stCxn id="68" idx="3"/>
            <a:endCxn id="69" idx="1"/>
          </p:cNvCxnSpPr>
          <p:nvPr/>
        </p:nvCxnSpPr>
        <p:spPr>
          <a:xfrm>
            <a:off x="1940034" y="2200272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06069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Moteur thermique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2412338"/>
            <a:ext cx="1071570" cy="114300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879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Différentiel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7474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Joint 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tripode</a:t>
            </a:r>
            <a:endParaRPr lang="fr-FR" sz="12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91"/>
          <p:cNvCxnSpPr/>
          <p:nvPr/>
        </p:nvCxnSpPr>
        <p:spPr>
          <a:xfrm>
            <a:off x="3703504" y="2198024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3" name="Connecteur droit 92"/>
          <p:cNvCxnSpPr/>
          <p:nvPr/>
        </p:nvCxnSpPr>
        <p:spPr>
          <a:xfrm>
            <a:off x="1917554" y="312671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 rot="5400000">
            <a:off x="1089603" y="2728983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8" name="Connecteur droit 97"/>
          <p:cNvCxnSpPr/>
          <p:nvPr/>
        </p:nvCxnSpPr>
        <p:spPr>
          <a:xfrm>
            <a:off x="1203174" y="2626652"/>
            <a:ext cx="536347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endCxn id="130" idx="2"/>
          </p:cNvCxnSpPr>
          <p:nvPr/>
        </p:nvCxnSpPr>
        <p:spPr>
          <a:xfrm flipV="1">
            <a:off x="6566644" y="2488272"/>
            <a:ext cx="0" cy="13838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/>
          <p:nvPr/>
        </p:nvCxnSpPr>
        <p:spPr>
          <a:xfrm>
            <a:off x="3703504" y="3126718"/>
            <a:ext cx="394033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Connecteur droit 101"/>
          <p:cNvCxnSpPr>
            <a:endCxn id="68" idx="1"/>
          </p:cNvCxnSpPr>
          <p:nvPr/>
        </p:nvCxnSpPr>
        <p:spPr>
          <a:xfrm>
            <a:off x="142844" y="2198024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Flèche vers le bas 102"/>
          <p:cNvSpPr/>
          <p:nvPr/>
        </p:nvSpPr>
        <p:spPr>
          <a:xfrm>
            <a:off x="8001024" y="1626520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3768" y="1340768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arrêtée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Flèche vers le bas 104"/>
          <p:cNvSpPr/>
          <p:nvPr/>
        </p:nvSpPr>
        <p:spPr>
          <a:xfrm>
            <a:off x="8001024" y="3555346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29454" y="3841098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en mouvement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5489454" y="21964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8466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Boîte de vitesse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1560" y="3948255"/>
            <a:ext cx="7272808" cy="2793114"/>
          </a:xfrm>
          <a:prstGeom prst="wedgeRectCallout">
            <a:avLst>
              <a:gd name="adj1" fmla="val -18847"/>
              <a:gd name="adj2" fmla="val -100209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8" name="Picture 2" descr="http://www.moteurnature.com/zvisu/2011/82/Mercedes-AMG-injecteur-haute-pre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4" y="4107748"/>
            <a:ext cx="3107275" cy="25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staticclub.caradisiac.com/1/mecanique-technique/ibiza-capteur-arbre/photo/hd/9011201901/2792884d00/ibiza-capteur-arbre-dis2-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29" y="4137020"/>
            <a:ext cx="3320191" cy="249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Chaine d’énergie d’une transmission automobile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67" name="Rectangle à coins arrondis 66"/>
          <p:cNvSpPr/>
          <p:nvPr/>
        </p:nvSpPr>
        <p:spPr>
          <a:xfrm>
            <a:off x="357158" y="1697958"/>
            <a:ext cx="8643998" cy="2071702"/>
          </a:xfrm>
          <a:prstGeom prst="roundRect">
            <a:avLst>
              <a:gd name="adj" fmla="val 814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Chaîne d’énergie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003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Réservoir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7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Injecteur</a:t>
            </a:r>
          </a:p>
        </p:txBody>
      </p:sp>
      <p:cxnSp>
        <p:nvCxnSpPr>
          <p:cNvPr id="70" name="Connecteur droit 69"/>
          <p:cNvCxnSpPr>
            <a:stCxn id="68" idx="3"/>
            <a:endCxn id="69" idx="1"/>
          </p:cNvCxnSpPr>
          <p:nvPr/>
        </p:nvCxnSpPr>
        <p:spPr>
          <a:xfrm>
            <a:off x="1940034" y="2200272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06069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Moteur thermique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2412338"/>
            <a:ext cx="1071570" cy="114300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879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Différentiel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7474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Joint 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tripode</a:t>
            </a:r>
            <a:endParaRPr lang="fr-FR" sz="12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91"/>
          <p:cNvCxnSpPr/>
          <p:nvPr/>
        </p:nvCxnSpPr>
        <p:spPr>
          <a:xfrm>
            <a:off x="3703504" y="2198024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3" name="Connecteur droit 92"/>
          <p:cNvCxnSpPr/>
          <p:nvPr/>
        </p:nvCxnSpPr>
        <p:spPr>
          <a:xfrm>
            <a:off x="1917554" y="312671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 rot="5400000">
            <a:off x="1089603" y="2728983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8" name="Connecteur droit 97"/>
          <p:cNvCxnSpPr/>
          <p:nvPr/>
        </p:nvCxnSpPr>
        <p:spPr>
          <a:xfrm>
            <a:off x="1203174" y="2626652"/>
            <a:ext cx="536347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endCxn id="130" idx="2"/>
          </p:cNvCxnSpPr>
          <p:nvPr/>
        </p:nvCxnSpPr>
        <p:spPr>
          <a:xfrm flipV="1">
            <a:off x="6566644" y="2488272"/>
            <a:ext cx="0" cy="13838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/>
          <p:nvPr/>
        </p:nvCxnSpPr>
        <p:spPr>
          <a:xfrm>
            <a:off x="3703504" y="3126718"/>
            <a:ext cx="394033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Connecteur droit 101"/>
          <p:cNvCxnSpPr>
            <a:endCxn id="68" idx="1"/>
          </p:cNvCxnSpPr>
          <p:nvPr/>
        </p:nvCxnSpPr>
        <p:spPr>
          <a:xfrm>
            <a:off x="142844" y="2198024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Flèche vers le bas 102"/>
          <p:cNvSpPr/>
          <p:nvPr/>
        </p:nvSpPr>
        <p:spPr>
          <a:xfrm>
            <a:off x="8001024" y="1626520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3768" y="1340768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arrêtée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Flèche vers le bas 104"/>
          <p:cNvSpPr/>
          <p:nvPr/>
        </p:nvSpPr>
        <p:spPr>
          <a:xfrm>
            <a:off x="8001024" y="3555346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29454" y="3841098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en mouvement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5489454" y="21964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8466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Boîte de vitesse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1560" y="3948255"/>
            <a:ext cx="7272808" cy="2793114"/>
          </a:xfrm>
          <a:prstGeom prst="wedgeRectCallout">
            <a:avLst>
              <a:gd name="adj1" fmla="val 5727"/>
              <a:gd name="adj2" fmla="val -101201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" descr="http://www.auto-innovations.com/site/images1b/Renault_13076_1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654" y="4015055"/>
            <a:ext cx="2752619" cy="26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8064" y="641374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fr-FR" sz="1200" dirty="0">
                <a:hlinkClick r:id="rId3"/>
              </a:rPr>
              <a:t>https://www.youtube.com/watch?v=XjeEn9kIlUU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255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Chaine d’énergie d’une transmission automobile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67" name="Rectangle à coins arrondis 66"/>
          <p:cNvSpPr/>
          <p:nvPr/>
        </p:nvSpPr>
        <p:spPr>
          <a:xfrm>
            <a:off x="357158" y="1697958"/>
            <a:ext cx="8643998" cy="2071702"/>
          </a:xfrm>
          <a:prstGeom prst="roundRect">
            <a:avLst>
              <a:gd name="adj" fmla="val 814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Chaîne d’énergie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003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Réservoir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7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Injecteur</a:t>
            </a:r>
          </a:p>
        </p:txBody>
      </p:sp>
      <p:cxnSp>
        <p:nvCxnSpPr>
          <p:cNvPr id="70" name="Connecteur droit 69"/>
          <p:cNvCxnSpPr>
            <a:stCxn id="68" idx="3"/>
            <a:endCxn id="69" idx="1"/>
          </p:cNvCxnSpPr>
          <p:nvPr/>
        </p:nvCxnSpPr>
        <p:spPr>
          <a:xfrm>
            <a:off x="1940034" y="2200272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06069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Moteur thermique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2412338"/>
            <a:ext cx="1071570" cy="114300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879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Différentiel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7474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Joint 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tripode</a:t>
            </a:r>
            <a:endParaRPr lang="fr-FR" sz="1200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2" name="Connecteur droit 91"/>
          <p:cNvCxnSpPr/>
          <p:nvPr/>
        </p:nvCxnSpPr>
        <p:spPr>
          <a:xfrm>
            <a:off x="3703504" y="2198024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3" name="Connecteur droit 92"/>
          <p:cNvCxnSpPr/>
          <p:nvPr/>
        </p:nvCxnSpPr>
        <p:spPr>
          <a:xfrm>
            <a:off x="1917554" y="312671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 rot="5400000">
            <a:off x="1089603" y="2728983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8" name="Connecteur droit 97"/>
          <p:cNvCxnSpPr/>
          <p:nvPr/>
        </p:nvCxnSpPr>
        <p:spPr>
          <a:xfrm>
            <a:off x="1203174" y="2626652"/>
            <a:ext cx="536347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endCxn id="130" idx="2"/>
          </p:cNvCxnSpPr>
          <p:nvPr/>
        </p:nvCxnSpPr>
        <p:spPr>
          <a:xfrm flipV="1">
            <a:off x="6566644" y="2488272"/>
            <a:ext cx="0" cy="13838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/>
          <p:nvPr/>
        </p:nvCxnSpPr>
        <p:spPr>
          <a:xfrm>
            <a:off x="3703504" y="3126718"/>
            <a:ext cx="394033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Connecteur droit 101"/>
          <p:cNvCxnSpPr>
            <a:endCxn id="68" idx="1"/>
          </p:cNvCxnSpPr>
          <p:nvPr/>
        </p:nvCxnSpPr>
        <p:spPr>
          <a:xfrm>
            <a:off x="142844" y="2198024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Flèche vers le bas 102"/>
          <p:cNvSpPr/>
          <p:nvPr/>
        </p:nvSpPr>
        <p:spPr>
          <a:xfrm>
            <a:off x="8001024" y="1626520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3768" y="1340768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arrêtée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Flèche vers le bas 104"/>
          <p:cNvSpPr/>
          <p:nvPr/>
        </p:nvSpPr>
        <p:spPr>
          <a:xfrm>
            <a:off x="8001024" y="3555346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29454" y="3841098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en mouvement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5489454" y="21964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8466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Boîte de vitesse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1560" y="3948255"/>
            <a:ext cx="7272808" cy="2793114"/>
          </a:xfrm>
          <a:prstGeom prst="wedgeRectCallout">
            <a:avLst>
              <a:gd name="adj1" fmla="val 31635"/>
              <a:gd name="adj2" fmla="val -10070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0" name="Picture 2" descr="http://img.autoplus.fr/news/2011/05/10/1440282/636%7C424%7C495771046387c9cade4419e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1020"/>
          <a:stretch/>
        </p:blipFill>
        <p:spPr bwMode="auto">
          <a:xfrm>
            <a:off x="621682" y="4245643"/>
            <a:ext cx="2636704" cy="22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upload.wikimedia.org/wikipedia/commons/thumb/8/80/Schema_bdv_vehicule.JPG/510px-Schema_bdv_vehic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13" y="4341164"/>
            <a:ext cx="4550316" cy="2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79512" y="645333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fr-FR" sz="1100" dirty="0">
                <a:hlinkClick r:id="rId4"/>
              </a:rPr>
              <a:t>https://www.youtube.com/watch?v=IKywZ730JFs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298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Chaine d’énergie d’une transmission automobile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67" name="Rectangle à coins arrondis 66"/>
          <p:cNvSpPr/>
          <p:nvPr/>
        </p:nvSpPr>
        <p:spPr>
          <a:xfrm>
            <a:off x="357158" y="1697958"/>
            <a:ext cx="8643998" cy="2071702"/>
          </a:xfrm>
          <a:prstGeom prst="roundRect">
            <a:avLst>
              <a:gd name="adj" fmla="val 814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Chaîne d’énergie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003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Réservoir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7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Injecteur</a:t>
            </a:r>
          </a:p>
        </p:txBody>
      </p:sp>
      <p:cxnSp>
        <p:nvCxnSpPr>
          <p:cNvPr id="70" name="Connecteur droit 69"/>
          <p:cNvCxnSpPr>
            <a:stCxn id="68" idx="3"/>
            <a:endCxn id="69" idx="1"/>
          </p:cNvCxnSpPr>
          <p:nvPr/>
        </p:nvCxnSpPr>
        <p:spPr>
          <a:xfrm>
            <a:off x="1940034" y="2200272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06069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Moteur thermique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2412338"/>
            <a:ext cx="1071570" cy="114300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879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Différentiel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7474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Joint tripode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92" name="Connecteur droit 91"/>
          <p:cNvCxnSpPr/>
          <p:nvPr/>
        </p:nvCxnSpPr>
        <p:spPr>
          <a:xfrm>
            <a:off x="3703504" y="2198024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3" name="Connecteur droit 92"/>
          <p:cNvCxnSpPr/>
          <p:nvPr/>
        </p:nvCxnSpPr>
        <p:spPr>
          <a:xfrm>
            <a:off x="1917554" y="312671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 rot="5400000">
            <a:off x="1089603" y="2728983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8" name="Connecteur droit 97"/>
          <p:cNvCxnSpPr/>
          <p:nvPr/>
        </p:nvCxnSpPr>
        <p:spPr>
          <a:xfrm>
            <a:off x="1203174" y="2626652"/>
            <a:ext cx="536347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endCxn id="130" idx="2"/>
          </p:cNvCxnSpPr>
          <p:nvPr/>
        </p:nvCxnSpPr>
        <p:spPr>
          <a:xfrm flipV="1">
            <a:off x="6566644" y="2488272"/>
            <a:ext cx="0" cy="13838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/>
          <p:nvPr/>
        </p:nvCxnSpPr>
        <p:spPr>
          <a:xfrm>
            <a:off x="3703504" y="3126718"/>
            <a:ext cx="394033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Connecteur droit 101"/>
          <p:cNvCxnSpPr>
            <a:endCxn id="68" idx="1"/>
          </p:cNvCxnSpPr>
          <p:nvPr/>
        </p:nvCxnSpPr>
        <p:spPr>
          <a:xfrm>
            <a:off x="142844" y="2198024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Flèche vers le bas 102"/>
          <p:cNvSpPr/>
          <p:nvPr/>
        </p:nvSpPr>
        <p:spPr>
          <a:xfrm>
            <a:off x="8001024" y="1626520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3768" y="1340768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arrêtée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Flèche vers le bas 104"/>
          <p:cNvSpPr/>
          <p:nvPr/>
        </p:nvSpPr>
        <p:spPr>
          <a:xfrm>
            <a:off x="8001024" y="3555346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29454" y="3841098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en mouvement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5489454" y="21964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8466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Boîte de vitesse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1560" y="3948255"/>
            <a:ext cx="7272808" cy="2793114"/>
          </a:xfrm>
          <a:prstGeom prst="wedgeRectCallout">
            <a:avLst>
              <a:gd name="adj1" fmla="val -38659"/>
              <a:gd name="adj2" fmla="val -6697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314" name="Picture 2" descr="http://www.expeditionexchange.com/arb/DCP_13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4" y="4174058"/>
            <a:ext cx="3629032" cy="241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23928" y="6237312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fr-FR" sz="1050" dirty="0">
                <a:hlinkClick r:id="rId3"/>
              </a:rPr>
              <a:t>https://www.youtube.com/watch?v=Gno73kSHlGs</a:t>
            </a:r>
            <a:endParaRPr lang="fr-FR" sz="1050" dirty="0"/>
          </a:p>
          <a:p>
            <a:pPr lvl="1"/>
            <a:r>
              <a:rPr lang="fr-FR" sz="1050" dirty="0">
                <a:hlinkClick r:id="rId4"/>
              </a:rPr>
              <a:t>https://www.youtube.com/watch?v=k-bbWRaOBjU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1870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Chaine d’énergie d’une transmission automobile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67" name="Rectangle à coins arrondis 66"/>
          <p:cNvSpPr/>
          <p:nvPr/>
        </p:nvSpPr>
        <p:spPr>
          <a:xfrm>
            <a:off x="357158" y="1697958"/>
            <a:ext cx="8643998" cy="2071702"/>
          </a:xfrm>
          <a:prstGeom prst="roundRect">
            <a:avLst>
              <a:gd name="adj" fmla="val 814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Chaîne d’énergie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003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STOCKER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Réservoir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747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Injecteur</a:t>
            </a:r>
          </a:p>
        </p:txBody>
      </p:sp>
      <p:cxnSp>
        <p:nvCxnSpPr>
          <p:cNvPr id="70" name="Connecteur droit 69"/>
          <p:cNvCxnSpPr>
            <a:stCxn id="68" idx="3"/>
            <a:endCxn id="69" idx="1"/>
          </p:cNvCxnSpPr>
          <p:nvPr/>
        </p:nvCxnSpPr>
        <p:spPr>
          <a:xfrm>
            <a:off x="1940034" y="2200272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06069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Moteur thermique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43834" y="2412338"/>
            <a:ext cx="1071570" cy="114300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ROUE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8879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Différentiel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74744" y="2840966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Joint tripode</a:t>
            </a:r>
          </a:p>
        </p:txBody>
      </p:sp>
      <p:cxnSp>
        <p:nvCxnSpPr>
          <p:cNvPr id="92" name="Connecteur droit 91"/>
          <p:cNvCxnSpPr/>
          <p:nvPr/>
        </p:nvCxnSpPr>
        <p:spPr>
          <a:xfrm>
            <a:off x="3703504" y="2198024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3" name="Connecteur droit 92"/>
          <p:cNvCxnSpPr/>
          <p:nvPr/>
        </p:nvCxnSpPr>
        <p:spPr>
          <a:xfrm>
            <a:off x="1917554" y="3126718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7" name="Connecteur droit 96"/>
          <p:cNvCxnSpPr/>
          <p:nvPr/>
        </p:nvCxnSpPr>
        <p:spPr>
          <a:xfrm rot="5400000">
            <a:off x="1089603" y="2728983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8" name="Connecteur droit 97"/>
          <p:cNvCxnSpPr/>
          <p:nvPr/>
        </p:nvCxnSpPr>
        <p:spPr>
          <a:xfrm>
            <a:off x="1203174" y="2626652"/>
            <a:ext cx="536347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endCxn id="130" idx="2"/>
          </p:cNvCxnSpPr>
          <p:nvPr/>
        </p:nvCxnSpPr>
        <p:spPr>
          <a:xfrm flipV="1">
            <a:off x="6566644" y="2488272"/>
            <a:ext cx="0" cy="13838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/>
          <p:nvPr/>
        </p:nvCxnSpPr>
        <p:spPr>
          <a:xfrm>
            <a:off x="3703504" y="3126718"/>
            <a:ext cx="394033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Connecteur droit 101"/>
          <p:cNvCxnSpPr>
            <a:endCxn id="68" idx="1"/>
          </p:cNvCxnSpPr>
          <p:nvPr/>
        </p:nvCxnSpPr>
        <p:spPr>
          <a:xfrm>
            <a:off x="142844" y="2198024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Flèche vers le bas 102"/>
          <p:cNvSpPr/>
          <p:nvPr/>
        </p:nvSpPr>
        <p:spPr>
          <a:xfrm>
            <a:off x="8001024" y="1626520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143768" y="1340768"/>
            <a:ext cx="1156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arrêtée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Flèche vers le bas 104"/>
          <p:cNvSpPr/>
          <p:nvPr/>
        </p:nvSpPr>
        <p:spPr>
          <a:xfrm>
            <a:off x="8001024" y="3555346"/>
            <a:ext cx="285752" cy="785818"/>
          </a:xfrm>
          <a:prstGeom prst="down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29454" y="3841098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  <a:latin typeface="Calibri"/>
              </a:rPr>
              <a:t>Roue en mouvement</a:t>
            </a:r>
            <a:endParaRPr lang="fr-FR" sz="1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9" name="Connecteur droit 128"/>
          <p:cNvCxnSpPr/>
          <p:nvPr/>
        </p:nvCxnSpPr>
        <p:spPr>
          <a:xfrm>
            <a:off x="5489454" y="2196436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5846644" y="1912272"/>
            <a:ext cx="1440000" cy="576000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Boîte de vitesse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11560" y="3948255"/>
            <a:ext cx="7272808" cy="2793114"/>
          </a:xfrm>
          <a:prstGeom prst="wedgeRectCallout">
            <a:avLst>
              <a:gd name="adj1" fmla="val -16371"/>
              <a:gd name="adj2" fmla="val -68463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338" name="Picture 2" descr="http://i222.photobucket.com/albums/dd320/zavigm/tripodjoint.jpg?t=1273347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17" y="4119479"/>
            <a:ext cx="3707035" cy="25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Moteur</a:t>
            </a:r>
          </a:p>
          <a:p>
            <a:pPr lvl="1"/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www.youtube.com/watch?v=XjeEn9kIlUU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Boîte de vitesse</a:t>
            </a: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www.youtube.com/watch?v=IKywZ730JFs</a:t>
            </a:r>
            <a:endParaRPr lang="fr-FR" dirty="0" smtClean="0"/>
          </a:p>
          <a:p>
            <a:r>
              <a:rPr lang="fr-FR" dirty="0" smtClean="0"/>
              <a:t>Différentiel</a:t>
            </a:r>
          </a:p>
          <a:p>
            <a:pPr lvl="1"/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www.youtube.com/watch?v=Gno73kSHlGs</a:t>
            </a:r>
            <a:endParaRPr lang="fr-FR" dirty="0" smtClean="0"/>
          </a:p>
          <a:p>
            <a:pPr lvl="1"/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www.youtube.com/watch?v=k-bbWRaOBjU</a:t>
            </a:r>
            <a:endParaRPr lang="fr-FR" dirty="0" smtClean="0"/>
          </a:p>
          <a:p>
            <a:r>
              <a:rPr lang="fr-FR" dirty="0" smtClean="0"/>
              <a:t>Turbocompresseur</a:t>
            </a:r>
          </a:p>
          <a:p>
            <a:pPr lvl="1"/>
            <a:r>
              <a:rPr lang="fr-FR" dirty="0">
                <a:hlinkClick r:id="rId6"/>
              </a:rPr>
              <a:t>https://</a:t>
            </a:r>
            <a:r>
              <a:rPr lang="fr-FR" dirty="0" smtClean="0">
                <a:hlinkClick r:id="rId6"/>
              </a:rPr>
              <a:t>www.youtube.com/watch?v=DqWKNuTppmU</a:t>
            </a:r>
            <a:endParaRPr lang="fr-FR" dirty="0" smtClean="0"/>
          </a:p>
          <a:p>
            <a:r>
              <a:rPr lang="fr-FR" dirty="0" smtClean="0"/>
              <a:t>Boîte de vitesse</a:t>
            </a:r>
          </a:p>
          <a:p>
            <a:pPr lvl="1"/>
            <a:r>
              <a:rPr lang="fr-FR" dirty="0">
                <a:hlinkClick r:id="rId7"/>
              </a:rPr>
              <a:t>https://</a:t>
            </a:r>
            <a:r>
              <a:rPr lang="fr-FR" dirty="0" smtClean="0">
                <a:hlinkClick r:id="rId7"/>
              </a:rPr>
              <a:t>www.youtube.com/watch?v=U5TV5NC5YOg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90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http://blog.crazymoto.net/wp-content/uploads/2009/09/mc0909009.jpg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15362" name="Picture 2" descr="http://blog.crazymoto.net/wp-content/uploads/2009/09/mc0909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0806"/>
            <a:ext cx="7332892" cy="508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4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432</TotalTime>
  <Words>270</Words>
  <Application>Microsoft Office PowerPoint</Application>
  <PresentationFormat>Affichage à l'écran (4:3)</PresentationFormat>
  <Paragraphs>159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Oriel</vt:lpstr>
      <vt:lpstr>Introduction à l’Ingénierie Systèmes - Analyser  Chapitre 4 : Convertir – Transmettre Applications Aux Moteurs de voiture  </vt:lpstr>
      <vt:lpstr>Chaine d’énergie d’une transmission automobile</vt:lpstr>
      <vt:lpstr>Chaine d’énergie d’une transmission automobile</vt:lpstr>
      <vt:lpstr>Chaine d’énergie d’une transmission automobile</vt:lpstr>
      <vt:lpstr>Chaine d’énergie d’une transmission automobile</vt:lpstr>
      <vt:lpstr>Chaine d’énergie d’une transmission automobile</vt:lpstr>
      <vt:lpstr>Chaine d’énergie d’une transmission automobile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46</cp:revision>
  <dcterms:created xsi:type="dcterms:W3CDTF">2014-07-08T14:08:53Z</dcterms:created>
  <dcterms:modified xsi:type="dcterms:W3CDTF">2014-10-16T22:08:13Z</dcterms:modified>
</cp:coreProperties>
</file>