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5" r:id="rId2"/>
    <p:sldMasterId id="2147483677" r:id="rId3"/>
  </p:sldMasterIdLst>
  <p:notesMasterIdLst>
    <p:notesMasterId r:id="rId33"/>
  </p:notesMasterIdLst>
  <p:handoutMasterIdLst>
    <p:handoutMasterId r:id="rId34"/>
  </p:handoutMasterIdLst>
  <p:sldIdLst>
    <p:sldId id="331" r:id="rId4"/>
    <p:sldId id="325" r:id="rId5"/>
    <p:sldId id="332" r:id="rId6"/>
    <p:sldId id="330" r:id="rId7"/>
    <p:sldId id="329" r:id="rId8"/>
    <p:sldId id="328" r:id="rId9"/>
    <p:sldId id="326" r:id="rId10"/>
    <p:sldId id="319" r:id="rId11"/>
    <p:sldId id="320" r:id="rId12"/>
    <p:sldId id="322" r:id="rId13"/>
    <p:sldId id="323" r:id="rId14"/>
    <p:sldId id="304" r:id="rId15"/>
    <p:sldId id="321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27" r:id="rId31"/>
    <p:sldId id="324" r:id="rId32"/>
  </p:sldIdLst>
  <p:sldSz cx="9144000" cy="6858000" type="screen4x3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88034" autoAdjust="0"/>
  </p:normalViewPr>
  <p:slideViewPr>
    <p:cSldViewPr>
      <p:cViewPr>
        <p:scale>
          <a:sx n="120" d="100"/>
          <a:sy n="120" d="100"/>
        </p:scale>
        <p:origin x="-72" y="-48"/>
      </p:cViewPr>
      <p:guideLst>
        <p:guide orient="horz" pos="26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fr-FR" smtClean="0"/>
              <a:pPr/>
              <a:t>12/04/2016</a:t>
            </a:fld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95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fr-FR"/>
              <a:pPr/>
              <a:t>12/04/2016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51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639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80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8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5928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614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33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969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7306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532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334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821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5116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89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kumimoji="0" lang="fr-FR" sz="1100" smtClean="0"/>
              <a:t>28/6/2006</a:t>
            </a:r>
            <a:endParaRPr kumimoji="0" lang="fr-FR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712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4372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073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3118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4799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534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1729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808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62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 kumimoji="0" lang="fr-FR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pic>
        <p:nvPicPr>
          <p:cNvPr id="10" name="Rectangle 9"/>
          <p:cNvPicPr>
            <a:picLocks noChangeAspect="1"/>
          </p:cNvPicPr>
          <p:nvPr/>
        </p:nvPicPr>
        <p:blipFill>
          <a:blip r:embed="rId2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 dirty="0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92866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lang="fr-FR" smtClean="0"/>
              <a:t>28/6/2006</a:t>
            </a:r>
            <a:endParaRPr kumimoji="0" lang="fr-FR" sz="100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276886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0" lang="fr-FR" sz="1000">
              <a:solidFill>
                <a:sysClr val="windowText" lastClr="000000"/>
              </a:solidFill>
            </a:endParaRPr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 démarche Ingénieur</a:t>
            </a:r>
            <a:endParaRPr kumimoji="0" lang="fr-FR" sz="2400" b="0" i="0" u="none" strike="noStrike" kern="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12/04/2016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09D5D-AB67-4B60-8B5F-FC45756483DE}" type="slidenum">
              <a:rPr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4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smtClean="0">
                <a:solidFill>
                  <a:prstClr val="black">
                    <a:tint val="75000"/>
                  </a:prstClr>
                </a:solidFill>
              </a:rPr>
              <a:pPr/>
              <a:t>25/09/2014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907704" y="3717032"/>
            <a:ext cx="288032" cy="144016"/>
          </a:xfrm>
          <a:prstGeom prst="rect">
            <a:avLst/>
          </a:prstGeom>
          <a:pattFill prst="wd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2411760" y="1628800"/>
            <a:ext cx="0" cy="3600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2411760" y="2348880"/>
            <a:ext cx="0" cy="3600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2267744" y="1988840"/>
            <a:ext cx="144016" cy="3600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051720" y="1630233"/>
            <a:ext cx="0" cy="3600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051720" y="2350313"/>
            <a:ext cx="0" cy="3600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907704" y="1990273"/>
            <a:ext cx="144016" cy="3600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691680" y="1630233"/>
            <a:ext cx="0" cy="3600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691680" y="2350313"/>
            <a:ext cx="0" cy="3600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547664" y="1990273"/>
            <a:ext cx="144016" cy="3600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1727684" y="2852936"/>
            <a:ext cx="648072" cy="648072"/>
          </a:xfrm>
          <a:prstGeom prst="ellips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</a:t>
            </a:r>
          </a:p>
          <a:p>
            <a:pPr algn="ctr"/>
            <a:r>
              <a:rPr lang="fr-FR" dirty="0" smtClean="0"/>
              <a:t>3</a:t>
            </a:r>
            <a:r>
              <a:rPr lang="fr-FR" dirty="0" smtClean="0">
                <a:latin typeface="Calibri"/>
              </a:rPr>
              <a:t>~</a:t>
            </a:r>
            <a:endParaRPr lang="fr-FR" dirty="0"/>
          </a:p>
        </p:txBody>
      </p:sp>
      <p:cxnSp>
        <p:nvCxnSpPr>
          <p:cNvPr id="23" name="Connecteur droit 22"/>
          <p:cNvCxnSpPr>
            <a:stCxn id="22" idx="7"/>
          </p:cNvCxnSpPr>
          <p:nvPr/>
        </p:nvCxnSpPr>
        <p:spPr>
          <a:xfrm flipV="1">
            <a:off x="2280848" y="2710353"/>
            <a:ext cx="130912" cy="237491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22" idx="0"/>
          </p:cNvCxnSpPr>
          <p:nvPr/>
        </p:nvCxnSpPr>
        <p:spPr>
          <a:xfrm flipV="1">
            <a:off x="2051720" y="2710353"/>
            <a:ext cx="0" cy="142583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22" idx="1"/>
          </p:cNvCxnSpPr>
          <p:nvPr/>
        </p:nvCxnSpPr>
        <p:spPr>
          <a:xfrm flipH="1" flipV="1">
            <a:off x="1691680" y="2710354"/>
            <a:ext cx="130912" cy="23749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2051720" y="3501008"/>
            <a:ext cx="0" cy="216024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907704" y="3717032"/>
            <a:ext cx="288032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 rot="16200000">
            <a:off x="1144032" y="958501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Phase 1</a:t>
            </a:r>
            <a:endParaRPr lang="fr-FR" sz="1200" dirty="0"/>
          </a:p>
        </p:txBody>
      </p:sp>
      <p:sp>
        <p:nvSpPr>
          <p:cNvPr id="39" name="ZoneTexte 38"/>
          <p:cNvSpPr txBox="1"/>
          <p:nvPr/>
        </p:nvSpPr>
        <p:spPr>
          <a:xfrm rot="16200000">
            <a:off x="1511661" y="958501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Phase 2</a:t>
            </a:r>
            <a:endParaRPr lang="fr-FR" sz="1200" dirty="0"/>
          </a:p>
        </p:txBody>
      </p:sp>
      <p:sp>
        <p:nvSpPr>
          <p:cNvPr id="40" name="ZoneTexte 39"/>
          <p:cNvSpPr txBox="1"/>
          <p:nvPr/>
        </p:nvSpPr>
        <p:spPr>
          <a:xfrm rot="16200000">
            <a:off x="1871700" y="958501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Phase 3</a:t>
            </a:r>
            <a:endParaRPr lang="fr-FR" sz="1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1457016" y="1713274"/>
            <a:ext cx="25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</a:t>
            </a:r>
            <a:endParaRPr lang="fr-FR" sz="1200" dirty="0"/>
          </a:p>
        </p:txBody>
      </p:sp>
      <p:sp>
        <p:nvSpPr>
          <p:cNvPr id="42" name="ZoneTexte 41"/>
          <p:cNvSpPr txBox="1"/>
          <p:nvPr/>
        </p:nvSpPr>
        <p:spPr>
          <a:xfrm>
            <a:off x="1794176" y="1713274"/>
            <a:ext cx="25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3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2154216" y="1711841"/>
            <a:ext cx="25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5</a:t>
            </a:r>
            <a:endParaRPr lang="fr-FR" sz="1200" dirty="0"/>
          </a:p>
        </p:txBody>
      </p:sp>
      <p:sp>
        <p:nvSpPr>
          <p:cNvPr id="44" name="ZoneTexte 43"/>
          <p:cNvSpPr txBox="1"/>
          <p:nvPr/>
        </p:nvSpPr>
        <p:spPr>
          <a:xfrm>
            <a:off x="1451354" y="2287905"/>
            <a:ext cx="25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1788514" y="2287905"/>
            <a:ext cx="25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4</a:t>
            </a:r>
            <a:endParaRPr lang="fr-FR" sz="1200" dirty="0"/>
          </a:p>
        </p:txBody>
      </p:sp>
      <p:sp>
        <p:nvSpPr>
          <p:cNvPr id="46" name="ZoneTexte 45"/>
          <p:cNvSpPr txBox="1"/>
          <p:nvPr/>
        </p:nvSpPr>
        <p:spPr>
          <a:xfrm>
            <a:off x="2148554" y="2286472"/>
            <a:ext cx="25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6</a:t>
            </a:r>
            <a:endParaRPr lang="fr-FR" sz="1200" dirty="0"/>
          </a:p>
        </p:txBody>
      </p:sp>
      <p:cxnSp>
        <p:nvCxnSpPr>
          <p:cNvPr id="47" name="Connecteur droit 46"/>
          <p:cNvCxnSpPr/>
          <p:nvPr/>
        </p:nvCxnSpPr>
        <p:spPr>
          <a:xfrm>
            <a:off x="3131840" y="1628800"/>
            <a:ext cx="0" cy="3600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3131840" y="2348880"/>
            <a:ext cx="0" cy="3600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2987824" y="1988840"/>
            <a:ext cx="144016" cy="3600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2771800" y="1711841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13</a:t>
            </a:r>
            <a:endParaRPr lang="fr-FR" sz="1200" dirty="0"/>
          </a:p>
        </p:txBody>
      </p:sp>
      <p:cxnSp>
        <p:nvCxnSpPr>
          <p:cNvPr id="52" name="Connecteur droit 51"/>
          <p:cNvCxnSpPr/>
          <p:nvPr/>
        </p:nvCxnSpPr>
        <p:spPr>
          <a:xfrm flipH="1">
            <a:off x="1619672" y="2141240"/>
            <a:ext cx="72008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879812" y="2708920"/>
            <a:ext cx="504056" cy="238924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91436" y="3173240"/>
            <a:ext cx="288032" cy="144016"/>
          </a:xfrm>
          <a:prstGeom prst="rect">
            <a:avLst/>
          </a:prstGeom>
          <a:pattFill prst="wd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Connecteur droit 56"/>
          <p:cNvCxnSpPr/>
          <p:nvPr/>
        </p:nvCxnSpPr>
        <p:spPr>
          <a:xfrm>
            <a:off x="3135452" y="2957216"/>
            <a:ext cx="0" cy="216024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2991436" y="3173240"/>
            <a:ext cx="288032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 rot="16200000">
            <a:off x="2583949" y="95024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24 V</a:t>
            </a:r>
            <a:endParaRPr lang="fr-FR" sz="1200" dirty="0"/>
          </a:p>
        </p:txBody>
      </p:sp>
      <p:sp>
        <p:nvSpPr>
          <p:cNvPr id="61" name="ZoneTexte 60"/>
          <p:cNvSpPr txBox="1"/>
          <p:nvPr/>
        </p:nvSpPr>
        <p:spPr>
          <a:xfrm>
            <a:off x="2771800" y="2276872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14</a:t>
            </a:r>
            <a:endParaRPr lang="fr-FR" sz="1200" dirty="0"/>
          </a:p>
        </p:txBody>
      </p:sp>
      <p:sp>
        <p:nvSpPr>
          <p:cNvPr id="62" name="ZoneTexte 61"/>
          <p:cNvSpPr txBox="1"/>
          <p:nvPr/>
        </p:nvSpPr>
        <p:spPr>
          <a:xfrm>
            <a:off x="970079" y="1982633"/>
            <a:ext cx="577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KM1</a:t>
            </a:r>
            <a:endParaRPr lang="fr-FR" sz="1200" b="1" dirty="0"/>
          </a:p>
        </p:txBody>
      </p:sp>
      <p:sp>
        <p:nvSpPr>
          <p:cNvPr id="63" name="ZoneTexte 62"/>
          <p:cNvSpPr txBox="1"/>
          <p:nvPr/>
        </p:nvSpPr>
        <p:spPr>
          <a:xfrm>
            <a:off x="3383868" y="2690599"/>
            <a:ext cx="577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KM1</a:t>
            </a:r>
            <a:endParaRPr lang="fr-FR" sz="1200" b="1" dirty="0"/>
          </a:p>
        </p:txBody>
      </p:sp>
      <p:sp>
        <p:nvSpPr>
          <p:cNvPr id="64" name="ZoneTexte 63"/>
          <p:cNvSpPr txBox="1"/>
          <p:nvPr/>
        </p:nvSpPr>
        <p:spPr>
          <a:xfrm>
            <a:off x="3091277" y="2470190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A1</a:t>
            </a:r>
            <a:endParaRPr lang="fr-FR" sz="1200" dirty="0"/>
          </a:p>
        </p:txBody>
      </p:sp>
      <p:sp>
        <p:nvSpPr>
          <p:cNvPr id="65" name="ZoneTexte 64"/>
          <p:cNvSpPr txBox="1"/>
          <p:nvPr/>
        </p:nvSpPr>
        <p:spPr>
          <a:xfrm>
            <a:off x="3091277" y="2909263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A2</a:t>
            </a:r>
            <a:endParaRPr lang="fr-FR" sz="1200" dirty="0"/>
          </a:p>
        </p:txBody>
      </p:sp>
      <p:sp>
        <p:nvSpPr>
          <p:cNvPr id="66" name="Rectangle 65"/>
          <p:cNvSpPr/>
          <p:nvPr/>
        </p:nvSpPr>
        <p:spPr>
          <a:xfrm>
            <a:off x="970079" y="836712"/>
            <a:ext cx="1580181" cy="3096344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2661227" y="1010344"/>
            <a:ext cx="1262702" cy="2924172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969550" y="559713"/>
            <a:ext cx="1580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Circuit de puissance</a:t>
            </a:r>
            <a:endParaRPr lang="fr-FR" sz="1200" b="1" dirty="0"/>
          </a:p>
        </p:txBody>
      </p:sp>
      <p:sp>
        <p:nvSpPr>
          <p:cNvPr id="69" name="ZoneTexte 68"/>
          <p:cNvSpPr txBox="1"/>
          <p:nvPr/>
        </p:nvSpPr>
        <p:spPr>
          <a:xfrm>
            <a:off x="2668746" y="548679"/>
            <a:ext cx="125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Circuit de commande</a:t>
            </a:r>
            <a:endParaRPr lang="fr-FR" sz="1200" b="1" dirty="0"/>
          </a:p>
        </p:txBody>
      </p:sp>
      <p:sp>
        <p:nvSpPr>
          <p:cNvPr id="70" name="ZoneTexte 69"/>
          <p:cNvSpPr txBox="1"/>
          <p:nvPr/>
        </p:nvSpPr>
        <p:spPr>
          <a:xfrm>
            <a:off x="3383867" y="2030360"/>
            <a:ext cx="577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KM1</a:t>
            </a:r>
            <a:endParaRPr lang="fr-FR" sz="1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88" y="836613"/>
            <a:ext cx="354330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22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-1370667" y="3120620"/>
            <a:ext cx="12666406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sz="1400" i="1" kern="0" dirty="0" smtClean="0">
                <a:solidFill>
                  <a:prstClr val="black"/>
                </a:solidFill>
              </a:rPr>
              <a:t>Chaîne d’énergie</a:t>
            </a:r>
          </a:p>
        </p:txBody>
      </p:sp>
      <p:grpSp>
        <p:nvGrpSpPr>
          <p:cNvPr id="2" name="Groupe 132"/>
          <p:cNvGrpSpPr/>
          <p:nvPr/>
        </p:nvGrpSpPr>
        <p:grpSpPr>
          <a:xfrm>
            <a:off x="-1910578" y="3415083"/>
            <a:ext cx="13014056" cy="576000"/>
            <a:chOff x="-1910578" y="3415083"/>
            <a:chExt cx="13014056" cy="576000"/>
          </a:xfrm>
        </p:grpSpPr>
        <p:sp>
          <p:nvSpPr>
            <p:cNvPr id="8" name="Rectangle 7"/>
            <p:cNvSpPr/>
            <p:nvPr/>
          </p:nvSpPr>
          <p:spPr>
            <a:xfrm>
              <a:off x="98183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ALIMENTER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62554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TRANSMETTRE</a:t>
              </a:r>
              <a:endParaRPr sz="1100" kern="0" dirty="0">
                <a:solidFill>
                  <a:prstClr val="black"/>
                </a:solidFill>
              </a:endParaRPr>
            </a:p>
          </p:txBody>
        </p:sp>
        <p:cxnSp>
          <p:nvCxnSpPr>
            <p:cNvPr id="22" name="Connecteur droit 21"/>
            <p:cNvCxnSpPr>
              <a:endCxn id="8" idx="1"/>
            </p:cNvCxnSpPr>
            <p:nvPr/>
          </p:nvCxnSpPr>
          <p:spPr>
            <a:xfrm>
              <a:off x="261595" y="3700296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3" name="Connecteur droit 22"/>
            <p:cNvCxnSpPr>
              <a:endCxn id="108" idx="1"/>
            </p:cNvCxnSpPr>
            <p:nvPr/>
          </p:nvCxnSpPr>
          <p:spPr>
            <a:xfrm flipV="1">
              <a:off x="4556766" y="3703083"/>
              <a:ext cx="765922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4" name="Connecteur droit 23"/>
            <p:cNvCxnSpPr>
              <a:endCxn id="11" idx="1"/>
            </p:cNvCxnSpPr>
            <p:nvPr/>
          </p:nvCxnSpPr>
          <p:spPr>
            <a:xfrm>
              <a:off x="6762688" y="3700296"/>
              <a:ext cx="699866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94" name="Rectangle 93"/>
            <p:cNvSpPr/>
            <p:nvPr/>
          </p:nvSpPr>
          <p:spPr>
            <a:xfrm>
              <a:off x="-117840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STOCKER</a:t>
              </a:r>
            </a:p>
            <a:p>
              <a:pPr algn="ctr">
                <a:defRPr/>
              </a:pPr>
              <a:endParaRPr sz="1200" kern="0" dirty="0" smtClean="0">
                <a:solidFill>
                  <a:prstClr val="black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116766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MODULER</a:t>
              </a:r>
            </a:p>
          </p:txBody>
        </p:sp>
        <p:cxnSp>
          <p:nvCxnSpPr>
            <p:cNvPr id="103" name="Connecteur droit 102"/>
            <p:cNvCxnSpPr>
              <a:endCxn id="102" idx="1"/>
            </p:cNvCxnSpPr>
            <p:nvPr/>
          </p:nvCxnSpPr>
          <p:spPr>
            <a:xfrm flipV="1">
              <a:off x="2421835" y="3703083"/>
              <a:ext cx="694931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8" name="Rectangle 107"/>
            <p:cNvSpPr/>
            <p:nvPr/>
          </p:nvSpPr>
          <p:spPr>
            <a:xfrm>
              <a:off x="532268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CONVERTIR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66347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AGIR</a:t>
              </a:r>
            </a:p>
            <a:p>
              <a:pPr algn="ctr">
                <a:defRPr/>
              </a:pPr>
              <a:endParaRPr sz="1200" kern="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119" name="Connecteur droit 118"/>
            <p:cNvCxnSpPr>
              <a:endCxn id="118" idx="1"/>
            </p:cNvCxnSpPr>
            <p:nvPr/>
          </p:nvCxnSpPr>
          <p:spPr>
            <a:xfrm>
              <a:off x="8902554" y="3700296"/>
              <a:ext cx="760924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79" name="Connecteur droit 178"/>
            <p:cNvCxnSpPr/>
            <p:nvPr/>
          </p:nvCxnSpPr>
          <p:spPr>
            <a:xfrm>
              <a:off x="-1910578" y="3697509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9" name="Groupe 124"/>
          <p:cNvGrpSpPr/>
          <p:nvPr/>
        </p:nvGrpSpPr>
        <p:grpSpPr>
          <a:xfrm>
            <a:off x="463753" y="116632"/>
            <a:ext cx="8947498" cy="2315601"/>
            <a:chOff x="-105086" y="-182746"/>
            <a:chExt cx="8947498" cy="2315601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-105086" y="-182746"/>
              <a:ext cx="8564537" cy="231560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t"/>
            <a:lstStyle/>
            <a:p>
              <a:pPr algn="ctr">
                <a:defRPr/>
              </a:pPr>
              <a:r>
                <a:rPr sz="1400" i="1" kern="0" dirty="0" smtClean="0">
                  <a:solidFill>
                    <a:prstClr val="black"/>
                  </a:solidFill>
                </a:rPr>
                <a:t>Chaîne d’information</a:t>
              </a:r>
            </a:p>
          </p:txBody>
        </p:sp>
        <p:grpSp>
          <p:nvGrpSpPr>
            <p:cNvPr id="10" name="Groupe 123"/>
            <p:cNvGrpSpPr/>
            <p:nvPr/>
          </p:nvGrpSpPr>
          <p:grpSpPr>
            <a:xfrm>
              <a:off x="135397" y="552192"/>
              <a:ext cx="8707015" cy="1390312"/>
              <a:chOff x="251520" y="552192"/>
              <a:chExt cx="8707015" cy="139031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152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ACQUERIR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546691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TRAITER MEMORISER</a:t>
                </a:r>
                <a:endParaRPr sz="800" kern="0" dirty="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752613" y="1366504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COMMUNIQUER</a:t>
                </a:r>
              </a:p>
            </p:txBody>
          </p:sp>
          <p:cxnSp>
            <p:nvCxnSpPr>
              <p:cNvPr id="14" name="Connecteur droit avec flèche 13"/>
              <p:cNvCxnSpPr>
                <a:stCxn id="5" idx="3"/>
                <a:endCxn id="51" idx="1"/>
              </p:cNvCxnSpPr>
              <p:nvPr/>
            </p:nvCxnSpPr>
            <p:spPr>
              <a:xfrm>
                <a:off x="1691520" y="840192"/>
                <a:ext cx="7202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5" name="Connecteur droit avec flèche 14"/>
              <p:cNvCxnSpPr/>
              <p:nvPr/>
            </p:nvCxnSpPr>
            <p:spPr>
              <a:xfrm>
                <a:off x="5986691" y="69269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51" name="Rectangle 50"/>
              <p:cNvSpPr/>
              <p:nvPr/>
            </p:nvSpPr>
            <p:spPr>
              <a:xfrm>
                <a:off x="241176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50" kern="0" dirty="0" smtClean="0">
                    <a:solidFill>
                      <a:prstClr val="black"/>
                    </a:solidFill>
                  </a:rPr>
                  <a:t>CODER</a:t>
                </a:r>
              </a:p>
            </p:txBody>
          </p:sp>
          <p:cxnSp>
            <p:nvCxnSpPr>
              <p:cNvPr id="54" name="Connecteur droit avec flèche 53"/>
              <p:cNvCxnSpPr>
                <a:stCxn id="51" idx="3"/>
                <a:endCxn id="6" idx="1"/>
              </p:cNvCxnSpPr>
              <p:nvPr/>
            </p:nvCxnSpPr>
            <p:spPr>
              <a:xfrm>
                <a:off x="3851760" y="840192"/>
                <a:ext cx="69493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63" name="Rectangle 62"/>
              <p:cNvSpPr/>
              <p:nvPr/>
            </p:nvSpPr>
            <p:spPr>
              <a:xfrm>
                <a:off x="6752613" y="559526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RESTITUER</a:t>
                </a:r>
              </a:p>
            </p:txBody>
          </p:sp>
          <p:cxnSp>
            <p:nvCxnSpPr>
              <p:cNvPr id="77" name="Connecteur droit avec flèche 76"/>
              <p:cNvCxnSpPr>
                <a:endCxn id="7" idx="1"/>
              </p:cNvCxnSpPr>
              <p:nvPr/>
            </p:nvCxnSpPr>
            <p:spPr>
              <a:xfrm>
                <a:off x="6369652" y="1654504"/>
                <a:ext cx="3829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4" name="Connecteur droit avec flèche 83"/>
              <p:cNvCxnSpPr/>
              <p:nvPr/>
            </p:nvCxnSpPr>
            <p:spPr>
              <a:xfrm flipH="1" flipV="1">
                <a:off x="6369652" y="980728"/>
                <a:ext cx="1" cy="67377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Connecteur droit avec flèche 86"/>
              <p:cNvCxnSpPr/>
              <p:nvPr/>
            </p:nvCxnSpPr>
            <p:spPr>
              <a:xfrm flipH="1">
                <a:off x="5986692" y="980728"/>
                <a:ext cx="38296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4" name="Connecteur droit avec flèche 133"/>
              <p:cNvCxnSpPr/>
              <p:nvPr/>
            </p:nvCxnSpPr>
            <p:spPr>
              <a:xfrm>
                <a:off x="8192613" y="84752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7" name="Connecteur droit avec flèche 136"/>
              <p:cNvCxnSpPr>
                <a:stCxn id="7" idx="3"/>
              </p:cNvCxnSpPr>
              <p:nvPr/>
            </p:nvCxnSpPr>
            <p:spPr>
              <a:xfrm>
                <a:off x="8192613" y="1654504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arrow"/>
                <a:tailEnd type="arrow"/>
              </a:ln>
              <a:effectLst/>
            </p:spPr>
          </p:cxnSp>
        </p:grpSp>
      </p:grpSp>
      <p:sp>
        <p:nvSpPr>
          <p:cNvPr id="139" name="ZoneTexte 138"/>
          <p:cNvSpPr txBox="1"/>
          <p:nvPr/>
        </p:nvSpPr>
        <p:spPr>
          <a:xfrm>
            <a:off x="9411251" y="916071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Informations destinées  l’utilisateur</a:t>
            </a:r>
            <a:endParaRPr sz="1200" b="1" i="1" dirty="0">
              <a:solidFill>
                <a:srgbClr val="1F497D"/>
              </a:solidFill>
            </a:endParaRPr>
          </a:p>
        </p:txBody>
      </p:sp>
      <p:sp>
        <p:nvSpPr>
          <p:cNvPr id="140" name="ZoneTexte 139"/>
          <p:cNvSpPr txBox="1"/>
          <p:nvPr/>
        </p:nvSpPr>
        <p:spPr>
          <a:xfrm>
            <a:off x="9411251" y="1723049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Informations issues et venant de l’extérieur</a:t>
            </a:r>
            <a:endParaRPr sz="1200" b="1" i="1" dirty="0">
              <a:solidFill>
                <a:srgbClr val="1F497D"/>
              </a:solidFill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-1178405" y="764704"/>
            <a:ext cx="137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Consignes de l’utilisateur</a:t>
            </a:r>
            <a:endParaRPr sz="1200" b="1" i="1" dirty="0">
              <a:solidFill>
                <a:srgbClr val="1F497D"/>
              </a:solidFill>
            </a:endParaRPr>
          </a:p>
        </p:txBody>
      </p:sp>
      <p:cxnSp>
        <p:nvCxnSpPr>
          <p:cNvPr id="143" name="Connecteur droit avec flèche 142"/>
          <p:cNvCxnSpPr>
            <a:stCxn id="141" idx="3"/>
          </p:cNvCxnSpPr>
          <p:nvPr/>
        </p:nvCxnSpPr>
        <p:spPr>
          <a:xfrm>
            <a:off x="192262" y="995537"/>
            <a:ext cx="511974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7" name="Connecteur droit 146"/>
          <p:cNvCxnSpPr/>
          <p:nvPr/>
        </p:nvCxnSpPr>
        <p:spPr>
          <a:xfrm>
            <a:off x="192262" y="1277319"/>
            <a:ext cx="518476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8" name="Connecteur droit 147"/>
          <p:cNvCxnSpPr/>
          <p:nvPr/>
        </p:nvCxnSpPr>
        <p:spPr>
          <a:xfrm flipV="1">
            <a:off x="192262" y="1277319"/>
            <a:ext cx="0" cy="150082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4" name="Connecteur droit 153"/>
          <p:cNvCxnSpPr/>
          <p:nvPr/>
        </p:nvCxnSpPr>
        <p:spPr>
          <a:xfrm>
            <a:off x="192262" y="2778140"/>
            <a:ext cx="2924504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7" name="Connecteur droit 156"/>
          <p:cNvCxnSpPr/>
          <p:nvPr/>
        </p:nvCxnSpPr>
        <p:spPr>
          <a:xfrm flipV="1">
            <a:off x="3116766" y="2778141"/>
            <a:ext cx="0" cy="34247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2" name="Connecteur droit avec flèche 161"/>
          <p:cNvCxnSpPr/>
          <p:nvPr/>
        </p:nvCxnSpPr>
        <p:spPr>
          <a:xfrm flipV="1">
            <a:off x="7925329" y="2274918"/>
            <a:ext cx="1" cy="50322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5" name="Connecteur droit avec flèche 164"/>
          <p:cNvCxnSpPr>
            <a:endCxn id="102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8" name="Connecteur droit avec flèche 167"/>
          <p:cNvCxnSpPr/>
          <p:nvPr/>
        </p:nvCxnSpPr>
        <p:spPr>
          <a:xfrm flipH="1"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72" name="ZoneTexte 171"/>
          <p:cNvSpPr txBox="1"/>
          <p:nvPr/>
        </p:nvSpPr>
        <p:spPr>
          <a:xfrm>
            <a:off x="73890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Capteur / IHM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3" name="ZoneTexte 172"/>
          <p:cNvSpPr txBox="1"/>
          <p:nvPr/>
        </p:nvSpPr>
        <p:spPr>
          <a:xfrm>
            <a:off x="289914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Capteur / CAN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4" name="ZoneTexte 173"/>
          <p:cNvSpPr txBox="1"/>
          <p:nvPr/>
        </p:nvSpPr>
        <p:spPr>
          <a:xfrm>
            <a:off x="4962537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Unité de commande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5" name="ZoneTexte 174"/>
          <p:cNvSpPr txBox="1"/>
          <p:nvPr/>
        </p:nvSpPr>
        <p:spPr>
          <a:xfrm>
            <a:off x="7143151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IHM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6" name="ZoneTexte 175"/>
          <p:cNvSpPr txBox="1"/>
          <p:nvPr/>
        </p:nvSpPr>
        <p:spPr>
          <a:xfrm>
            <a:off x="7013848" y="1434250"/>
            <a:ext cx="200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Interface de communication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502578" y="2453365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600" b="1" i="1" dirty="0" smtClean="0">
                <a:solidFill>
                  <a:srgbClr val="1F497D"/>
                </a:solidFill>
              </a:rPr>
              <a:t>Ordres</a:t>
            </a:r>
            <a:endParaRPr sz="1600" b="1" i="1" dirty="0">
              <a:solidFill>
                <a:srgbClr val="1F497D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92262" y="2453492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sz="1600" b="1" i="1" dirty="0" smtClean="0">
                <a:solidFill>
                  <a:srgbClr val="1F497D"/>
                </a:solidFill>
              </a:rPr>
              <a:t>Grandeurs physiques à acquérir</a:t>
            </a:r>
            <a:endParaRPr sz="1600" b="1" i="1" dirty="0">
              <a:solidFill>
                <a:srgbClr val="1F497D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-2599593" y="3407241"/>
            <a:ext cx="12289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200" b="1" i="1" dirty="0" smtClean="0">
                <a:solidFill>
                  <a:srgbClr val="C0504D"/>
                </a:solidFill>
              </a:rPr>
              <a:t>Energie d’entrée</a:t>
            </a:r>
            <a:endParaRPr sz="1200" b="1" i="1" dirty="0">
              <a:solidFill>
                <a:srgbClr val="C0504D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200" b="1" i="1" dirty="0" smtClean="0">
                <a:solidFill>
                  <a:srgbClr val="C0504D"/>
                </a:solidFill>
              </a:rPr>
              <a:t>Energies de sortie</a:t>
            </a:r>
            <a:endParaRPr sz="1200" b="1" i="1" dirty="0">
              <a:solidFill>
                <a:srgbClr val="C0504D"/>
              </a:solidFill>
            </a:endParaRPr>
          </a:p>
        </p:txBody>
      </p:sp>
      <p:cxnSp>
        <p:nvCxnSpPr>
          <p:cNvPr id="182" name="Connecteur droit 181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83" name="ZoneTexte 182"/>
          <p:cNvSpPr txBox="1"/>
          <p:nvPr/>
        </p:nvSpPr>
        <p:spPr>
          <a:xfrm>
            <a:off x="-117840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Unité de stockage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4" name="ZoneTexte 183"/>
          <p:cNvSpPr txBox="1"/>
          <p:nvPr/>
        </p:nvSpPr>
        <p:spPr>
          <a:xfrm>
            <a:off x="981835" y="3991083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Unité d’alimentation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314207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Pré actionneur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6" name="ZoneTexte 185"/>
          <p:cNvSpPr txBox="1"/>
          <p:nvPr/>
        </p:nvSpPr>
        <p:spPr>
          <a:xfrm>
            <a:off x="530231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Actionneur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7" name="ZoneTexte 186"/>
          <p:cNvSpPr txBox="1"/>
          <p:nvPr/>
        </p:nvSpPr>
        <p:spPr>
          <a:xfrm>
            <a:off x="746255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Transmetteur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8" name="ZoneTexte 187"/>
          <p:cNvSpPr txBox="1"/>
          <p:nvPr/>
        </p:nvSpPr>
        <p:spPr>
          <a:xfrm>
            <a:off x="962279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Effecteur</a:t>
            </a:r>
            <a:endParaRPr sz="1200" i="1" dirty="0">
              <a:solidFill>
                <a:srgbClr val="C0504D"/>
              </a:solidFill>
            </a:endParaRPr>
          </a:p>
        </p:txBody>
      </p:sp>
      <p:cxnSp>
        <p:nvCxnSpPr>
          <p:cNvPr id="191" name="Connecteur droit 190"/>
          <p:cNvCxnSpPr/>
          <p:nvPr/>
        </p:nvCxnSpPr>
        <p:spPr>
          <a:xfrm flipV="1">
            <a:off x="261595" y="5085184"/>
            <a:ext cx="694931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2" name="Connecteur droit avec flèche 191"/>
          <p:cNvCxnSpPr/>
          <p:nvPr/>
        </p:nvCxnSpPr>
        <p:spPr>
          <a:xfrm>
            <a:off x="261595" y="5373216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3" name="ZoneTexte 192"/>
          <p:cNvSpPr txBox="1"/>
          <p:nvPr/>
        </p:nvSpPr>
        <p:spPr>
          <a:xfrm>
            <a:off x="981835" y="5234716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Lien d’information</a:t>
            </a:r>
            <a:endParaRPr sz="1200" b="1" i="1" dirty="0">
              <a:solidFill>
                <a:srgbClr val="1F497D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81835" y="4957717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sz="1200" b="1" i="1" dirty="0" smtClean="0">
                <a:solidFill>
                  <a:srgbClr val="C0504D"/>
                </a:solidFill>
              </a:rPr>
              <a:t>Lien d’énergie</a:t>
            </a:r>
            <a:endParaRPr sz="1200" b="1" i="1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88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63753" y="332657"/>
            <a:ext cx="8284711" cy="1440159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algn="ctr">
              <a:defRPr/>
            </a:pPr>
            <a:r>
              <a:rPr sz="1400" i="1" kern="0" dirty="0" smtClean="0">
                <a:solidFill>
                  <a:prstClr val="black"/>
                </a:solidFill>
              </a:rPr>
              <a:t>Chaîne d’information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04235" y="851569"/>
            <a:ext cx="5271921" cy="7772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sz="1000" kern="0" dirty="0" smtClean="0">
                <a:solidFill>
                  <a:prstClr val="black"/>
                </a:solidFill>
              </a:rPr>
              <a:t>ACQUERIR</a:t>
            </a:r>
          </a:p>
        </p:txBody>
      </p:sp>
      <p:cxnSp>
        <p:nvCxnSpPr>
          <p:cNvPr id="14" name="Connecteur droit avec flèche 13"/>
          <p:cNvCxnSpPr>
            <a:stCxn id="76" idx="3"/>
            <a:endCxn id="51" idx="1"/>
          </p:cNvCxnSpPr>
          <p:nvPr/>
        </p:nvCxnSpPr>
        <p:spPr>
          <a:xfrm>
            <a:off x="5796136" y="1304764"/>
            <a:ext cx="69294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Rectangle 50"/>
          <p:cNvSpPr/>
          <p:nvPr/>
        </p:nvSpPr>
        <p:spPr>
          <a:xfrm>
            <a:off x="6489084" y="1016764"/>
            <a:ext cx="1440000" cy="576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sz="1050" kern="0" dirty="0" smtClean="0">
                <a:solidFill>
                  <a:prstClr val="black"/>
                </a:solidFill>
              </a:rPr>
              <a:t>CODER</a:t>
            </a:r>
          </a:p>
        </p:txBody>
      </p:sp>
      <p:cxnSp>
        <p:nvCxnSpPr>
          <p:cNvPr id="54" name="Connecteur droit avec flèche 53"/>
          <p:cNvCxnSpPr>
            <a:stCxn id="51" idx="3"/>
          </p:cNvCxnSpPr>
          <p:nvPr/>
        </p:nvCxnSpPr>
        <p:spPr>
          <a:xfrm>
            <a:off x="7929084" y="1304764"/>
            <a:ext cx="6949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  <a:tailEnd type="arrow"/>
          </a:ln>
          <a:effectLst/>
        </p:spPr>
      </p:cxnSp>
      <p:cxnSp>
        <p:nvCxnSpPr>
          <p:cNvPr id="147" name="Connecteur droit 146"/>
          <p:cNvCxnSpPr>
            <a:endCxn id="69" idx="1"/>
          </p:cNvCxnSpPr>
          <p:nvPr/>
        </p:nvCxnSpPr>
        <p:spPr>
          <a:xfrm>
            <a:off x="251520" y="1304764"/>
            <a:ext cx="687740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9" name="Rectangle 68"/>
          <p:cNvSpPr/>
          <p:nvPr/>
        </p:nvSpPr>
        <p:spPr>
          <a:xfrm>
            <a:off x="939260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« Convertir »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198179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Capter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457098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Amplifier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716016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Filtrer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706953" y="1027765"/>
            <a:ext cx="13773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kern="0" dirty="0" smtClean="0">
                <a:solidFill>
                  <a:prstClr val="black"/>
                </a:solidFill>
              </a:rPr>
              <a:t>Grandeur physique</a:t>
            </a:r>
            <a:endParaRPr lang="fr-FR" sz="1200" dirty="0"/>
          </a:p>
        </p:txBody>
      </p:sp>
      <p:cxnSp>
        <p:nvCxnSpPr>
          <p:cNvPr id="85" name="Connecteur droit 84"/>
          <p:cNvCxnSpPr>
            <a:stCxn id="69" idx="3"/>
            <a:endCxn id="71" idx="1"/>
          </p:cNvCxnSpPr>
          <p:nvPr/>
        </p:nvCxnSpPr>
        <p:spPr>
          <a:xfrm>
            <a:off x="2019380" y="1304764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8" name="Connecteur droit 87"/>
          <p:cNvCxnSpPr>
            <a:stCxn id="71" idx="3"/>
            <a:endCxn id="74" idx="1"/>
          </p:cNvCxnSpPr>
          <p:nvPr/>
        </p:nvCxnSpPr>
        <p:spPr>
          <a:xfrm>
            <a:off x="3278299" y="1304764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1" name="Connecteur droit 90"/>
          <p:cNvCxnSpPr>
            <a:stCxn id="74" idx="3"/>
            <a:endCxn id="76" idx="1"/>
          </p:cNvCxnSpPr>
          <p:nvPr/>
        </p:nvCxnSpPr>
        <p:spPr>
          <a:xfrm>
            <a:off x="4537218" y="1304764"/>
            <a:ext cx="178798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44" name="Groupe 43"/>
          <p:cNvGrpSpPr/>
          <p:nvPr/>
        </p:nvGrpSpPr>
        <p:grpSpPr>
          <a:xfrm>
            <a:off x="694616" y="1525568"/>
            <a:ext cx="1325959" cy="585802"/>
            <a:chOff x="755576" y="1525568"/>
            <a:chExt cx="1325959" cy="585802"/>
          </a:xfrm>
        </p:grpSpPr>
        <p:sp>
          <p:nvSpPr>
            <p:cNvPr id="97" name="Rectangle 96"/>
            <p:cNvSpPr/>
            <p:nvPr/>
          </p:nvSpPr>
          <p:spPr>
            <a:xfrm>
              <a:off x="755576" y="1772816"/>
              <a:ext cx="1124884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physique 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43" name="Éclair 42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0" name="Groupe 99"/>
          <p:cNvGrpSpPr/>
          <p:nvPr/>
        </p:nvGrpSpPr>
        <p:grpSpPr>
          <a:xfrm>
            <a:off x="1945804" y="1531814"/>
            <a:ext cx="1366867" cy="585802"/>
            <a:chOff x="714668" y="1525568"/>
            <a:chExt cx="1366867" cy="585802"/>
          </a:xfrm>
        </p:grpSpPr>
        <p:sp>
          <p:nvSpPr>
            <p:cNvPr id="101" name="Rectangle 100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04" name="Éclair 103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5" name="Groupe 104"/>
          <p:cNvGrpSpPr/>
          <p:nvPr/>
        </p:nvGrpSpPr>
        <p:grpSpPr>
          <a:xfrm>
            <a:off x="3220373" y="1531814"/>
            <a:ext cx="1366867" cy="585802"/>
            <a:chOff x="714668" y="1525568"/>
            <a:chExt cx="1366867" cy="585802"/>
          </a:xfrm>
        </p:grpSpPr>
        <p:sp>
          <p:nvSpPr>
            <p:cNvPr id="106" name="Rectangle 105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07" name="Éclair 106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9" name="Groupe 108"/>
          <p:cNvGrpSpPr/>
          <p:nvPr/>
        </p:nvGrpSpPr>
        <p:grpSpPr>
          <a:xfrm>
            <a:off x="4645293" y="1533932"/>
            <a:ext cx="1366867" cy="585802"/>
            <a:chOff x="714668" y="1525568"/>
            <a:chExt cx="1366867" cy="585802"/>
          </a:xfrm>
        </p:grpSpPr>
        <p:sp>
          <p:nvSpPr>
            <p:cNvPr id="110" name="Rectangle 109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11" name="Éclair 110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6660232" y="1547054"/>
            <a:ext cx="1366867" cy="585802"/>
            <a:chOff x="714668" y="1525568"/>
            <a:chExt cx="1366867" cy="585802"/>
          </a:xfrm>
        </p:grpSpPr>
        <p:sp>
          <p:nvSpPr>
            <p:cNvPr id="113" name="Rectangle 112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</a:t>
              </a:r>
              <a:r>
                <a:rPr lang="fr-FR" sz="1100" b="1" kern="0" dirty="0" smtClean="0">
                  <a:solidFill>
                    <a:prstClr val="black"/>
                  </a:solidFill>
                </a:rPr>
                <a:t>numérique</a:t>
              </a:r>
              <a:r>
                <a:rPr lang="fr-FR" sz="1100" kern="0" dirty="0" smtClean="0">
                  <a:solidFill>
                    <a:prstClr val="black"/>
                  </a:solidFill>
                </a:rPr>
                <a:t>)</a:t>
              </a:r>
              <a:endParaRPr lang="fr-FR" sz="1100" dirty="0"/>
            </a:p>
          </p:txBody>
        </p:sp>
        <p:sp>
          <p:nvSpPr>
            <p:cNvPr id="114" name="Éclair 113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42009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>
            <a:stCxn id="16" idx="2"/>
            <a:endCxn id="9" idx="2"/>
          </p:cNvCxnSpPr>
          <p:nvPr/>
        </p:nvCxnSpPr>
        <p:spPr>
          <a:xfrm>
            <a:off x="841140" y="1988776"/>
            <a:ext cx="1857988" cy="3744416"/>
          </a:xfrm>
          <a:prstGeom prst="line">
            <a:avLst/>
          </a:prstGeom>
          <a:ln w="1016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5" idx="2"/>
            <a:endCxn id="9" idx="2"/>
          </p:cNvCxnSpPr>
          <p:nvPr/>
        </p:nvCxnSpPr>
        <p:spPr>
          <a:xfrm flipH="1">
            <a:off x="2699128" y="1988776"/>
            <a:ext cx="1857989" cy="3744416"/>
          </a:xfrm>
          <a:prstGeom prst="line">
            <a:avLst/>
          </a:prstGeom>
          <a:ln w="101600" cmpd="dbl"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15" idx="3"/>
          </p:cNvCxnSpPr>
          <p:nvPr/>
        </p:nvCxnSpPr>
        <p:spPr>
          <a:xfrm flipH="1">
            <a:off x="5205117" y="1700776"/>
            <a:ext cx="3615355" cy="0"/>
          </a:xfrm>
          <a:prstGeom prst="line">
            <a:avLst/>
          </a:prstGeom>
          <a:ln w="101600" cmpd="dbl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771944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unitaires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051128" y="5157192"/>
            <a:ext cx="12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Réalisation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331640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détaillée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2039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d’intégration</a:t>
            </a:r>
            <a:endParaRPr lang="fr-FR" sz="1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995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générale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636040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Validation</a:t>
            </a:r>
            <a:endParaRPr lang="fr-FR" sz="14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7544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Spécifications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09117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Production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93140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Expression des besoins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5364088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Utilisation</a:t>
            </a:r>
          </a:p>
          <a:p>
            <a:pPr algn="ctr"/>
            <a:r>
              <a:rPr lang="fr-FR" sz="1400" dirty="0" smtClean="0"/>
              <a:t>Maintenance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876256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Recyclage</a:t>
            </a:r>
            <a:endParaRPr lang="fr-FR" sz="1400" dirty="0"/>
          </a:p>
        </p:txBody>
      </p:sp>
      <p:cxnSp>
        <p:nvCxnSpPr>
          <p:cNvPr id="34" name="Connecteur droit avec flèche 33"/>
          <p:cNvCxnSpPr>
            <a:stCxn id="14" idx="3"/>
            <a:endCxn id="13" idx="1"/>
          </p:cNvCxnSpPr>
          <p:nvPr/>
        </p:nvCxnSpPr>
        <p:spPr>
          <a:xfrm>
            <a:off x="1763544" y="2636880"/>
            <a:ext cx="187249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2" idx="3"/>
            <a:endCxn id="11" idx="1"/>
          </p:cNvCxnSpPr>
          <p:nvPr/>
        </p:nvCxnSpPr>
        <p:spPr>
          <a:xfrm>
            <a:off x="2195592" y="3572984"/>
            <a:ext cx="1008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>
            <a:off x="2195592" y="3915046"/>
            <a:ext cx="1008400" cy="612084"/>
          </a:xfrm>
          <a:prstGeom prst="arc">
            <a:avLst>
              <a:gd name="adj1" fmla="val 107105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12</a:t>
            </a:fld>
            <a:endParaRPr kumimoji="0" lang="fr-FR"/>
          </a:p>
        </p:txBody>
      </p:sp>
      <p:sp>
        <p:nvSpPr>
          <p:cNvPr id="5" name="Rectangle 4"/>
          <p:cNvSpPr/>
          <p:nvPr/>
        </p:nvSpPr>
        <p:spPr>
          <a:xfrm>
            <a:off x="0" y="1268760"/>
            <a:ext cx="197964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198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763688" y="2708920"/>
            <a:ext cx="115212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Trimara</a:t>
            </a:r>
            <a:r>
              <a:rPr lang="fr-FR" sz="1200" dirty="0"/>
              <a:t>n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Permettre à l’équipage de gagner des régates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971600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Equipage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555776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Mer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trimaran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trimaran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044887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Pilote automatique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Permettre au skipper de maintenir un cap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971600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Skipper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555776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Le voilier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55679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pilote automatique rend service au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pilote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354066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Ligne de conditionnement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Conditionner les médicaments sous vide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Médicaments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412776"/>
            <a:ext cx="1584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ligne de conditionnement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ligne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25278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Capsuleuse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Capsuler automatiquement des bocaux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Bocaux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27584" y="154256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248278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Capsuleuse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Capsuler automatiquement des bocaux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Bocaux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27584" y="154256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342755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Véhicule auto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Transporter le conducteur 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Conducteur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Position utilisateur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63130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véhicule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véhicule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03563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116280" y="1701109"/>
            <a:ext cx="7777279" cy="82943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1103585" y="726659"/>
            <a:ext cx="4620544" cy="6536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6740" y="975382"/>
            <a:ext cx="1008000" cy="2880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8" name="Rectangle 7"/>
          <p:cNvSpPr/>
          <p:nvPr/>
        </p:nvSpPr>
        <p:spPr>
          <a:xfrm>
            <a:off x="2871565" y="975398"/>
            <a:ext cx="1008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7984" y="975398"/>
            <a:ext cx="1080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7621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71565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9992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84280" y="1822390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860430" y="1091932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/>
          <p:nvPr/>
        </p:nvCxnSpPr>
        <p:spPr>
          <a:xfrm>
            <a:off x="2354740" y="1118126"/>
            <a:ext cx="51682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/>
          <p:nvPr/>
        </p:nvCxnSpPr>
        <p:spPr>
          <a:xfrm flipV="1">
            <a:off x="3879565" y="1118127"/>
            <a:ext cx="548419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/>
          <p:nvPr/>
        </p:nvCxnSpPr>
        <p:spPr>
          <a:xfrm>
            <a:off x="5520949" y="1126177"/>
            <a:ext cx="62459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0" name="Connecteur droit 19"/>
          <p:cNvCxnSpPr/>
          <p:nvPr/>
        </p:nvCxnSpPr>
        <p:spPr>
          <a:xfrm>
            <a:off x="3375565" y="1579826"/>
            <a:ext cx="1300514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Connecteur droit 21"/>
          <p:cNvCxnSpPr/>
          <p:nvPr/>
        </p:nvCxnSpPr>
        <p:spPr>
          <a:xfrm flipV="1">
            <a:off x="4676079" y="1263415"/>
            <a:ext cx="0" cy="316411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Connecteur droit 22"/>
          <p:cNvCxnSpPr>
            <a:endCxn id="11" idx="0"/>
          </p:cNvCxnSpPr>
          <p:nvPr/>
        </p:nvCxnSpPr>
        <p:spPr>
          <a:xfrm>
            <a:off x="3375565" y="1579826"/>
            <a:ext cx="0" cy="242566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4" name="Connecteur droit 23"/>
          <p:cNvCxnSpPr/>
          <p:nvPr/>
        </p:nvCxnSpPr>
        <p:spPr>
          <a:xfrm flipV="1">
            <a:off x="873125" y="1232922"/>
            <a:ext cx="0" cy="333907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5" name="Connecteur droit 24"/>
          <p:cNvCxnSpPr/>
          <p:nvPr/>
        </p:nvCxnSpPr>
        <p:spPr>
          <a:xfrm flipH="1">
            <a:off x="882619" y="1555361"/>
            <a:ext cx="873529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6" name="Connecteur droit 25"/>
          <p:cNvCxnSpPr/>
          <p:nvPr/>
        </p:nvCxnSpPr>
        <p:spPr>
          <a:xfrm>
            <a:off x="861250" y="12210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" name="Connecteur droit 26"/>
          <p:cNvCxnSpPr/>
          <p:nvPr/>
        </p:nvCxnSpPr>
        <p:spPr>
          <a:xfrm flipV="1">
            <a:off x="1746164" y="1547227"/>
            <a:ext cx="0" cy="165756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8" name="Connecteur droit 27"/>
          <p:cNvCxnSpPr/>
          <p:nvPr/>
        </p:nvCxnSpPr>
        <p:spPr>
          <a:xfrm>
            <a:off x="8649677" y="1993453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9" name="Flèche vers le bas 28"/>
          <p:cNvSpPr/>
          <p:nvPr/>
        </p:nvSpPr>
        <p:spPr>
          <a:xfrm>
            <a:off x="7949627" y="1232921"/>
            <a:ext cx="405180" cy="508327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41345" y="129472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-135461" y="1053490"/>
            <a:ext cx="1099713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145541" y="746924"/>
            <a:ext cx="1452974" cy="6614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-312091" y="549438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49453" y="2600839"/>
            <a:ext cx="2952530" cy="4748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410875" y="85374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137698" y="2870900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 = MOE + VA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76431" y="2664560"/>
            <a:ext cx="6062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Énergie </a:t>
            </a: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Éclair 37"/>
          <p:cNvSpPr/>
          <p:nvPr/>
        </p:nvSpPr>
        <p:spPr>
          <a:xfrm rot="15177192" flipH="1">
            <a:off x="2455811" y="1751857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Éclair 38"/>
          <p:cNvSpPr/>
          <p:nvPr/>
        </p:nvSpPr>
        <p:spPr>
          <a:xfrm rot="15177192" flipH="1">
            <a:off x="926713" y="1690186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Éclair 39"/>
          <p:cNvSpPr/>
          <p:nvPr/>
        </p:nvSpPr>
        <p:spPr>
          <a:xfrm rot="15177192" flipH="1">
            <a:off x="4006587" y="1751856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Éclair 40"/>
          <p:cNvSpPr/>
          <p:nvPr/>
        </p:nvSpPr>
        <p:spPr>
          <a:xfrm rot="15177192" flipH="1">
            <a:off x="7233165" y="1763169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Éclair 41"/>
          <p:cNvSpPr/>
          <p:nvPr/>
        </p:nvSpPr>
        <p:spPr>
          <a:xfrm rot="15177192" flipH="1">
            <a:off x="3290970" y="2589512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Éclair 42"/>
          <p:cNvSpPr/>
          <p:nvPr/>
        </p:nvSpPr>
        <p:spPr>
          <a:xfrm rot="15177192" flipH="1">
            <a:off x="5622019" y="1730327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lèche vers le bas 3"/>
          <p:cNvSpPr/>
          <p:nvPr/>
        </p:nvSpPr>
        <p:spPr>
          <a:xfrm>
            <a:off x="7949627" y="2377999"/>
            <a:ext cx="405180" cy="409672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4758" y="1774091"/>
            <a:ext cx="994919" cy="602298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699792" y="1678286"/>
            <a:ext cx="1342885" cy="526578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323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Direction Assistée Electrique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Assister le conducteur pour manœuvrer le volant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Conducteur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Orientation des roues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742618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DAE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DAE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420470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Centre d’Usinage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Enlever du copeau au matériau pour approcher une forme finale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Matériau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742618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CU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CU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840657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302419" y="-1"/>
            <a:ext cx="0" cy="277934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81934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Energie d’entrée - Unité</a:t>
            </a:r>
            <a:endParaRPr b="1" dirty="0">
              <a:solidFill>
                <a:srgbClr val="C00000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40967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40967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410943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626597" y="1940569"/>
            <a:ext cx="1482684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Ordres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823727" y="305976"/>
            <a:ext cx="145297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Infos destinées à d’autres interfaces H/M</a:t>
            </a:r>
          </a:p>
        </p:txBody>
      </p:sp>
      <p:sp>
        <p:nvSpPr>
          <p:cNvPr id="63" name="Rectangle 62"/>
          <p:cNvSpPr/>
          <p:nvPr/>
        </p:nvSpPr>
        <p:spPr>
          <a:xfrm>
            <a:off x="-1188640" y="1052736"/>
            <a:ext cx="145297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Infos issues de d’autres interfaces H/M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120330" y="5770523"/>
            <a:ext cx="2952530" cy="474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H/M : Homme – Machine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961138" y="591529"/>
            <a:ext cx="1482684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MOE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687961" y="5760512"/>
            <a:ext cx="2029038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MOS = MOE + VA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324544" y="2636912"/>
            <a:ext cx="11665296" cy="36085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8702977" y="-971596"/>
            <a:ext cx="2637775" cy="36085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8114035" y="116632"/>
            <a:ext cx="148268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b="1" dirty="0" smtClean="0">
                <a:solidFill>
                  <a:srgbClr val="92D050"/>
                </a:solidFill>
              </a:rPr>
              <a:t>Grandeurs physiques à acquérir</a:t>
            </a:r>
          </a:p>
        </p:txBody>
      </p:sp>
    </p:spTree>
    <p:extLst>
      <p:ext uri="{BB962C8B-B14F-4D97-AF65-F5344CB8AC3E}">
        <p14:creationId xmlns:p14="http://schemas.microsoft.com/office/powerpoint/2010/main" val="2524050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263730" y="14760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2342258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4362919" y="2792558"/>
            <a:ext cx="1445293" cy="62218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Informations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traitées</a:t>
            </a: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4515319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11330" y="2599263"/>
            <a:ext cx="1445293" cy="815477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Grandeurs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physiques et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consignes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189858" y="2599263"/>
            <a:ext cx="1590054" cy="815477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Images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informationnelles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utilisables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447714" y="2792558"/>
            <a:ext cx="1445293" cy="62218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Ordres, messages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6600114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833976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93482" y="-1827584"/>
            <a:ext cx="1748776" cy="182758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400" dirty="0">
                <a:solidFill>
                  <a:prstClr val="black"/>
                </a:solidFill>
              </a:rPr>
              <a:t>Capteurs TOR</a:t>
            </a:r>
          </a:p>
          <a:p>
            <a:r>
              <a:rPr sz="1400" dirty="0">
                <a:solidFill>
                  <a:prstClr val="black"/>
                </a:solidFill>
              </a:rPr>
              <a:t>Capteurs analogiques</a:t>
            </a:r>
          </a:p>
          <a:p>
            <a:r>
              <a:rPr sz="1400" dirty="0">
                <a:solidFill>
                  <a:prstClr val="black"/>
                </a:solidFill>
              </a:rPr>
              <a:t>Capteurs numériques</a:t>
            </a:r>
          </a:p>
          <a:p>
            <a:r>
              <a:rPr sz="1400" dirty="0">
                <a:solidFill>
                  <a:prstClr val="black"/>
                </a:solidFill>
              </a:rPr>
              <a:t>Interfaces H/M</a:t>
            </a:r>
          </a:p>
          <a:p>
            <a:r>
              <a:rPr sz="1400" dirty="0">
                <a:solidFill>
                  <a:prstClr val="black"/>
                </a:solidFill>
              </a:rPr>
              <a:t>Systèmes numériques</a:t>
            </a:r>
          </a:p>
          <a:p>
            <a:r>
              <a:rPr sz="1400" dirty="0" smtClean="0">
                <a:solidFill>
                  <a:prstClr val="black"/>
                </a:solidFill>
              </a:rPr>
              <a:t>d'acquisition </a:t>
            </a:r>
            <a:r>
              <a:rPr sz="1400" dirty="0">
                <a:solidFill>
                  <a:prstClr val="black"/>
                </a:solidFill>
              </a:rPr>
              <a:t>de</a:t>
            </a:r>
          </a:p>
          <a:p>
            <a:r>
              <a:rPr sz="1400" dirty="0">
                <a:solidFill>
                  <a:prstClr val="black"/>
                </a:solidFill>
              </a:rPr>
              <a:t>données</a:t>
            </a:r>
          </a:p>
        </p:txBody>
      </p:sp>
      <p:cxnSp>
        <p:nvCxnSpPr>
          <p:cNvPr id="56" name="Connecteur droit 55"/>
          <p:cNvCxnSpPr/>
          <p:nvPr/>
        </p:nvCxnSpPr>
        <p:spPr>
          <a:xfrm flipV="1">
            <a:off x="2940286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555776" y="-3123728"/>
            <a:ext cx="2088232" cy="31237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200" dirty="0">
                <a:solidFill>
                  <a:prstClr val="black"/>
                </a:solidFill>
              </a:rPr>
              <a:t>Matériels :</a:t>
            </a:r>
          </a:p>
          <a:p>
            <a:r>
              <a:rPr sz="1200" dirty="0">
                <a:solidFill>
                  <a:prstClr val="black"/>
                </a:solidFill>
              </a:rPr>
              <a:t>Automates programmables</a:t>
            </a:r>
          </a:p>
          <a:p>
            <a:r>
              <a:rPr sz="1200" dirty="0" smtClean="0">
                <a:solidFill>
                  <a:prstClr val="black"/>
                </a:solidFill>
              </a:rPr>
              <a:t>Ordinateurs</a:t>
            </a:r>
            <a:endParaRPr sz="1200" dirty="0">
              <a:solidFill>
                <a:prstClr val="black"/>
              </a:solidFill>
            </a:endParaRPr>
          </a:p>
          <a:p>
            <a:r>
              <a:rPr sz="1200" dirty="0" smtClean="0">
                <a:solidFill>
                  <a:prstClr val="black"/>
                </a:solidFill>
              </a:rPr>
              <a:t>Microcontrôleurs</a:t>
            </a:r>
            <a:endParaRPr sz="1200" dirty="0">
              <a:solidFill>
                <a:prstClr val="black"/>
              </a:solidFill>
            </a:endParaRPr>
          </a:p>
          <a:p>
            <a:r>
              <a:rPr sz="1200" dirty="0">
                <a:solidFill>
                  <a:prstClr val="black"/>
                </a:solidFill>
              </a:rPr>
              <a:t>Modules logiques</a:t>
            </a:r>
          </a:p>
          <a:p>
            <a:r>
              <a:rPr sz="1200" dirty="0">
                <a:solidFill>
                  <a:prstClr val="black"/>
                </a:solidFill>
              </a:rPr>
              <a:t>programmables</a:t>
            </a:r>
          </a:p>
          <a:p>
            <a:r>
              <a:rPr sz="1200" dirty="0">
                <a:solidFill>
                  <a:prstClr val="black"/>
                </a:solidFill>
              </a:rPr>
              <a:t>Circuits de commande</a:t>
            </a:r>
          </a:p>
          <a:p>
            <a:r>
              <a:rPr sz="1200" dirty="0">
                <a:solidFill>
                  <a:prstClr val="black"/>
                </a:solidFill>
              </a:rPr>
              <a:t>câblés</a:t>
            </a:r>
          </a:p>
          <a:p>
            <a:r>
              <a:rPr sz="1200" dirty="0">
                <a:solidFill>
                  <a:prstClr val="black"/>
                </a:solidFill>
              </a:rPr>
              <a:t>Logiciels</a:t>
            </a:r>
          </a:p>
          <a:p>
            <a:r>
              <a:rPr sz="1200" dirty="0">
                <a:solidFill>
                  <a:prstClr val="black"/>
                </a:solidFill>
              </a:rPr>
              <a:t>Ateliers logiciels conformes</a:t>
            </a:r>
          </a:p>
          <a:p>
            <a:r>
              <a:rPr sz="1200" dirty="0">
                <a:solidFill>
                  <a:prstClr val="black"/>
                </a:solidFill>
              </a:rPr>
              <a:t>à la norme IEC 61131-3</a:t>
            </a:r>
          </a:p>
          <a:p>
            <a:r>
              <a:rPr sz="1200" dirty="0">
                <a:solidFill>
                  <a:prstClr val="black"/>
                </a:solidFill>
              </a:rPr>
              <a:t>(langages LD SFC et ST)</a:t>
            </a:r>
          </a:p>
          <a:p>
            <a:r>
              <a:rPr sz="1200" dirty="0">
                <a:solidFill>
                  <a:prstClr val="black"/>
                </a:solidFill>
              </a:rPr>
              <a:t>Éditeur de modèles de</a:t>
            </a:r>
          </a:p>
          <a:p>
            <a:r>
              <a:rPr sz="1200" dirty="0">
                <a:solidFill>
                  <a:prstClr val="black"/>
                </a:solidFill>
              </a:rPr>
              <a:t>commande avec générateur</a:t>
            </a:r>
          </a:p>
          <a:p>
            <a:r>
              <a:rPr sz="1200" dirty="0">
                <a:solidFill>
                  <a:prstClr val="black"/>
                </a:solidFill>
              </a:rPr>
              <a:t>de code</a:t>
            </a:r>
          </a:p>
          <a:p>
            <a:r>
              <a:rPr sz="1200" dirty="0">
                <a:solidFill>
                  <a:prstClr val="black"/>
                </a:solidFill>
              </a:rPr>
              <a:t>Logiciel de </a:t>
            </a:r>
            <a:r>
              <a:rPr sz="1200" dirty="0" smtClean="0">
                <a:solidFill>
                  <a:prstClr val="black"/>
                </a:solidFill>
              </a:rPr>
              <a:t>développement</a:t>
            </a:r>
            <a:endParaRPr sz="1200" dirty="0">
              <a:solidFill>
                <a:prstClr val="black"/>
              </a:solidFill>
            </a:endParaRPr>
          </a:p>
        </p:txBody>
      </p:sp>
      <p:cxnSp>
        <p:nvCxnSpPr>
          <p:cNvPr id="62" name="Connecteur droit 61"/>
          <p:cNvCxnSpPr/>
          <p:nvPr/>
        </p:nvCxnSpPr>
        <p:spPr>
          <a:xfrm flipV="1">
            <a:off x="5017265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776770" y="-2259632"/>
            <a:ext cx="2086671" cy="225963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400" dirty="0">
                <a:solidFill>
                  <a:prstClr val="black"/>
                </a:solidFill>
              </a:rPr>
              <a:t>Commandes TOR</a:t>
            </a:r>
          </a:p>
          <a:p>
            <a:r>
              <a:rPr sz="1400" dirty="0">
                <a:solidFill>
                  <a:prstClr val="black"/>
                </a:solidFill>
              </a:rPr>
              <a:t>Interfaces H/M</a:t>
            </a:r>
          </a:p>
          <a:p>
            <a:r>
              <a:rPr sz="1400" dirty="0">
                <a:solidFill>
                  <a:prstClr val="black"/>
                </a:solidFill>
              </a:rPr>
              <a:t>Liaisons utilisant le mode</a:t>
            </a:r>
          </a:p>
          <a:p>
            <a:r>
              <a:rPr sz="1400" dirty="0">
                <a:solidFill>
                  <a:prstClr val="black"/>
                </a:solidFill>
              </a:rPr>
              <a:t>de </a:t>
            </a:r>
            <a:r>
              <a:rPr sz="1400" dirty="0" smtClean="0">
                <a:solidFill>
                  <a:prstClr val="black"/>
                </a:solidFill>
              </a:rPr>
              <a:t>transmission </a:t>
            </a:r>
            <a:r>
              <a:rPr sz="1400" dirty="0">
                <a:solidFill>
                  <a:prstClr val="black"/>
                </a:solidFill>
              </a:rPr>
              <a:t>série</a:t>
            </a:r>
          </a:p>
          <a:p>
            <a:r>
              <a:rPr sz="1400" dirty="0">
                <a:solidFill>
                  <a:prstClr val="black"/>
                </a:solidFill>
              </a:rPr>
              <a:t>Liaisons utilisant le</a:t>
            </a:r>
          </a:p>
          <a:p>
            <a:r>
              <a:rPr sz="1400" dirty="0">
                <a:solidFill>
                  <a:prstClr val="black"/>
                </a:solidFill>
              </a:rPr>
              <a:t>mode de transmission</a:t>
            </a:r>
          </a:p>
          <a:p>
            <a:r>
              <a:rPr sz="1400" dirty="0">
                <a:solidFill>
                  <a:prstClr val="black"/>
                </a:solidFill>
              </a:rPr>
              <a:t>parallèle</a:t>
            </a:r>
          </a:p>
          <a:p>
            <a:r>
              <a:rPr sz="1400" dirty="0">
                <a:solidFill>
                  <a:prstClr val="black"/>
                </a:solidFill>
              </a:rPr>
              <a:t>Réseau </a:t>
            </a:r>
            <a:r>
              <a:rPr sz="1400" dirty="0" smtClean="0">
                <a:solidFill>
                  <a:prstClr val="black"/>
                </a:solidFill>
              </a:rPr>
              <a:t>Ethernet</a:t>
            </a:r>
            <a:endParaRPr sz="1400" dirty="0">
              <a:solidFill>
                <a:prstClr val="black"/>
              </a:solidFill>
            </a:endParaRPr>
          </a:p>
          <a:p>
            <a:r>
              <a:rPr sz="1400" dirty="0">
                <a:solidFill>
                  <a:prstClr val="black"/>
                </a:solidFill>
              </a:rPr>
              <a:t>Bus capteurs/actionneurs</a:t>
            </a:r>
          </a:p>
          <a:p>
            <a:r>
              <a:rPr sz="1400" dirty="0">
                <a:solidFill>
                  <a:prstClr val="black"/>
                </a:solidFill>
              </a:rPr>
              <a:t>Réseaux </a:t>
            </a:r>
            <a:r>
              <a:rPr sz="1400" dirty="0" smtClean="0">
                <a:solidFill>
                  <a:prstClr val="black"/>
                </a:solidFill>
              </a:rPr>
              <a:t>Wi-Fi</a:t>
            </a:r>
            <a:endParaRPr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53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45532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2173803"/>
            <a:ext cx="1620000" cy="24793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11521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électrique, hydraulique, pneumatique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504056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577335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mécanique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Flèche vers le bas 49"/>
          <p:cNvSpPr/>
          <p:nvPr/>
        </p:nvSpPr>
        <p:spPr>
          <a:xfrm>
            <a:off x="9449700" y="1556792"/>
            <a:ext cx="405180" cy="604042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479" y="4939896"/>
            <a:ext cx="1445293" cy="5053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Source d’énergie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3" name="Connecteur droit 52"/>
          <p:cNvCxnSpPr/>
          <p:nvPr/>
        </p:nvCxnSpPr>
        <p:spPr>
          <a:xfrm flipV="1">
            <a:off x="190879" y="3410927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761125" y="153818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85657" y="1268760"/>
            <a:ext cx="1445293" cy="1033906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Prise réseau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Raccord réseau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Pile, batterie, 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accumulateur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2774385" y="155679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698917" y="1124744"/>
            <a:ext cx="1445293" cy="119653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Contacteur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Relais et relais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statique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Variateur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Distributeur</a:t>
            </a:r>
          </a:p>
        </p:txBody>
      </p:sp>
      <p:cxnSp>
        <p:nvCxnSpPr>
          <p:cNvPr id="69" name="Connecteur droit 68"/>
          <p:cNvCxnSpPr/>
          <p:nvPr/>
        </p:nvCxnSpPr>
        <p:spPr>
          <a:xfrm flipV="1">
            <a:off x="4883420" y="1580354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807952" y="764704"/>
            <a:ext cx="1616305" cy="158013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Machines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asynchrones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Machines à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courant continu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avec et sans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balai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Vérins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72" name="Connecteur droit 71"/>
          <p:cNvCxnSpPr/>
          <p:nvPr/>
        </p:nvCxnSpPr>
        <p:spPr>
          <a:xfrm flipV="1">
            <a:off x="6952354" y="153818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876886" y="116632"/>
            <a:ext cx="2015594" cy="218603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Assemblage démontable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Guidage en rotation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Guidage en translation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Accouplement, embrayage,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limiteur de couple, frein,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Poulies, courroie,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engrenages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Système vis - écrou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Transformateurs plans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464780" y="4942439"/>
            <a:ext cx="1579828" cy="1294873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Énergie disponible pour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l'ACTION demandée par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le cahier des charges</a:t>
            </a:r>
          </a:p>
        </p:txBody>
      </p:sp>
      <p:cxnSp>
        <p:nvCxnSpPr>
          <p:cNvPr id="75" name="Connecteur droit 74"/>
          <p:cNvCxnSpPr/>
          <p:nvPr/>
        </p:nvCxnSpPr>
        <p:spPr>
          <a:xfrm flipV="1">
            <a:off x="8617180" y="3413470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01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487748"/>
            <a:ext cx="10446944" cy="22373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0"/>
            <a:ext cx="6473690" cy="21328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633589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-612576" y="1484784"/>
            <a:ext cx="120605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067151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172400" y="-387424"/>
            <a:ext cx="0" cy="287517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-387424"/>
            <a:ext cx="806522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-387424"/>
            <a:ext cx="0" cy="143107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97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487748"/>
            <a:ext cx="10446944" cy="22373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0"/>
            <a:ext cx="6473690" cy="21328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Capteur de vitesse …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Ordinateur de bord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633589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Ordinateur de bord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Durites (« tuyaux »)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Injecteurs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Moteur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Boîte de vitesse, transmission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</a:p>
          <a:p>
            <a:pPr algn="ctr"/>
            <a:endParaRPr sz="1600" dirty="0" smtClean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 smtClean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Déplacer la voiture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-612576" y="1484784"/>
            <a:ext cx="120605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067151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172400" y="-387424"/>
            <a:ext cx="0" cy="287517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-387424"/>
            <a:ext cx="806522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-387424"/>
            <a:ext cx="0" cy="143107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631271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mécanique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9054408" y="38612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 smtClean="0">
                <a:solidFill>
                  <a:prstClr val="black"/>
                </a:solidFill>
              </a:rPr>
              <a:t>Voiture arrêtée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8892480" y="5798957"/>
            <a:ext cx="1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 smtClean="0">
                <a:solidFill>
                  <a:prstClr val="black"/>
                </a:solidFill>
              </a:rPr>
              <a:t>Voiture en déplacement</a:t>
            </a:r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537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59945" y="1884908"/>
            <a:ext cx="675751" cy="67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4" y="2176693"/>
            <a:ext cx="866027" cy="102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V="1">
            <a:off x="1835696" y="2291537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835696" y="3184764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e libre 9"/>
          <p:cNvSpPr/>
          <p:nvPr/>
        </p:nvSpPr>
        <p:spPr>
          <a:xfrm>
            <a:off x="1856096" y="2530148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093644" y="2436331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CAN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4355976" y="2291538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355976" y="3184765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e libre 15"/>
          <p:cNvSpPr/>
          <p:nvPr/>
        </p:nvSpPr>
        <p:spPr>
          <a:xfrm>
            <a:off x="4376376" y="2530149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5613924" y="2382402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Codage en binaire</a:t>
            </a:r>
            <a:endParaRPr lang="fr-FR" sz="1100" dirty="0"/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6948264" y="226337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948264" y="315659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 flipH="1">
            <a:off x="6654150" y="2665711"/>
            <a:ext cx="806736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010100101010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 rot="16200000" flipH="1">
            <a:off x="6701919" y="2515457"/>
            <a:ext cx="1107243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010100101010101010</a:t>
            </a:r>
            <a:endParaRPr lang="fr-FR" sz="800" dirty="0"/>
          </a:p>
        </p:txBody>
      </p:sp>
      <p:sp>
        <p:nvSpPr>
          <p:cNvPr id="22" name="Rectangle 21"/>
          <p:cNvSpPr/>
          <p:nvPr/>
        </p:nvSpPr>
        <p:spPr>
          <a:xfrm rot="16200000" flipH="1">
            <a:off x="7127545" y="2741911"/>
            <a:ext cx="654337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</a:t>
            </a:r>
            <a:endParaRPr lang="fr-FR" sz="800" dirty="0"/>
          </a:p>
        </p:txBody>
      </p:sp>
      <p:sp>
        <p:nvSpPr>
          <p:cNvPr id="23" name="Rectangle 22"/>
          <p:cNvSpPr/>
          <p:nvPr/>
        </p:nvSpPr>
        <p:spPr>
          <a:xfrm rot="16200000" flipH="1">
            <a:off x="7489151" y="2905495"/>
            <a:ext cx="32716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10</a:t>
            </a:r>
            <a:endParaRPr lang="fr-FR" sz="1000" dirty="0"/>
          </a:p>
        </p:txBody>
      </p:sp>
      <p:sp>
        <p:nvSpPr>
          <p:cNvPr id="24" name="Rectangle 23"/>
          <p:cNvSpPr/>
          <p:nvPr/>
        </p:nvSpPr>
        <p:spPr>
          <a:xfrm rot="16200000" flipH="1">
            <a:off x="7635788" y="2854110"/>
            <a:ext cx="42993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1010</a:t>
            </a:r>
            <a:endParaRPr lang="fr-FR" sz="800" dirty="0"/>
          </a:p>
        </p:txBody>
      </p:sp>
      <p:sp>
        <p:nvSpPr>
          <p:cNvPr id="13" name="Flèche à angle droit 12"/>
          <p:cNvSpPr/>
          <p:nvPr/>
        </p:nvSpPr>
        <p:spPr>
          <a:xfrm rot="16200000" flipH="1">
            <a:off x="6743941" y="3512709"/>
            <a:ext cx="1030268" cy="818538"/>
          </a:xfrm>
          <a:prstGeom prst="bentUpArrow">
            <a:avLst>
              <a:gd name="adj1" fmla="val 25000"/>
              <a:gd name="adj2" fmla="val 25000"/>
              <a:gd name="adj3" fmla="val 271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Traitement</a:t>
            </a:r>
            <a:endParaRPr lang="fr-FR" sz="1100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1835696" y="3687901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1835696" y="45811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e libre 28"/>
          <p:cNvSpPr/>
          <p:nvPr/>
        </p:nvSpPr>
        <p:spPr>
          <a:xfrm>
            <a:off x="1856096" y="3926512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droite 29"/>
          <p:cNvSpPr/>
          <p:nvPr/>
        </p:nvSpPr>
        <p:spPr>
          <a:xfrm flipH="1">
            <a:off x="3093644" y="3832695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CNA</a:t>
            </a:r>
            <a:endParaRPr lang="fr-FR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4355976" y="368790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4355976" y="458112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rme libre 32"/>
          <p:cNvSpPr/>
          <p:nvPr/>
        </p:nvSpPr>
        <p:spPr>
          <a:xfrm>
            <a:off x="4376376" y="3926513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droite 33"/>
          <p:cNvSpPr/>
          <p:nvPr/>
        </p:nvSpPr>
        <p:spPr>
          <a:xfrm flipH="1">
            <a:off x="5613924" y="3867384"/>
            <a:ext cx="1121262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Transcodage</a:t>
            </a:r>
          </a:p>
          <a:p>
            <a:pPr algn="ctr"/>
            <a:r>
              <a:rPr lang="fr-FR" sz="1100" dirty="0" smtClean="0"/>
              <a:t>numérique</a:t>
            </a:r>
            <a:endParaRPr lang="fr-FR" sz="1100" dirty="0"/>
          </a:p>
        </p:txBody>
      </p:sp>
      <p:sp>
        <p:nvSpPr>
          <p:cNvPr id="37" name="ZoneTexte 36"/>
          <p:cNvSpPr txBox="1"/>
          <p:nvPr/>
        </p:nvSpPr>
        <p:spPr>
          <a:xfrm>
            <a:off x="1576796" y="3172310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sp>
        <p:nvSpPr>
          <p:cNvPr id="40" name="ZoneTexte 39"/>
          <p:cNvSpPr txBox="1"/>
          <p:nvPr/>
        </p:nvSpPr>
        <p:spPr>
          <a:xfrm>
            <a:off x="1576796" y="4568371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4023104" y="3182694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42" name="ZoneTexte 41"/>
          <p:cNvSpPr txBox="1"/>
          <p:nvPr/>
        </p:nvSpPr>
        <p:spPr>
          <a:xfrm>
            <a:off x="4023104" y="457875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6569179" y="3156599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binaire</a:t>
            </a:r>
            <a:endParaRPr lang="fr-FR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7" y="3891593"/>
            <a:ext cx="673050" cy="66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20" y="3528187"/>
            <a:ext cx="1106450" cy="48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" y="4457473"/>
            <a:ext cx="1100378" cy="114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6353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C:\Enseignement\GitHub\01_IntroductionIS_Analyser\03_Acquerir\Cours\images\interrupteur_posi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005064"/>
            <a:ext cx="3931221" cy="209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833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71600" y="548680"/>
            <a:ext cx="1728192" cy="1440160"/>
            <a:chOff x="971600" y="548680"/>
            <a:chExt cx="1728192" cy="1440160"/>
          </a:xfrm>
        </p:grpSpPr>
        <p:cxnSp>
          <p:nvCxnSpPr>
            <p:cNvPr id="5" name="Connecteur droit avec flèche 4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13" name="Connecteur droit 12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971600" y="800708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109896" y="9725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Dérive</a:t>
              </a:r>
              <a:endParaRPr lang="fr-FR" sz="1200" dirty="0"/>
            </a:p>
          </p:txBody>
        </p:sp>
      </p:grpSp>
      <p:cxnSp>
        <p:nvCxnSpPr>
          <p:cNvPr id="17" name="Connecteur droit avec flèche 16"/>
          <p:cNvCxnSpPr/>
          <p:nvPr/>
        </p:nvCxnSpPr>
        <p:spPr>
          <a:xfrm flipV="1">
            <a:off x="4572000" y="54868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4572000" y="198884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869160" y="40431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948772" y="167878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21" name="Connecteur droit 20"/>
          <p:cNvCxnSpPr/>
          <p:nvPr/>
        </p:nvCxnSpPr>
        <p:spPr>
          <a:xfrm flipV="1">
            <a:off x="4572000" y="105273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4572000" y="800708"/>
            <a:ext cx="1440160" cy="118813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948772" y="113026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076056" y="76682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1200"/>
            </a:lvl1pPr>
            <a:extLst/>
          </a:lstStyle>
          <a:p>
            <a:r>
              <a:rPr lang="fr-FR" dirty="0"/>
              <a:t>Dérive</a:t>
            </a:r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971600" y="270892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971600" y="414908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68760" y="256455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29" name="ZoneTexte 28"/>
          <p:cNvSpPr txBox="1"/>
          <p:nvPr/>
        </p:nvSpPr>
        <p:spPr>
          <a:xfrm>
            <a:off x="2348372" y="383902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971600" y="321297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2348372" y="329050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linéaire</a:t>
            </a:r>
            <a:endParaRPr lang="fr-FR" sz="1200" dirty="0"/>
          </a:p>
        </p:txBody>
      </p:sp>
      <p:sp>
        <p:nvSpPr>
          <p:cNvPr id="36" name="Forme libre 35"/>
          <p:cNvSpPr/>
          <p:nvPr/>
        </p:nvSpPr>
        <p:spPr>
          <a:xfrm>
            <a:off x="971550" y="3209925"/>
            <a:ext cx="1428750" cy="942975"/>
          </a:xfrm>
          <a:custGeom>
            <a:avLst/>
            <a:gdLst>
              <a:gd name="connsiteX0" fmla="*/ 0 w 1428750"/>
              <a:gd name="connsiteY0" fmla="*/ 942975 h 942975"/>
              <a:gd name="connsiteX1" fmla="*/ 333375 w 1428750"/>
              <a:gd name="connsiteY1" fmla="*/ 266700 h 942975"/>
              <a:gd name="connsiteX2" fmla="*/ 1428750 w 1428750"/>
              <a:gd name="connsiteY2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942975">
                <a:moveTo>
                  <a:pt x="0" y="942975"/>
                </a:moveTo>
                <a:cubicBezTo>
                  <a:pt x="47625" y="683419"/>
                  <a:pt x="95250" y="423863"/>
                  <a:pt x="333375" y="266700"/>
                </a:cubicBezTo>
                <a:cubicBezTo>
                  <a:pt x="571500" y="109537"/>
                  <a:pt x="1000125" y="54768"/>
                  <a:pt x="1428750" y="0"/>
                </a:cubicBezTo>
              </a:path>
            </a:pathLst>
          </a:cu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1114171" y="2918637"/>
            <a:ext cx="1143508" cy="461665"/>
          </a:xfrm>
          <a:prstGeom prst="rect">
            <a:avLst/>
          </a:prstGeom>
          <a:ln w="19050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Courbe non linéaire</a:t>
            </a:r>
            <a:endParaRPr lang="fr-FR" sz="12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4572000" y="270133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4572000" y="414149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3869160" y="255696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948772" y="383143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4572000" y="320538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572000" y="3209925"/>
            <a:ext cx="1224136" cy="78754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5948772" y="328291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53" name="ZoneTexte 52"/>
          <p:cNvSpPr txBox="1"/>
          <p:nvPr/>
        </p:nvSpPr>
        <p:spPr>
          <a:xfrm>
            <a:off x="5076056" y="291947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Hystérésis</a:t>
            </a:r>
            <a:endParaRPr lang="fr-FR" sz="1200" dirty="0"/>
          </a:p>
        </p:txBody>
      </p:sp>
      <p:cxnSp>
        <p:nvCxnSpPr>
          <p:cNvPr id="55" name="Connecteur droit 54"/>
          <p:cNvCxnSpPr/>
          <p:nvPr/>
        </p:nvCxnSpPr>
        <p:spPr>
          <a:xfrm flipH="1">
            <a:off x="4779404" y="3216771"/>
            <a:ext cx="1440160" cy="92851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5796136" y="3212976"/>
            <a:ext cx="42342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V="1">
            <a:off x="971600" y="486916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971600" y="630932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68760" y="472479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64" name="ZoneTexte 63"/>
          <p:cNvSpPr txBox="1"/>
          <p:nvPr/>
        </p:nvSpPr>
        <p:spPr>
          <a:xfrm>
            <a:off x="2348372" y="599926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971600" y="537321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2348372" y="545074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1159489" y="5003696"/>
            <a:ext cx="114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en escalier</a:t>
            </a:r>
            <a:endParaRPr lang="fr-FR" sz="1200" dirty="0"/>
          </a:p>
        </p:txBody>
      </p:sp>
      <p:cxnSp>
        <p:nvCxnSpPr>
          <p:cNvPr id="69" name="Connecteur droit 68"/>
          <p:cNvCxnSpPr/>
          <p:nvPr/>
        </p:nvCxnSpPr>
        <p:spPr>
          <a:xfrm>
            <a:off x="960140" y="6174958"/>
            <a:ext cx="3715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1331640" y="5999262"/>
            <a:ext cx="0" cy="1756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1331640" y="5999262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1547664" y="5851748"/>
            <a:ext cx="0" cy="1542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1547664" y="5851748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1763688" y="5727739"/>
            <a:ext cx="0" cy="1240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1763688" y="5727739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1979712" y="5567294"/>
            <a:ext cx="0" cy="1756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979712" y="5567294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7621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871565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REDRESSEUR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9992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ONDULEUR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Éclair 6"/>
          <p:cNvSpPr/>
          <p:nvPr/>
        </p:nvSpPr>
        <p:spPr>
          <a:xfrm rot="15177192" flipH="1">
            <a:off x="2455811" y="1751857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Éclair 7"/>
          <p:cNvSpPr/>
          <p:nvPr/>
        </p:nvSpPr>
        <p:spPr>
          <a:xfrm rot="15177192" flipH="1">
            <a:off x="4006587" y="1751856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29526" y="1762781"/>
            <a:ext cx="1008000" cy="407222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MOTEUR TRIPHASE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Éclair 9"/>
          <p:cNvSpPr/>
          <p:nvPr/>
        </p:nvSpPr>
        <p:spPr>
          <a:xfrm rot="15177192" flipH="1">
            <a:off x="5636121" y="1751856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2771801" y="1701109"/>
            <a:ext cx="2808312" cy="647771"/>
          </a:xfrm>
          <a:prstGeom prst="roundRect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MODULER</a:t>
            </a:r>
            <a:endParaRPr kumimoji="0" lang="fr-FR" sz="10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 rot="18900000">
            <a:off x="2298924" y="1103790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Tension sinusoïdale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 rot="18900000">
            <a:off x="3899527" y="1103789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Tension continue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 rot="18900000">
            <a:off x="5429227" y="1103788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Tension sinusoïdale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99825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42092"/>
            <a:ext cx="35337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913517"/>
            <a:ext cx="428625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36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262134" y="160326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endCxn id="4" idx="2"/>
          </p:cNvCxnSpPr>
          <p:nvPr/>
        </p:nvCxnSpPr>
        <p:spPr>
          <a:xfrm>
            <a:off x="1812094" y="1783269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necteur droit 5"/>
          <p:cNvCxnSpPr/>
          <p:nvPr/>
        </p:nvCxnSpPr>
        <p:spPr>
          <a:xfrm flipV="1">
            <a:off x="2532134" y="1787385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Arc 6"/>
          <p:cNvSpPr/>
          <p:nvPr/>
        </p:nvSpPr>
        <p:spPr>
          <a:xfrm>
            <a:off x="2673631" y="1508565"/>
            <a:ext cx="792088" cy="792088"/>
          </a:xfrm>
          <a:prstGeom prst="arc">
            <a:avLst>
              <a:gd name="adj1" fmla="val 11797105"/>
              <a:gd name="adj2" fmla="val 9987642"/>
            </a:avLst>
          </a:prstGeom>
          <a:noFill/>
          <a:ln w="381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 rot="5400000">
            <a:off x="2262134" y="181460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8" idx="2"/>
          </p:cNvCxnSpPr>
          <p:nvPr/>
        </p:nvCxnSpPr>
        <p:spPr>
          <a:xfrm>
            <a:off x="1812094" y="1994609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2532134" y="1998725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ZoneTexte 10"/>
          <p:cNvSpPr txBox="1"/>
          <p:nvPr/>
        </p:nvSpPr>
        <p:spPr>
          <a:xfrm>
            <a:off x="1740086" y="1580573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+6 V</a:t>
            </a:r>
            <a:endParaRPr lang="fr-FR" sz="1100" baseline="-25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740086" y="1807437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-6 V</a:t>
            </a:r>
            <a:endParaRPr lang="fr-FR" sz="1100" baseline="-25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100106" y="150856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100106" y="2012621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3069675" y="1436557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/>
          <p:nvPr/>
        </p:nvCxnSpPr>
        <p:spPr>
          <a:xfrm rot="5400000">
            <a:off x="3073361" y="1426858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Ellipse 16"/>
          <p:cNvSpPr/>
          <p:nvPr/>
        </p:nvSpPr>
        <p:spPr>
          <a:xfrm>
            <a:off x="3023972" y="1849207"/>
            <a:ext cx="91406" cy="91406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3073361" y="1940609"/>
            <a:ext cx="0" cy="59157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/>
          <p:cNvSpPr/>
          <p:nvPr/>
        </p:nvSpPr>
        <p:spPr>
          <a:xfrm rot="5400000">
            <a:off x="3048939" y="1975344"/>
            <a:ext cx="48843" cy="97686"/>
          </a:xfrm>
          <a:prstGeom prst="rect">
            <a:avLst/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 rot="5400000" flipV="1">
            <a:off x="3073361" y="1950923"/>
            <a:ext cx="0" cy="97686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>
            <a:endCxn id="17" idx="7"/>
          </p:cNvCxnSpPr>
          <p:nvPr/>
        </p:nvCxnSpPr>
        <p:spPr>
          <a:xfrm flipH="1">
            <a:off x="3101992" y="1611157"/>
            <a:ext cx="222270" cy="251436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3350280" y="1436557"/>
            <a:ext cx="127312" cy="144016"/>
          </a:xfrm>
          <a:prstGeom prst="line">
            <a:avLst/>
          </a:prstGeom>
          <a:noFill/>
          <a:ln w="12700">
            <a:solidFill>
              <a:srgbClr val="7030A0"/>
            </a:solidFill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477592" y="1436557"/>
            <a:ext cx="134702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Ellipse 23"/>
          <p:cNvSpPr/>
          <p:nvPr/>
        </p:nvSpPr>
        <p:spPr>
          <a:xfrm>
            <a:off x="3598176" y="1402649"/>
            <a:ext cx="67816" cy="6781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3496175" y="1174947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3621996" y="2155616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Ellipse 26"/>
          <p:cNvSpPr/>
          <p:nvPr/>
        </p:nvSpPr>
        <p:spPr>
          <a:xfrm>
            <a:off x="3588832" y="2121708"/>
            <a:ext cx="67816" cy="678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3477592" y="1916832"/>
            <a:ext cx="290905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aseline="-25000" dirty="0" smtClean="0"/>
              <a:t>M</a:t>
            </a:r>
            <a:endParaRPr lang="fr-FR" sz="1100" baseline="-25000" dirty="0"/>
          </a:p>
        </p:txBody>
      </p:sp>
      <p:sp>
        <p:nvSpPr>
          <p:cNvPr id="29" name="Rectangle 28"/>
          <p:cNvSpPr/>
          <p:nvPr/>
        </p:nvSpPr>
        <p:spPr>
          <a:xfrm rot="5400000">
            <a:off x="3567996" y="2232421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 rot="5400000" flipV="1">
            <a:off x="3621996" y="2178421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3729996" y="1444123"/>
            <a:ext cx="0" cy="711493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ZoneTexte 31"/>
          <p:cNvSpPr txBox="1"/>
          <p:nvPr/>
        </p:nvSpPr>
        <p:spPr>
          <a:xfrm>
            <a:off x="3755224" y="1786999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</a:t>
            </a:r>
            <a:r>
              <a:rPr lang="fr-FR" sz="1100" baseline="-25000" dirty="0" smtClean="0"/>
              <a:t>S</a:t>
            </a:r>
            <a:endParaRPr lang="fr-FR" sz="1100" baseline="-25000" dirty="0"/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5921396" y="2758147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/>
          <p:cNvSpPr/>
          <p:nvPr/>
        </p:nvSpPr>
        <p:spPr>
          <a:xfrm>
            <a:off x="4860032" y="173129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5580112" y="173129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4815012" y="2235355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5535092" y="2235355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42"/>
          <p:cNvCxnSpPr>
            <a:endCxn id="39" idx="2"/>
          </p:cNvCxnSpPr>
          <p:nvPr/>
        </p:nvCxnSpPr>
        <p:spPr>
          <a:xfrm flipV="1">
            <a:off x="4950032" y="2091299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 flipV="1">
            <a:off x="5670112" y="2091299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>
            <a:endCxn id="58" idx="2"/>
          </p:cNvCxnSpPr>
          <p:nvPr/>
        </p:nvCxnSpPr>
        <p:spPr>
          <a:xfrm>
            <a:off x="4950032" y="2758147"/>
            <a:ext cx="93820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4950032" y="1443267"/>
            <a:ext cx="93820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>
            <a:stCxn id="39" idx="0"/>
          </p:cNvCxnSpPr>
          <p:nvPr/>
        </p:nvCxnSpPr>
        <p:spPr>
          <a:xfrm flipV="1">
            <a:off x="4950032" y="1443267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47"/>
          <p:cNvCxnSpPr>
            <a:stCxn id="40" idx="0"/>
          </p:cNvCxnSpPr>
          <p:nvPr/>
        </p:nvCxnSpPr>
        <p:spPr>
          <a:xfrm flipV="1">
            <a:off x="5670112" y="1443267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 flipH="1" flipV="1">
            <a:off x="4950032" y="1519467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5670112" y="1519467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721647" y="2199351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5436096" y="2199351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ZoneTexte 52"/>
          <p:cNvSpPr txBox="1"/>
          <p:nvPr/>
        </p:nvSpPr>
        <p:spPr>
          <a:xfrm>
            <a:off x="4445976" y="22437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</a:t>
            </a:r>
            <a:r>
              <a:rPr lang="fr-FR" sz="1100" baseline="-25000" dirty="0" smtClean="0"/>
              <a:t>1</a:t>
            </a:r>
            <a:endParaRPr lang="fr-FR" sz="1100" baseline="-25000" dirty="0"/>
          </a:p>
        </p:txBody>
      </p:sp>
      <p:sp>
        <p:nvSpPr>
          <p:cNvPr id="54" name="ZoneTexte 53"/>
          <p:cNvSpPr txBox="1"/>
          <p:nvPr/>
        </p:nvSpPr>
        <p:spPr>
          <a:xfrm>
            <a:off x="5184068" y="22437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</a:t>
            </a:r>
            <a:r>
              <a:rPr lang="fr-FR" sz="1100" baseline="-25000" dirty="0" smtClean="0"/>
              <a:t>2</a:t>
            </a:r>
            <a:endParaRPr lang="fr-FR" sz="1100" baseline="-25000" dirty="0"/>
          </a:p>
        </p:txBody>
      </p:sp>
      <p:sp>
        <p:nvSpPr>
          <p:cNvPr id="55" name="ZoneTexte 54"/>
          <p:cNvSpPr txBox="1"/>
          <p:nvPr/>
        </p:nvSpPr>
        <p:spPr>
          <a:xfrm>
            <a:off x="4535976" y="178049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</a:t>
            </a:r>
            <a:r>
              <a:rPr lang="fr-FR" sz="1100" baseline="-25000" dirty="0" smtClean="0"/>
              <a:t>1</a:t>
            </a:r>
            <a:endParaRPr lang="fr-FR" sz="1100" baseline="-25000" dirty="0"/>
          </a:p>
        </p:txBody>
      </p:sp>
      <p:sp>
        <p:nvSpPr>
          <p:cNvPr id="56" name="ZoneTexte 55"/>
          <p:cNvSpPr txBox="1"/>
          <p:nvPr/>
        </p:nvSpPr>
        <p:spPr>
          <a:xfrm>
            <a:off x="5256056" y="178128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</a:t>
            </a:r>
            <a:r>
              <a:rPr lang="fr-FR" sz="1100" baseline="-25000" dirty="0" smtClean="0"/>
              <a:t>2</a:t>
            </a:r>
            <a:endParaRPr lang="fr-FR" sz="1100" baseline="-25000" dirty="0"/>
          </a:p>
        </p:txBody>
      </p:sp>
      <p:sp>
        <p:nvSpPr>
          <p:cNvPr id="57" name="Ellipse 56"/>
          <p:cNvSpPr/>
          <p:nvPr/>
        </p:nvSpPr>
        <p:spPr>
          <a:xfrm>
            <a:off x="5888232" y="1409359"/>
            <a:ext cx="67816" cy="678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5888232" y="2724239"/>
            <a:ext cx="67816" cy="678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5786231" y="1181657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  <p:sp>
        <p:nvSpPr>
          <p:cNvPr id="60" name="ZoneTexte 59"/>
          <p:cNvSpPr txBox="1"/>
          <p:nvPr/>
        </p:nvSpPr>
        <p:spPr>
          <a:xfrm>
            <a:off x="5805132" y="2505395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M</a:t>
            </a:r>
            <a:endParaRPr lang="fr-FR" sz="1100" baseline="-25000" dirty="0"/>
          </a:p>
        </p:txBody>
      </p:sp>
      <p:sp>
        <p:nvSpPr>
          <p:cNvPr id="61" name="Rectangle 60"/>
          <p:cNvSpPr/>
          <p:nvPr/>
        </p:nvSpPr>
        <p:spPr>
          <a:xfrm rot="5400000">
            <a:off x="5867396" y="2834952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 rot="5400000" flipV="1">
            <a:off x="5921396" y="2780952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flipV="1">
            <a:off x="6084763" y="1450813"/>
            <a:ext cx="0" cy="1280972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ZoneTexte 63"/>
          <p:cNvSpPr txBox="1"/>
          <p:nvPr/>
        </p:nvSpPr>
        <p:spPr>
          <a:xfrm>
            <a:off x="6029396" y="1924031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</a:t>
            </a:r>
            <a:r>
              <a:rPr lang="fr-FR" sz="1100" baseline="-25000" dirty="0" smtClean="0"/>
              <a:t>S</a:t>
            </a:r>
            <a:endParaRPr lang="fr-FR" sz="1100" baseline="-25000" dirty="0"/>
          </a:p>
        </p:txBody>
      </p:sp>
      <p:sp>
        <p:nvSpPr>
          <p:cNvPr id="65" name="Rectangle 64"/>
          <p:cNvSpPr/>
          <p:nvPr/>
        </p:nvSpPr>
        <p:spPr>
          <a:xfrm rot="5400000">
            <a:off x="2313829" y="875839"/>
            <a:ext cx="436710" cy="1584156"/>
          </a:xfrm>
          <a:prstGeom prst="rect">
            <a:avLst/>
          </a:prstGeom>
          <a:noFill/>
          <a:ln w="63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 rot="5400000">
            <a:off x="4147369" y="1765144"/>
            <a:ext cx="1449932" cy="672718"/>
          </a:xfrm>
          <a:prstGeom prst="rect">
            <a:avLst/>
          </a:prstGeom>
          <a:noFill/>
          <a:ln w="63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 rot="5400000">
            <a:off x="4811042" y="1824117"/>
            <a:ext cx="1447368" cy="557339"/>
          </a:xfrm>
          <a:prstGeom prst="rect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Arc 68"/>
          <p:cNvSpPr/>
          <p:nvPr/>
        </p:nvSpPr>
        <p:spPr>
          <a:xfrm>
            <a:off x="3180246" y="1174946"/>
            <a:ext cx="1656646" cy="742857"/>
          </a:xfrm>
          <a:prstGeom prst="arc">
            <a:avLst>
              <a:gd name="adj1" fmla="val 11403900"/>
              <a:gd name="adj2" fmla="val 20047618"/>
            </a:avLst>
          </a:prstGeom>
          <a:ln w="19050" cmpd="dbl">
            <a:solidFill>
              <a:srgbClr val="7030A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Arc 69"/>
          <p:cNvSpPr/>
          <p:nvPr/>
        </p:nvSpPr>
        <p:spPr>
          <a:xfrm>
            <a:off x="2839782" y="2084609"/>
            <a:ext cx="2524306" cy="980655"/>
          </a:xfrm>
          <a:prstGeom prst="arc">
            <a:avLst>
              <a:gd name="adj1" fmla="val 13095506"/>
              <a:gd name="adj2" fmla="val 20930569"/>
            </a:avLst>
          </a:prstGeom>
          <a:ln w="19050" cmpd="dbl">
            <a:solidFill>
              <a:srgbClr val="00B05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/>
          <p:cNvSpPr txBox="1"/>
          <p:nvPr/>
        </p:nvSpPr>
        <p:spPr>
          <a:xfrm>
            <a:off x="1686644" y="1052736"/>
            <a:ext cx="16757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Capteur potentiométrique rotatif</a:t>
            </a:r>
            <a:endParaRPr lang="fr-FR" sz="1100" baseline="-25000" dirty="0"/>
          </a:p>
        </p:txBody>
      </p:sp>
      <p:sp>
        <p:nvSpPr>
          <p:cNvPr id="72" name="ZoneTexte 71"/>
          <p:cNvSpPr txBox="1"/>
          <p:nvPr/>
        </p:nvSpPr>
        <p:spPr>
          <a:xfrm>
            <a:off x="4113125" y="1147749"/>
            <a:ext cx="16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Modélisation</a:t>
            </a:r>
            <a:endParaRPr lang="fr-FR" sz="1100" baseline="-25000" dirty="0"/>
          </a:p>
        </p:txBody>
      </p:sp>
      <p:grpSp>
        <p:nvGrpSpPr>
          <p:cNvPr id="73" name="Groupe 72"/>
          <p:cNvGrpSpPr/>
          <p:nvPr/>
        </p:nvGrpSpPr>
        <p:grpSpPr>
          <a:xfrm>
            <a:off x="6804248" y="1215565"/>
            <a:ext cx="2214256" cy="1796005"/>
            <a:chOff x="1205616" y="738408"/>
            <a:chExt cx="2214256" cy="1796005"/>
          </a:xfrm>
        </p:grpSpPr>
        <p:cxnSp>
          <p:nvCxnSpPr>
            <p:cNvPr id="74" name="Connecteur droit 73"/>
            <p:cNvCxnSpPr/>
            <p:nvPr/>
          </p:nvCxnSpPr>
          <p:spPr>
            <a:xfrm flipV="1">
              <a:off x="2681036" y="2295608"/>
              <a:ext cx="0" cy="130805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1619672" y="126876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Ellipse 76"/>
            <p:cNvSpPr/>
            <p:nvPr/>
          </p:nvSpPr>
          <p:spPr>
            <a:xfrm>
              <a:off x="1574652" y="1772816"/>
              <a:ext cx="270040" cy="27004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9" name="Connecteur droit 78"/>
            <p:cNvCxnSpPr>
              <a:endCxn id="75" idx="2"/>
            </p:cNvCxnSpPr>
            <p:nvPr/>
          </p:nvCxnSpPr>
          <p:spPr>
            <a:xfrm flipV="1">
              <a:off x="1709672" y="1628760"/>
              <a:ext cx="0" cy="6668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Connecteur droit 80"/>
            <p:cNvCxnSpPr>
              <a:endCxn id="94" idx="2"/>
            </p:cNvCxnSpPr>
            <p:nvPr/>
          </p:nvCxnSpPr>
          <p:spPr>
            <a:xfrm>
              <a:off x="1709672" y="229560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1709672" y="98072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3" name="Connecteur droit 82"/>
            <p:cNvCxnSpPr>
              <a:stCxn id="75" idx="0"/>
            </p:cNvCxnSpPr>
            <p:nvPr/>
          </p:nvCxnSpPr>
          <p:spPr>
            <a:xfrm flipV="1">
              <a:off x="1709672" y="980728"/>
              <a:ext cx="0" cy="2880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 flipV="1">
              <a:off x="1709672" y="1056928"/>
              <a:ext cx="0" cy="1356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V="1">
              <a:off x="1481287" y="1736812"/>
              <a:ext cx="0" cy="3420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9" name="ZoneTexte 88"/>
            <p:cNvSpPr txBox="1"/>
            <p:nvPr/>
          </p:nvSpPr>
          <p:spPr>
            <a:xfrm>
              <a:off x="1205616" y="1781246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E</a:t>
              </a:r>
              <a:r>
                <a:rPr lang="fr-FR" sz="1100" baseline="-25000" dirty="0" err="1" smtClean="0"/>
                <a:t>Th</a:t>
              </a:r>
              <a:endParaRPr lang="fr-FR" sz="1100" baseline="-25000" dirty="0"/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1295616" y="131795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R</a:t>
              </a:r>
              <a:r>
                <a:rPr lang="fr-FR" sz="1100" baseline="-25000" dirty="0" err="1" smtClean="0"/>
                <a:t>Th</a:t>
              </a:r>
              <a:endParaRPr lang="fr-FR" sz="1100" baseline="-25000" dirty="0"/>
            </a:p>
          </p:txBody>
        </p:sp>
        <p:sp>
          <p:nvSpPr>
            <p:cNvPr id="93" name="Ellipse 92"/>
            <p:cNvSpPr/>
            <p:nvPr/>
          </p:nvSpPr>
          <p:spPr>
            <a:xfrm>
              <a:off x="2647872" y="94682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Ellipse 93"/>
            <p:cNvSpPr/>
            <p:nvPr/>
          </p:nvSpPr>
          <p:spPr>
            <a:xfrm>
              <a:off x="2647872" y="226170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2549244" y="738408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B</a:t>
              </a:r>
              <a:endParaRPr lang="fr-FR" sz="1100" baseline="-25000" dirty="0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2564772" y="2042856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M</a:t>
              </a:r>
              <a:endParaRPr lang="fr-FR" sz="1100" baseline="-25000" dirty="0"/>
            </a:p>
          </p:txBody>
        </p:sp>
        <p:sp>
          <p:nvSpPr>
            <p:cNvPr id="97" name="Rectangle 96"/>
            <p:cNvSpPr/>
            <p:nvPr/>
          </p:nvSpPr>
          <p:spPr>
            <a:xfrm rot="5400000">
              <a:off x="2627036" y="2372413"/>
              <a:ext cx="108000" cy="21600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8" name="Connecteur droit 97"/>
            <p:cNvCxnSpPr/>
            <p:nvPr/>
          </p:nvCxnSpPr>
          <p:spPr>
            <a:xfrm rot="5400000" flipV="1">
              <a:off x="2681036" y="2318413"/>
              <a:ext cx="0" cy="216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flipV="1">
              <a:off x="2844403" y="988274"/>
              <a:ext cx="0" cy="128097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0" name="ZoneTexte 99"/>
            <p:cNvSpPr txBox="1"/>
            <p:nvPr/>
          </p:nvSpPr>
          <p:spPr>
            <a:xfrm>
              <a:off x="2915816" y="1448760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V</a:t>
              </a:r>
              <a:r>
                <a:rPr lang="fr-FR" sz="1100" baseline="-25000" dirty="0" smtClean="0"/>
                <a:t>S</a:t>
              </a:r>
              <a:endParaRPr lang="fr-FR" sz="1100" baseline="-25000" dirty="0"/>
            </a:p>
          </p:txBody>
        </p:sp>
      </p:grpSp>
      <p:cxnSp>
        <p:nvCxnSpPr>
          <p:cNvPr id="101" name="Connecteur droit 100"/>
          <p:cNvCxnSpPr/>
          <p:nvPr/>
        </p:nvCxnSpPr>
        <p:spPr>
          <a:xfrm flipH="1" flipV="1">
            <a:off x="1740086" y="1904609"/>
            <a:ext cx="20" cy="511136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/>
          <p:cNvCxnSpPr/>
          <p:nvPr/>
        </p:nvCxnSpPr>
        <p:spPr>
          <a:xfrm flipH="1">
            <a:off x="1740106" y="1904041"/>
            <a:ext cx="1610174" cy="0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Connecteur droit 102"/>
          <p:cNvCxnSpPr/>
          <p:nvPr/>
        </p:nvCxnSpPr>
        <p:spPr>
          <a:xfrm flipV="1">
            <a:off x="3350280" y="1449563"/>
            <a:ext cx="0" cy="455047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Connecteur droit 104"/>
          <p:cNvCxnSpPr/>
          <p:nvPr/>
        </p:nvCxnSpPr>
        <p:spPr>
          <a:xfrm flipH="1" flipV="1">
            <a:off x="1740086" y="2415745"/>
            <a:ext cx="1788383" cy="5929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Connecteur droit 106"/>
          <p:cNvCxnSpPr/>
          <p:nvPr/>
        </p:nvCxnSpPr>
        <p:spPr>
          <a:xfrm flipV="1">
            <a:off x="3528469" y="1436557"/>
            <a:ext cx="0" cy="985118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Connecteur droit 109"/>
          <p:cNvCxnSpPr/>
          <p:nvPr/>
        </p:nvCxnSpPr>
        <p:spPr>
          <a:xfrm flipH="1">
            <a:off x="3350281" y="1444123"/>
            <a:ext cx="178188" cy="5440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6309188" y="2072626"/>
            <a:ext cx="513961" cy="0"/>
          </a:xfrm>
          <a:prstGeom prst="line">
            <a:avLst/>
          </a:prstGeom>
          <a:noFill/>
          <a:ln w="38100" cmpd="dbl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7" name="ZoneTexte 116"/>
          <p:cNvSpPr txBox="1"/>
          <p:nvPr/>
        </p:nvSpPr>
        <p:spPr>
          <a:xfrm>
            <a:off x="2477266" y="1522245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</a:t>
            </a:r>
            <a:endParaRPr lang="fr-FR" sz="1100" baseline="-25000" dirty="0"/>
          </a:p>
        </p:txBody>
      </p:sp>
      <p:sp>
        <p:nvSpPr>
          <p:cNvPr id="118" name="ZoneTexte 117"/>
          <p:cNvSpPr txBox="1"/>
          <p:nvPr/>
        </p:nvSpPr>
        <p:spPr>
          <a:xfrm>
            <a:off x="2486785" y="1950873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A</a:t>
            </a:r>
            <a:endParaRPr lang="fr-FR" sz="1100" baseline="-25000" dirty="0"/>
          </a:p>
        </p:txBody>
      </p:sp>
      <p:sp>
        <p:nvSpPr>
          <p:cNvPr id="119" name="ZoneTexte 118"/>
          <p:cNvSpPr txBox="1"/>
          <p:nvPr/>
        </p:nvSpPr>
        <p:spPr>
          <a:xfrm>
            <a:off x="7056457" y="3068960"/>
            <a:ext cx="16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Modélisation de </a:t>
            </a:r>
            <a:r>
              <a:rPr lang="fr-FR" sz="1100" dirty="0" err="1" smtClean="0"/>
              <a:t>Thévenin</a:t>
            </a:r>
            <a:endParaRPr lang="fr-FR" sz="1100" baseline="-25000" dirty="0"/>
          </a:p>
        </p:txBody>
      </p:sp>
      <p:sp>
        <p:nvSpPr>
          <p:cNvPr id="120" name="ZoneTexte 119"/>
          <p:cNvSpPr txBox="1"/>
          <p:nvPr/>
        </p:nvSpPr>
        <p:spPr>
          <a:xfrm>
            <a:off x="2860777" y="1683898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O</a:t>
            </a:r>
            <a:endParaRPr lang="fr-FR" sz="1100" baseline="-25000" dirty="0"/>
          </a:p>
        </p:txBody>
      </p:sp>
      <p:grpSp>
        <p:nvGrpSpPr>
          <p:cNvPr id="66" name="Groupe 65"/>
          <p:cNvGrpSpPr/>
          <p:nvPr/>
        </p:nvGrpSpPr>
        <p:grpSpPr>
          <a:xfrm>
            <a:off x="1735599" y="2362913"/>
            <a:ext cx="2548369" cy="922071"/>
            <a:chOff x="1439652" y="3227654"/>
            <a:chExt cx="2548369" cy="922071"/>
          </a:xfrm>
        </p:grpSpPr>
        <p:sp>
          <p:nvSpPr>
            <p:cNvPr id="104" name="Rectangle 103"/>
            <p:cNvSpPr/>
            <p:nvPr/>
          </p:nvSpPr>
          <p:spPr>
            <a:xfrm rot="5400000">
              <a:off x="1961700" y="325035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6" name="Connecteur droit 105"/>
            <p:cNvCxnSpPr>
              <a:endCxn id="104" idx="2"/>
            </p:cNvCxnSpPr>
            <p:nvPr/>
          </p:nvCxnSpPr>
          <p:spPr>
            <a:xfrm>
              <a:off x="1511660" y="3430350"/>
              <a:ext cx="36004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>
              <a:off x="2231700" y="3434466"/>
              <a:ext cx="458707" cy="0"/>
            </a:xfrm>
            <a:prstGeom prst="line">
              <a:avLst/>
            </a:prstGeom>
            <a:noFill/>
            <a:ln w="38100" cmpd="dbl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>
              <a:off x="2366637" y="3738787"/>
              <a:ext cx="990953" cy="0"/>
            </a:xfrm>
            <a:prstGeom prst="line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3" name="ZoneTexte 112"/>
            <p:cNvSpPr txBox="1"/>
            <p:nvPr/>
          </p:nvSpPr>
          <p:spPr>
            <a:xfrm>
              <a:off x="1439652" y="3227654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+6 V</a:t>
              </a:r>
              <a:endParaRPr lang="fr-FR" sz="1100" baseline="-25000" dirty="0"/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3162889" y="3237758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-6 V</a:t>
              </a:r>
              <a:endParaRPr lang="fr-FR" sz="1100" baseline="-25000" dirty="0"/>
            </a:p>
          </p:txBody>
        </p:sp>
        <p:sp>
          <p:nvSpPr>
            <p:cNvPr id="116" name="ZoneTexte 115"/>
            <p:cNvSpPr txBox="1"/>
            <p:nvPr/>
          </p:nvSpPr>
          <p:spPr>
            <a:xfrm>
              <a:off x="1875588" y="3314934"/>
              <a:ext cx="3522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R</a:t>
              </a:r>
              <a:endParaRPr lang="fr-FR" sz="900" dirty="0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2787474" y="3259111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4" name="ZoneTexte 123"/>
            <p:cNvSpPr txBox="1"/>
            <p:nvPr/>
          </p:nvSpPr>
          <p:spPr>
            <a:xfrm>
              <a:off x="2701362" y="3323695"/>
              <a:ext cx="3522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R</a:t>
              </a:r>
              <a:endParaRPr lang="fr-FR" sz="900" dirty="0"/>
            </a:p>
          </p:txBody>
        </p:sp>
        <p:cxnSp>
          <p:nvCxnSpPr>
            <p:cNvPr id="125" name="Connecteur droit 124"/>
            <p:cNvCxnSpPr/>
            <p:nvPr/>
          </p:nvCxnSpPr>
          <p:spPr>
            <a:xfrm>
              <a:off x="3057273" y="3435823"/>
              <a:ext cx="36004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9" name="Rectangle 108"/>
            <p:cNvSpPr/>
            <p:nvPr/>
          </p:nvSpPr>
          <p:spPr>
            <a:xfrm rot="5400000">
              <a:off x="2811408" y="3598880"/>
              <a:ext cx="139908" cy="2798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6" name="Connecteur droit 125"/>
            <p:cNvCxnSpPr/>
            <p:nvPr/>
          </p:nvCxnSpPr>
          <p:spPr>
            <a:xfrm flipV="1">
              <a:off x="2366637" y="3457208"/>
              <a:ext cx="0" cy="281579"/>
            </a:xfrm>
            <a:prstGeom prst="line">
              <a:avLst/>
            </a:prstGeom>
            <a:noFill/>
            <a:ln w="12700">
              <a:solidFill>
                <a:srgbClr val="7030A0"/>
              </a:solidFill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8" name="Connecteur droit 127"/>
            <p:cNvCxnSpPr/>
            <p:nvPr/>
          </p:nvCxnSpPr>
          <p:spPr>
            <a:xfrm flipV="1">
              <a:off x="2883324" y="3825056"/>
              <a:ext cx="0" cy="59157"/>
            </a:xfrm>
            <a:prstGeom prst="lin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9" name="Rectangle 128"/>
            <p:cNvSpPr/>
            <p:nvPr/>
          </p:nvSpPr>
          <p:spPr>
            <a:xfrm rot="5400000">
              <a:off x="2858902" y="3859791"/>
              <a:ext cx="48843" cy="97686"/>
            </a:xfrm>
            <a:prstGeom prst="rect">
              <a:avLst/>
            </a:prstGeom>
            <a:pattFill prst="ltUpDiag">
              <a:fgClr>
                <a:schemeClr val="accent6">
                  <a:lumMod val="50000"/>
                </a:schemeClr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0" name="Connecteur droit 129"/>
            <p:cNvCxnSpPr/>
            <p:nvPr/>
          </p:nvCxnSpPr>
          <p:spPr>
            <a:xfrm rot="5400000" flipV="1">
              <a:off x="2883324" y="3835370"/>
              <a:ext cx="0" cy="97686"/>
            </a:xfrm>
            <a:prstGeom prst="lin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3" name="Connecteur droit 132"/>
            <p:cNvCxnSpPr/>
            <p:nvPr/>
          </p:nvCxnSpPr>
          <p:spPr>
            <a:xfrm flipV="1">
              <a:off x="3389394" y="3910920"/>
              <a:ext cx="0" cy="130805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4" name="Ellipse 133"/>
            <p:cNvSpPr/>
            <p:nvPr/>
          </p:nvSpPr>
          <p:spPr>
            <a:xfrm>
              <a:off x="3356230" y="3877012"/>
              <a:ext cx="67816" cy="6781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Rectangle 134"/>
            <p:cNvSpPr/>
            <p:nvPr/>
          </p:nvSpPr>
          <p:spPr>
            <a:xfrm rot="5400000">
              <a:off x="3335394" y="3987725"/>
              <a:ext cx="108000" cy="21600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6" name="Connecteur droit 135"/>
            <p:cNvCxnSpPr/>
            <p:nvPr/>
          </p:nvCxnSpPr>
          <p:spPr>
            <a:xfrm rot="5400000" flipV="1">
              <a:off x="3389394" y="3933725"/>
              <a:ext cx="0" cy="216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7" name="Ellipse 136"/>
            <p:cNvSpPr/>
            <p:nvPr/>
          </p:nvSpPr>
          <p:spPr>
            <a:xfrm>
              <a:off x="3352056" y="3701130"/>
              <a:ext cx="67816" cy="67816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8" name="Connecteur droit 137"/>
            <p:cNvCxnSpPr/>
            <p:nvPr/>
          </p:nvCxnSpPr>
          <p:spPr>
            <a:xfrm flipV="1">
              <a:off x="3524542" y="3701130"/>
              <a:ext cx="0" cy="206837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9" name="ZoneTexte 138"/>
            <p:cNvSpPr txBox="1"/>
            <p:nvPr/>
          </p:nvSpPr>
          <p:spPr>
            <a:xfrm>
              <a:off x="3483965" y="366994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V</a:t>
              </a:r>
              <a:r>
                <a:rPr lang="fr-FR" sz="1100" baseline="-25000" dirty="0" smtClean="0"/>
                <a:t>S</a:t>
              </a:r>
              <a:endParaRPr lang="fr-FR" sz="1100" baseline="-25000" dirty="0"/>
            </a:p>
          </p:txBody>
        </p:sp>
      </p:grpSp>
      <p:sp>
        <p:nvSpPr>
          <p:cNvPr id="140" name="ZoneTexte 139"/>
          <p:cNvSpPr txBox="1"/>
          <p:nvPr/>
        </p:nvSpPr>
        <p:spPr>
          <a:xfrm>
            <a:off x="1669049" y="2836389"/>
            <a:ext cx="16757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Capteur potentiométrique linéaire</a:t>
            </a:r>
            <a:endParaRPr lang="fr-FR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318011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971600" y="1052736"/>
            <a:ext cx="1584176" cy="216024"/>
            <a:chOff x="971600" y="1052736"/>
            <a:chExt cx="1584176" cy="216024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971600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1475656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1187624" y="1052736"/>
              <a:ext cx="288032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1835696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>
              <a:off x="2339752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2051720" y="1052736"/>
              <a:ext cx="396044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2339752" y="1052736"/>
              <a:ext cx="0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452" y="2060848"/>
            <a:ext cx="200025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Ellipse 19"/>
          <p:cNvSpPr/>
          <p:nvPr/>
        </p:nvSpPr>
        <p:spPr>
          <a:xfrm rot="1800000">
            <a:off x="2784302" y="2318557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4932040" y="1353527"/>
            <a:ext cx="2747010" cy="80454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 rot="16200000">
            <a:off x="5958636" y="1782354"/>
            <a:ext cx="667495" cy="144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PIECE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80312" y="1755799"/>
            <a:ext cx="539066" cy="144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PIECE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32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103585" y="726659"/>
            <a:ext cx="4620544" cy="6536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6740" y="975382"/>
            <a:ext cx="1008000" cy="2880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8" name="Rectangle 7"/>
          <p:cNvSpPr/>
          <p:nvPr/>
        </p:nvSpPr>
        <p:spPr>
          <a:xfrm>
            <a:off x="2871565" y="975398"/>
            <a:ext cx="1008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7984" y="975398"/>
            <a:ext cx="1080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860430" y="1091932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/>
          <p:nvPr/>
        </p:nvCxnSpPr>
        <p:spPr>
          <a:xfrm>
            <a:off x="2354740" y="1118126"/>
            <a:ext cx="51682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/>
          <p:nvPr/>
        </p:nvCxnSpPr>
        <p:spPr>
          <a:xfrm flipV="1">
            <a:off x="3879565" y="1118127"/>
            <a:ext cx="548419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/>
          <p:nvPr/>
        </p:nvCxnSpPr>
        <p:spPr>
          <a:xfrm>
            <a:off x="5520949" y="1126177"/>
            <a:ext cx="62459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4" name="Connecteur droit 23"/>
          <p:cNvCxnSpPr/>
          <p:nvPr/>
        </p:nvCxnSpPr>
        <p:spPr>
          <a:xfrm flipV="1">
            <a:off x="873125" y="1232922"/>
            <a:ext cx="0" cy="333907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6" name="Connecteur droit 25"/>
          <p:cNvCxnSpPr/>
          <p:nvPr/>
        </p:nvCxnSpPr>
        <p:spPr>
          <a:xfrm>
            <a:off x="861250" y="12210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-135461" y="1053490"/>
            <a:ext cx="1099713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57509" y="787421"/>
            <a:ext cx="1090755" cy="6614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-312091" y="549438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cxnSp>
        <p:nvCxnSpPr>
          <p:cNvPr id="44" name="Connecteur droit avec flèche 43"/>
          <p:cNvCxnSpPr/>
          <p:nvPr/>
        </p:nvCxnSpPr>
        <p:spPr>
          <a:xfrm flipV="1">
            <a:off x="1232560" y="1664425"/>
            <a:ext cx="0" cy="6772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1232560" y="23416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 45"/>
          <p:cNvSpPr/>
          <p:nvPr/>
        </p:nvSpPr>
        <p:spPr>
          <a:xfrm>
            <a:off x="1252960" y="1895014"/>
            <a:ext cx="1064525" cy="322957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lèche droite 46"/>
          <p:cNvSpPr/>
          <p:nvPr/>
        </p:nvSpPr>
        <p:spPr>
          <a:xfrm>
            <a:off x="2850578" y="2688705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54" name="Rectangle 53"/>
          <p:cNvSpPr/>
          <p:nvPr/>
        </p:nvSpPr>
        <p:spPr>
          <a:xfrm rot="16200000" flipH="1">
            <a:off x="4115361" y="1966153"/>
            <a:ext cx="553959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010100010</a:t>
            </a:r>
            <a:endParaRPr lang="fr-FR" sz="1000" dirty="0"/>
          </a:p>
        </p:txBody>
      </p:sp>
      <p:sp>
        <p:nvSpPr>
          <p:cNvPr id="55" name="Rectangle 54"/>
          <p:cNvSpPr/>
          <p:nvPr/>
        </p:nvSpPr>
        <p:spPr>
          <a:xfrm rot="16200000" flipH="1">
            <a:off x="4232107" y="1884878"/>
            <a:ext cx="716507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0101001101010</a:t>
            </a:r>
            <a:endParaRPr lang="fr-FR" sz="800" dirty="0"/>
          </a:p>
        </p:txBody>
      </p:sp>
      <p:sp>
        <p:nvSpPr>
          <p:cNvPr id="56" name="Rectangle 55"/>
          <p:cNvSpPr/>
          <p:nvPr/>
        </p:nvSpPr>
        <p:spPr>
          <a:xfrm rot="16200000" flipH="1">
            <a:off x="4562619" y="2016221"/>
            <a:ext cx="453826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0101001</a:t>
            </a:r>
            <a:endParaRPr lang="fr-FR" sz="800" dirty="0"/>
          </a:p>
        </p:txBody>
      </p:sp>
      <p:sp>
        <p:nvSpPr>
          <p:cNvPr id="57" name="Rectangle 56"/>
          <p:cNvSpPr/>
          <p:nvPr/>
        </p:nvSpPr>
        <p:spPr>
          <a:xfrm rot="16200000" flipH="1">
            <a:off x="4874097" y="2129679"/>
            <a:ext cx="226913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10</a:t>
            </a:r>
            <a:endParaRPr lang="fr-FR" sz="1000" dirty="0"/>
          </a:p>
        </p:txBody>
      </p:sp>
      <p:sp>
        <p:nvSpPr>
          <p:cNvPr id="58" name="Rectangle 57"/>
          <p:cNvSpPr/>
          <p:nvPr/>
        </p:nvSpPr>
        <p:spPr>
          <a:xfrm rot="16200000" flipH="1">
            <a:off x="5047085" y="2104643"/>
            <a:ext cx="276981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1010</a:t>
            </a:r>
            <a:endParaRPr lang="fr-FR" sz="800" dirty="0"/>
          </a:p>
        </p:txBody>
      </p:sp>
      <p:sp>
        <p:nvSpPr>
          <p:cNvPr id="59" name="ZoneTexte 58"/>
          <p:cNvSpPr txBox="1"/>
          <p:nvPr/>
        </p:nvSpPr>
        <p:spPr>
          <a:xfrm>
            <a:off x="928724" y="2395538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cxnSp>
        <p:nvCxnSpPr>
          <p:cNvPr id="48" name="Connecteur droit avec flèche 47"/>
          <p:cNvCxnSpPr/>
          <p:nvPr/>
        </p:nvCxnSpPr>
        <p:spPr>
          <a:xfrm flipV="1">
            <a:off x="2816640" y="1679097"/>
            <a:ext cx="0" cy="671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2816640" y="235010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orme libre 49"/>
          <p:cNvSpPr/>
          <p:nvPr/>
        </p:nvSpPr>
        <p:spPr>
          <a:xfrm>
            <a:off x="2837040" y="1903495"/>
            <a:ext cx="1064525" cy="322957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2557740" y="2395538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61" name="ZoneTexte 60"/>
          <p:cNvSpPr txBox="1"/>
          <p:nvPr/>
        </p:nvSpPr>
        <p:spPr>
          <a:xfrm>
            <a:off x="3995936" y="2395346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binaire</a:t>
            </a:r>
            <a:endParaRPr lang="fr-FR" sz="1200" dirty="0"/>
          </a:p>
        </p:txBody>
      </p:sp>
      <p:sp>
        <p:nvSpPr>
          <p:cNvPr id="62" name="Éclair 61"/>
          <p:cNvSpPr/>
          <p:nvPr/>
        </p:nvSpPr>
        <p:spPr>
          <a:xfrm rot="6762220" flipH="1">
            <a:off x="993695" y="1284697"/>
            <a:ext cx="294375" cy="429069"/>
          </a:xfrm>
          <a:prstGeom prst="lightningBolt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Éclair 62"/>
          <p:cNvSpPr/>
          <p:nvPr/>
        </p:nvSpPr>
        <p:spPr>
          <a:xfrm rot="14837780">
            <a:off x="2251655" y="1313853"/>
            <a:ext cx="294375" cy="429069"/>
          </a:xfrm>
          <a:prstGeom prst="lightningBolt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necteur droit avec flèche 51"/>
          <p:cNvCxnSpPr/>
          <p:nvPr/>
        </p:nvCxnSpPr>
        <p:spPr>
          <a:xfrm flipV="1">
            <a:off x="4297712" y="1566829"/>
            <a:ext cx="0" cy="771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>
            <a:off x="4297712" y="2345283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ccolade ouvrante 65"/>
          <p:cNvSpPr/>
          <p:nvPr/>
        </p:nvSpPr>
        <p:spPr>
          <a:xfrm rot="5400000">
            <a:off x="3938004" y="190451"/>
            <a:ext cx="276334" cy="2752757"/>
          </a:xfrm>
          <a:prstGeom prst="leftBrace">
            <a:avLst>
              <a:gd name="adj1" fmla="val 53336"/>
              <a:gd name="adj2" fmla="val 6753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2609035" y="268870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Codage</a:t>
            </a:r>
            <a:endParaRPr lang="fr-FR" sz="1200" dirty="0"/>
          </a:p>
        </p:txBody>
      </p:sp>
      <p:sp>
        <p:nvSpPr>
          <p:cNvPr id="69" name="Flèche droite 68"/>
          <p:cNvSpPr/>
          <p:nvPr/>
        </p:nvSpPr>
        <p:spPr>
          <a:xfrm>
            <a:off x="2485828" y="1864527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70" name="Flèche droite 69"/>
          <p:cNvSpPr/>
          <p:nvPr/>
        </p:nvSpPr>
        <p:spPr>
          <a:xfrm>
            <a:off x="3984595" y="1864785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89334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19" y="1268760"/>
            <a:ext cx="1109531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Capter une information</a:t>
            </a:r>
            <a:endParaRPr lang="fr-FR" sz="1200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267744" y="1772816"/>
            <a:ext cx="0" cy="3600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2267744" y="2132856"/>
            <a:ext cx="72008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267744" y="1867376"/>
            <a:ext cx="679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Capteur</a:t>
            </a:r>
            <a:endParaRPr lang="fr-FR" sz="1200" dirty="0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1331639" y="1520788"/>
            <a:ext cx="720080" cy="0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3161250" y="1520788"/>
            <a:ext cx="720080" cy="0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67544" y="1567683"/>
            <a:ext cx="1423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Effort, température, position, vitesse, …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467544" y="1170100"/>
            <a:ext cx="142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Grandeur physique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419872" y="15994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Signal logique, numérique ou analogique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3419872" y="1201916"/>
            <a:ext cx="142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Signal électrique</a:t>
            </a:r>
            <a:endParaRPr lang="fr-FR" sz="1200" dirty="0"/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2339752" y="1052736"/>
            <a:ext cx="0" cy="216024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195736" y="775737"/>
            <a:ext cx="652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Energie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32269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71600" y="548680"/>
            <a:ext cx="1728192" cy="1440160"/>
            <a:chOff x="971600" y="548680"/>
            <a:chExt cx="1728192" cy="1440160"/>
          </a:xfrm>
        </p:grpSpPr>
        <p:cxnSp>
          <p:nvCxnSpPr>
            <p:cNvPr id="5" name="Connecteur droit avec flèche 4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13" name="Connecteur droit 12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971600" y="800708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109896" y="9725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Dérive</a:t>
              </a:r>
              <a:endParaRPr lang="fr-FR" sz="1200" dirty="0"/>
            </a:p>
          </p:txBody>
        </p:sp>
      </p:grpSp>
      <p:sp>
        <p:nvSpPr>
          <p:cNvPr id="36" name="Forme libre 35"/>
          <p:cNvSpPr/>
          <p:nvPr/>
        </p:nvSpPr>
        <p:spPr>
          <a:xfrm>
            <a:off x="3774453" y="1050167"/>
            <a:ext cx="1428750" cy="942975"/>
          </a:xfrm>
          <a:custGeom>
            <a:avLst/>
            <a:gdLst>
              <a:gd name="connsiteX0" fmla="*/ 0 w 1428750"/>
              <a:gd name="connsiteY0" fmla="*/ 942975 h 942975"/>
              <a:gd name="connsiteX1" fmla="*/ 333375 w 1428750"/>
              <a:gd name="connsiteY1" fmla="*/ 266700 h 942975"/>
              <a:gd name="connsiteX2" fmla="*/ 1428750 w 1428750"/>
              <a:gd name="connsiteY2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942975">
                <a:moveTo>
                  <a:pt x="0" y="942975"/>
                </a:moveTo>
                <a:cubicBezTo>
                  <a:pt x="47625" y="683419"/>
                  <a:pt x="95250" y="423863"/>
                  <a:pt x="333375" y="266700"/>
                </a:cubicBezTo>
                <a:cubicBezTo>
                  <a:pt x="571500" y="109537"/>
                  <a:pt x="1000125" y="54768"/>
                  <a:pt x="1428750" y="0"/>
                </a:cubicBezTo>
              </a:path>
            </a:pathLst>
          </a:cu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3917074" y="758879"/>
            <a:ext cx="1143508" cy="461665"/>
          </a:xfrm>
          <a:prstGeom prst="rect">
            <a:avLst/>
          </a:prstGeom>
          <a:ln w="19050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Courbe non linéaire</a:t>
            </a:r>
            <a:endParaRPr lang="fr-FR" sz="12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4779404" y="5430044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4779404" y="6870204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4076564" y="5285681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6156176" y="6560146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4779404" y="5934100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6156176" y="6011624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53" name="ZoneTexte 52"/>
          <p:cNvSpPr txBox="1"/>
          <p:nvPr/>
        </p:nvSpPr>
        <p:spPr>
          <a:xfrm>
            <a:off x="5283460" y="5648184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Hystérésis</a:t>
            </a:r>
            <a:endParaRPr lang="fr-FR" sz="1200" dirty="0"/>
          </a:p>
        </p:txBody>
      </p:sp>
      <p:grpSp>
        <p:nvGrpSpPr>
          <p:cNvPr id="7" name="Groupe 6"/>
          <p:cNvGrpSpPr/>
          <p:nvPr/>
        </p:nvGrpSpPr>
        <p:grpSpPr>
          <a:xfrm>
            <a:off x="4499992" y="3020805"/>
            <a:ext cx="1647564" cy="935360"/>
            <a:chOff x="4779404" y="5938639"/>
            <a:chExt cx="1647564" cy="935360"/>
          </a:xfrm>
        </p:grpSpPr>
        <p:cxnSp>
          <p:nvCxnSpPr>
            <p:cNvPr id="51" name="Connecteur droit 50"/>
            <p:cNvCxnSpPr/>
            <p:nvPr/>
          </p:nvCxnSpPr>
          <p:spPr>
            <a:xfrm flipV="1">
              <a:off x="4779404" y="5938639"/>
              <a:ext cx="1224136" cy="787549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flipH="1">
              <a:off x="4986808" y="5945485"/>
              <a:ext cx="1440160" cy="92851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6003540" y="5941690"/>
              <a:ext cx="423428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necteur droit avec flèche 60"/>
          <p:cNvCxnSpPr/>
          <p:nvPr/>
        </p:nvCxnSpPr>
        <p:spPr>
          <a:xfrm flipV="1">
            <a:off x="971600" y="486916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971600" y="630932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68760" y="472479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64" name="ZoneTexte 63"/>
          <p:cNvSpPr txBox="1"/>
          <p:nvPr/>
        </p:nvSpPr>
        <p:spPr>
          <a:xfrm>
            <a:off x="2348372" y="599926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971600" y="537321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2348372" y="545074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1159489" y="5003696"/>
            <a:ext cx="114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en escalier</a:t>
            </a:r>
            <a:endParaRPr lang="fr-FR" sz="1200" dirty="0"/>
          </a:p>
        </p:txBody>
      </p:sp>
      <p:grpSp>
        <p:nvGrpSpPr>
          <p:cNvPr id="4" name="Groupe 3"/>
          <p:cNvGrpSpPr/>
          <p:nvPr/>
        </p:nvGrpSpPr>
        <p:grpSpPr>
          <a:xfrm>
            <a:off x="971257" y="3409799"/>
            <a:ext cx="1235596" cy="623566"/>
            <a:chOff x="960140" y="5551392"/>
            <a:chExt cx="1235596" cy="623566"/>
          </a:xfrm>
        </p:grpSpPr>
        <p:cxnSp>
          <p:nvCxnSpPr>
            <p:cNvPr id="69" name="Connecteur droit 68"/>
            <p:cNvCxnSpPr/>
            <p:nvPr/>
          </p:nvCxnSpPr>
          <p:spPr>
            <a:xfrm>
              <a:off x="960140" y="6174958"/>
              <a:ext cx="3715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>
              <a:off x="1331640" y="5999262"/>
              <a:ext cx="0" cy="175696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>
              <a:off x="1331640" y="5999262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1547664" y="5851748"/>
              <a:ext cx="0" cy="154203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1547664" y="5851748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1763688" y="5727739"/>
              <a:ext cx="0" cy="124009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>
              <a:off x="1763688" y="5727739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>
              <a:off x="1979712" y="5551392"/>
              <a:ext cx="0" cy="175696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>
              <a:off x="1979712" y="5551392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/>
          <p:cNvGrpSpPr/>
          <p:nvPr/>
        </p:nvGrpSpPr>
        <p:grpSpPr>
          <a:xfrm>
            <a:off x="3771292" y="562580"/>
            <a:ext cx="1728192" cy="1440160"/>
            <a:chOff x="971600" y="548680"/>
            <a:chExt cx="1728192" cy="1440160"/>
          </a:xfrm>
        </p:grpSpPr>
        <p:cxnSp>
          <p:nvCxnSpPr>
            <p:cNvPr id="57" name="Connecteur droit avec flèche 56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66" name="Connecteur droit 65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ZoneTexte 70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6570984" y="576480"/>
            <a:ext cx="1728192" cy="1440160"/>
            <a:chOff x="6570984" y="576480"/>
            <a:chExt cx="1728192" cy="1440160"/>
          </a:xfrm>
        </p:grpSpPr>
        <p:grpSp>
          <p:nvGrpSpPr>
            <p:cNvPr id="74" name="Groupe 73"/>
            <p:cNvGrpSpPr/>
            <p:nvPr/>
          </p:nvGrpSpPr>
          <p:grpSpPr>
            <a:xfrm>
              <a:off x="6570984" y="576480"/>
              <a:ext cx="1728192" cy="1440160"/>
              <a:chOff x="971600" y="548680"/>
              <a:chExt cx="1728192" cy="1440160"/>
            </a:xfrm>
          </p:grpSpPr>
          <p:cxnSp>
            <p:nvCxnSpPr>
              <p:cNvPr id="75" name="Connecteur droit avec flèche 74"/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straightConnector1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avec flèche 76"/>
              <p:cNvCxnSpPr/>
              <p:nvPr/>
            </p:nvCxnSpPr>
            <p:spPr>
              <a:xfrm>
                <a:off x="971600" y="1988840"/>
                <a:ext cx="1728192" cy="0"/>
              </a:xfrm>
              <a:prstGeom prst="straightConnector1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ZoneTexte 77"/>
              <p:cNvSpPr txBox="1"/>
              <p:nvPr/>
            </p:nvSpPr>
            <p:spPr>
              <a:xfrm>
                <a:off x="974761" y="559436"/>
                <a:ext cx="7028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Mesure</a:t>
                </a:r>
                <a:endParaRPr lang="fr-FR" sz="1200" dirty="0"/>
              </a:p>
            </p:txBody>
          </p:sp>
          <p:sp>
            <p:nvSpPr>
              <p:cNvPr id="79" name="ZoneTexte 78"/>
              <p:cNvSpPr txBox="1"/>
              <p:nvPr/>
            </p:nvSpPr>
            <p:spPr>
              <a:xfrm>
                <a:off x="1829941" y="1711841"/>
                <a:ext cx="855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200" dirty="0"/>
                  <a:t>G</a:t>
                </a:r>
                <a:r>
                  <a:rPr lang="fr-FR" sz="1200" dirty="0" smtClean="0"/>
                  <a:t>randeur</a:t>
                </a:r>
                <a:endParaRPr lang="fr-FR" sz="1200" dirty="0"/>
              </a:p>
            </p:txBody>
          </p:sp>
          <p:cxnSp>
            <p:nvCxnSpPr>
              <p:cNvPr id="84" name="Connecteur droit 83"/>
              <p:cNvCxnSpPr/>
              <p:nvPr/>
            </p:nvCxnSpPr>
            <p:spPr>
              <a:xfrm flipV="1">
                <a:off x="971600" y="1052736"/>
                <a:ext cx="1440160" cy="936104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ZoneTexte 87"/>
              <p:cNvSpPr txBox="1"/>
              <p:nvPr/>
            </p:nvSpPr>
            <p:spPr>
              <a:xfrm rot="19607210">
                <a:off x="1547664" y="1273168"/>
                <a:ext cx="1143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Courbe exacte</a:t>
                </a:r>
                <a:endParaRPr lang="fr-FR" sz="1200" dirty="0"/>
              </a:p>
            </p:txBody>
          </p:sp>
          <p:sp>
            <p:nvSpPr>
              <p:cNvPr id="89" name="ZoneTexte 88"/>
              <p:cNvSpPr txBox="1"/>
              <p:nvPr/>
            </p:nvSpPr>
            <p:spPr>
              <a:xfrm>
                <a:off x="1119926" y="1052736"/>
                <a:ext cx="1143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Dérive</a:t>
                </a:r>
                <a:endParaRPr lang="fr-FR" sz="1200" dirty="0"/>
              </a:p>
            </p:txBody>
          </p:sp>
        </p:grpSp>
        <p:cxnSp>
          <p:nvCxnSpPr>
            <p:cNvPr id="90" name="Connecteur droit 89"/>
            <p:cNvCxnSpPr/>
            <p:nvPr/>
          </p:nvCxnSpPr>
          <p:spPr>
            <a:xfrm flipV="1">
              <a:off x="6570984" y="828508"/>
              <a:ext cx="1440160" cy="1188132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e 90"/>
          <p:cNvGrpSpPr/>
          <p:nvPr/>
        </p:nvGrpSpPr>
        <p:grpSpPr>
          <a:xfrm>
            <a:off x="971600" y="2708920"/>
            <a:ext cx="1728192" cy="1440160"/>
            <a:chOff x="971600" y="548680"/>
            <a:chExt cx="1728192" cy="1440160"/>
          </a:xfrm>
        </p:grpSpPr>
        <p:cxnSp>
          <p:nvCxnSpPr>
            <p:cNvPr id="92" name="Connecteur droit avec flèche 91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avec flèche 92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ZoneTexte 93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96" name="Connecteur droit 95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ZoneTexte 97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1109896" y="836712"/>
              <a:ext cx="11435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quantifiée</a:t>
              </a:r>
              <a:endParaRPr lang="fr-FR" sz="1200" dirty="0"/>
            </a:p>
          </p:txBody>
        </p:sp>
      </p:grpSp>
      <p:grpSp>
        <p:nvGrpSpPr>
          <p:cNvPr id="110" name="Groupe 109"/>
          <p:cNvGrpSpPr/>
          <p:nvPr/>
        </p:nvGrpSpPr>
        <p:grpSpPr>
          <a:xfrm>
            <a:off x="4505975" y="2526905"/>
            <a:ext cx="1728192" cy="1440160"/>
            <a:chOff x="971600" y="548680"/>
            <a:chExt cx="1728192" cy="1440160"/>
          </a:xfrm>
        </p:grpSpPr>
        <p:cxnSp>
          <p:nvCxnSpPr>
            <p:cNvPr id="111" name="Connecteur droit avec flèche 110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avec flèche 111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ZoneTexte 112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115" name="Connecteur droit 114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ZoneTexte 115"/>
            <p:cNvSpPr txBox="1"/>
            <p:nvPr/>
          </p:nvSpPr>
          <p:spPr>
            <a:xfrm rot="19607210">
              <a:off x="1460804" y="1134721"/>
              <a:ext cx="11435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smtClean="0"/>
                <a:t>Courbe exacte</a:t>
              </a:r>
              <a:endParaRPr lang="fr-FR" sz="700" dirty="0"/>
            </a:p>
          </p:txBody>
        </p:sp>
        <p:sp>
          <p:nvSpPr>
            <p:cNvPr id="117" name="ZoneTexte 116"/>
            <p:cNvSpPr txBox="1"/>
            <p:nvPr/>
          </p:nvSpPr>
          <p:spPr>
            <a:xfrm>
              <a:off x="1037625" y="10297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Hystérésis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2282280"/>
      </p:ext>
    </p:extLst>
  </p:cSld>
  <p:clrMapOvr>
    <a:masterClrMapping/>
  </p:clrMapOvr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869</Words>
  <Application>Microsoft Office PowerPoint</Application>
  <PresentationFormat>Affichage à l'écran (4:3)</PresentationFormat>
  <Paragraphs>441</Paragraphs>
  <Slides>29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29</vt:i4>
      </vt:variant>
    </vt:vector>
  </HeadingPairs>
  <TitlesOfParts>
    <vt:vector size="32" baseType="lpstr">
      <vt:lpstr>Plaquette commerciale</vt:lpstr>
      <vt:lpstr>Thème Office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Découvrez la PTSI PT du Lycée Jules Haag</dc:title>
  <dc:creator/>
  <cp:lastModifiedBy/>
  <cp:revision>1</cp:revision>
  <dcterms:created xsi:type="dcterms:W3CDTF">2011-01-14T10:02:43Z</dcterms:created>
  <dcterms:modified xsi:type="dcterms:W3CDTF">2016-04-12T14:17:47Z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