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  <p:sldMasterId id="2147483677" r:id="rId3"/>
  </p:sldMasterIdLst>
  <p:notesMasterIdLst>
    <p:notesMasterId r:id="rId34"/>
  </p:notesMasterIdLst>
  <p:handoutMasterIdLst>
    <p:handoutMasterId r:id="rId35"/>
  </p:handoutMasterIdLst>
  <p:sldIdLst>
    <p:sldId id="331" r:id="rId4"/>
    <p:sldId id="333" r:id="rId5"/>
    <p:sldId id="325" r:id="rId6"/>
    <p:sldId id="332" r:id="rId7"/>
    <p:sldId id="330" r:id="rId8"/>
    <p:sldId id="329" r:id="rId9"/>
    <p:sldId id="328" r:id="rId10"/>
    <p:sldId id="326" r:id="rId11"/>
    <p:sldId id="319" r:id="rId12"/>
    <p:sldId id="320" r:id="rId13"/>
    <p:sldId id="322" r:id="rId14"/>
    <p:sldId id="323" r:id="rId15"/>
    <p:sldId id="304" r:id="rId16"/>
    <p:sldId id="321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7" r:id="rId32"/>
    <p:sldId id="324" r:id="rId33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>
        <p:scale>
          <a:sx n="110" d="100"/>
          <a:sy n="110" d="100"/>
        </p:scale>
        <p:origin x="-318" y="354"/>
      </p:cViewPr>
      <p:guideLst>
        <p:guide orient="horz" pos="2614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13/04/2016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13/04/2016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8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9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3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96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3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3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9D5D-AB67-4B60-8B5F-FC45756483D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1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9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1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37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73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18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799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172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0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pic>
        <p:nvPicPr>
          <p:cNvPr id="10" name="Rectangle 9"/>
          <p:cNvPicPr>
            <a:picLocks noChangeAspect="1"/>
          </p:cNvPicPr>
          <p:nvPr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 démarche Ingénieur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31DB-B7CA-4029-8E42-22BFDD43ACC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13/04/2016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9D5D-AB67-4B60-8B5F-FC45756483DE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smtClean="0">
                <a:solidFill>
                  <a:prstClr val="black">
                    <a:tint val="75000"/>
                  </a:prstClr>
                </a:solidFill>
              </a:rPr>
              <a:pPr/>
              <a:t>25/09/2014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907704" y="3717032"/>
            <a:ext cx="288032" cy="144016"/>
          </a:xfrm>
          <a:prstGeom prst="rect">
            <a:avLst/>
          </a:prstGeom>
          <a:pattFill prst="wd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2411760" y="162880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411760" y="234888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267744" y="1988840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051720" y="163023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051720" y="235031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907704" y="1990273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91680" y="163023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691680" y="2350313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547664" y="1990273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727684" y="2852936"/>
            <a:ext cx="648072" cy="648072"/>
          </a:xfrm>
          <a:prstGeom prst="ellips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</a:p>
          <a:p>
            <a:pPr algn="ctr"/>
            <a:r>
              <a:rPr lang="fr-FR" dirty="0" smtClean="0"/>
              <a:t>3</a:t>
            </a:r>
            <a:r>
              <a:rPr lang="fr-FR" dirty="0" smtClean="0">
                <a:latin typeface="Calibri"/>
              </a:rPr>
              <a:t>~</a:t>
            </a:r>
            <a:endParaRPr lang="fr-FR" dirty="0"/>
          </a:p>
        </p:txBody>
      </p:sp>
      <p:cxnSp>
        <p:nvCxnSpPr>
          <p:cNvPr id="23" name="Connecteur droit 22"/>
          <p:cNvCxnSpPr>
            <a:stCxn id="22" idx="7"/>
          </p:cNvCxnSpPr>
          <p:nvPr/>
        </p:nvCxnSpPr>
        <p:spPr>
          <a:xfrm flipV="1">
            <a:off x="2280848" y="2710353"/>
            <a:ext cx="130912" cy="23749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2" idx="0"/>
          </p:cNvCxnSpPr>
          <p:nvPr/>
        </p:nvCxnSpPr>
        <p:spPr>
          <a:xfrm flipV="1">
            <a:off x="2051720" y="2710353"/>
            <a:ext cx="0" cy="14258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2" idx="1"/>
          </p:cNvCxnSpPr>
          <p:nvPr/>
        </p:nvCxnSpPr>
        <p:spPr>
          <a:xfrm flipH="1" flipV="1">
            <a:off x="1691680" y="2710354"/>
            <a:ext cx="130912" cy="23749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051720" y="3501008"/>
            <a:ext cx="0" cy="2160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907704" y="3717032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6200000">
            <a:off x="1144032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1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1511661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2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 rot="16200000">
            <a:off x="1871700" y="9585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Phase 3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457016" y="1713274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794176" y="1713274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2154216" y="1711841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5</a:t>
            </a:r>
            <a:endParaRPr lang="fr-FR" sz="1200" dirty="0"/>
          </a:p>
        </p:txBody>
      </p:sp>
      <p:sp>
        <p:nvSpPr>
          <p:cNvPr id="44" name="ZoneTexte 43"/>
          <p:cNvSpPr txBox="1"/>
          <p:nvPr/>
        </p:nvSpPr>
        <p:spPr>
          <a:xfrm>
            <a:off x="1451354" y="2287905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788514" y="2287905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2148554" y="2286472"/>
            <a:ext cx="25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6</a:t>
            </a:r>
            <a:endParaRPr lang="fr-FR" sz="1200" dirty="0"/>
          </a:p>
        </p:txBody>
      </p:sp>
      <p:cxnSp>
        <p:nvCxnSpPr>
          <p:cNvPr id="47" name="Connecteur droit 46"/>
          <p:cNvCxnSpPr/>
          <p:nvPr/>
        </p:nvCxnSpPr>
        <p:spPr>
          <a:xfrm>
            <a:off x="3131840" y="162880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3131840" y="2348880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987824" y="1988840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71800" y="171184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13</a:t>
            </a:r>
            <a:endParaRPr lang="fr-FR" sz="1200" dirty="0"/>
          </a:p>
        </p:txBody>
      </p:sp>
      <p:cxnSp>
        <p:nvCxnSpPr>
          <p:cNvPr id="52" name="Connecteur droit 51"/>
          <p:cNvCxnSpPr/>
          <p:nvPr/>
        </p:nvCxnSpPr>
        <p:spPr>
          <a:xfrm flipH="1">
            <a:off x="1619672" y="2141240"/>
            <a:ext cx="72008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79812" y="2708920"/>
            <a:ext cx="504056" cy="23892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91436" y="3173240"/>
            <a:ext cx="288032" cy="144016"/>
          </a:xfrm>
          <a:prstGeom prst="rect">
            <a:avLst/>
          </a:prstGeom>
          <a:pattFill prst="wdUpDiag">
            <a:fgClr>
              <a:schemeClr val="accent5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/>
          <p:nvPr/>
        </p:nvCxnSpPr>
        <p:spPr>
          <a:xfrm>
            <a:off x="3135452" y="2957216"/>
            <a:ext cx="0" cy="2160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991436" y="3173240"/>
            <a:ext cx="28803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 rot="16200000">
            <a:off x="2583949" y="9502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24 V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2771800" y="22768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14</a:t>
            </a:r>
            <a:endParaRPr lang="fr-FR" sz="1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970079" y="1982633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3383868" y="2690599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3091277" y="247019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A1</a:t>
            </a:r>
            <a:endParaRPr lang="fr-FR" sz="12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091277" y="290926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A2</a:t>
            </a:r>
            <a:endParaRPr lang="fr-FR" sz="1200" dirty="0"/>
          </a:p>
        </p:txBody>
      </p:sp>
      <p:sp>
        <p:nvSpPr>
          <p:cNvPr id="66" name="Rectangle 65"/>
          <p:cNvSpPr/>
          <p:nvPr/>
        </p:nvSpPr>
        <p:spPr>
          <a:xfrm>
            <a:off x="970079" y="836712"/>
            <a:ext cx="1580181" cy="309634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661227" y="1010344"/>
            <a:ext cx="1262702" cy="292417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969550" y="559713"/>
            <a:ext cx="1580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Circuit de puissance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2668746" y="548679"/>
            <a:ext cx="125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Circuit de commande</a:t>
            </a:r>
            <a:endParaRPr lang="fr-FR" sz="12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3383867" y="2030360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KM1</a:t>
            </a:r>
            <a:endParaRPr lang="fr-FR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836613"/>
            <a:ext cx="35433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2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sp>
        <p:nvSpPr>
          <p:cNvPr id="36" name="Forme libre 35"/>
          <p:cNvSpPr/>
          <p:nvPr/>
        </p:nvSpPr>
        <p:spPr>
          <a:xfrm>
            <a:off x="3774453" y="1050167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917074" y="758879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779404" y="5430044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779404" y="6870204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076564" y="5285681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156176" y="6560146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779404" y="5934100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6156176" y="601162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83460" y="5648184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4499992" y="3020805"/>
            <a:ext cx="1647564" cy="935360"/>
            <a:chOff x="4779404" y="5938639"/>
            <a:chExt cx="1647564" cy="935360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4779404" y="5938639"/>
              <a:ext cx="1224136" cy="7875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>
              <a:off x="4986808" y="5945485"/>
              <a:ext cx="1440160" cy="92851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003540" y="5941690"/>
              <a:ext cx="423428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257" y="3409799"/>
            <a:ext cx="1235596" cy="623566"/>
            <a:chOff x="960140" y="5551392"/>
            <a:chExt cx="1235596" cy="623566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960140" y="6174958"/>
              <a:ext cx="3715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1331640" y="599926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1331640" y="599926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1547664" y="5851748"/>
              <a:ext cx="0" cy="154203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1547664" y="5851748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63688" y="5727739"/>
              <a:ext cx="0" cy="12400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763688" y="5727739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1979712" y="5551392"/>
              <a:ext cx="0" cy="175696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1979712" y="5551392"/>
              <a:ext cx="216024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>
            <a:off x="3771292" y="562580"/>
            <a:ext cx="1728192" cy="1440160"/>
            <a:chOff x="971600" y="548680"/>
            <a:chExt cx="1728192" cy="1440160"/>
          </a:xfrm>
        </p:grpSpPr>
        <p:cxnSp>
          <p:nvCxnSpPr>
            <p:cNvPr id="57" name="Connecteur droit avec flèche 56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6570984" y="576480"/>
            <a:ext cx="1728192" cy="1440160"/>
            <a:chOff x="6570984" y="576480"/>
            <a:chExt cx="1728192" cy="1440160"/>
          </a:xfrm>
        </p:grpSpPr>
        <p:grpSp>
          <p:nvGrpSpPr>
            <p:cNvPr id="74" name="Groupe 73"/>
            <p:cNvGrpSpPr/>
            <p:nvPr/>
          </p:nvGrpSpPr>
          <p:grpSpPr>
            <a:xfrm>
              <a:off x="6570984" y="576480"/>
              <a:ext cx="1728192" cy="1440160"/>
              <a:chOff x="971600" y="548680"/>
              <a:chExt cx="1728192" cy="1440160"/>
            </a:xfrm>
          </p:grpSpPr>
          <p:cxnSp>
            <p:nvCxnSpPr>
              <p:cNvPr id="75" name="Connecteur droit avec flèche 74"/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/>
              <p:cNvCxnSpPr/>
              <p:nvPr/>
            </p:nvCxnSpPr>
            <p:spPr>
              <a:xfrm>
                <a:off x="971600" y="1988840"/>
                <a:ext cx="1728192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974761" y="559436"/>
                <a:ext cx="702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Mesure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1829941" y="1711841"/>
                <a:ext cx="855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200" dirty="0"/>
                  <a:t>G</a:t>
                </a:r>
                <a:r>
                  <a:rPr lang="fr-FR" sz="1200" dirty="0" smtClean="0"/>
                  <a:t>randeur</a:t>
                </a:r>
                <a:endParaRPr lang="fr-FR" sz="1200" dirty="0"/>
              </a:p>
            </p:txBody>
          </p:sp>
          <p:cxnSp>
            <p:nvCxnSpPr>
              <p:cNvPr id="84" name="Connecteur droit 83"/>
              <p:cNvCxnSpPr/>
              <p:nvPr/>
            </p:nvCxnSpPr>
            <p:spPr>
              <a:xfrm flipV="1">
                <a:off x="971600" y="1052736"/>
                <a:ext cx="1440160" cy="936104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/>
              <p:cNvSpPr txBox="1"/>
              <p:nvPr/>
            </p:nvSpPr>
            <p:spPr>
              <a:xfrm rot="19607210">
                <a:off x="1547664" y="1273168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Courbe exacte</a:t>
                </a:r>
                <a:endParaRPr lang="fr-FR" sz="1200" dirty="0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1119926" y="1052736"/>
                <a:ext cx="11435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Dérive</a:t>
                </a:r>
                <a:endParaRPr lang="fr-FR" sz="1200" dirty="0"/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 flipV="1">
              <a:off x="6570984" y="828508"/>
              <a:ext cx="1440160" cy="1188132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71600" y="2708920"/>
            <a:ext cx="1728192" cy="1440160"/>
            <a:chOff x="971600" y="548680"/>
            <a:chExt cx="1728192" cy="1440160"/>
          </a:xfrm>
        </p:grpSpPr>
        <p:cxnSp>
          <p:nvCxnSpPr>
            <p:cNvPr id="92" name="Connecteur droit avec flèche 91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96" name="Connecteur droit 95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1109896" y="836712"/>
              <a:ext cx="1143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quantifiée</a:t>
              </a:r>
              <a:endParaRPr lang="fr-FR" sz="1200" dirty="0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4505975" y="2526905"/>
            <a:ext cx="1728192" cy="1440160"/>
            <a:chOff x="971600" y="548680"/>
            <a:chExt cx="1728192" cy="144016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15" name="Connecteur droit 114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 rot="19607210">
              <a:off x="1460804" y="1134721"/>
              <a:ext cx="11435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smtClean="0"/>
                <a:t>Courbe exacte</a:t>
              </a:r>
              <a:endParaRPr lang="fr-FR" sz="7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1037625" y="10297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Hystérésis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28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ALIMENTER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TRANSMETTRE</a:t>
              </a:r>
              <a:endParaRPr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STOCKER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MODULER</a:t>
              </a: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CONVERTIR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sz="1200" kern="0" dirty="0" smtClean="0">
                  <a:solidFill>
                    <a:prstClr val="black"/>
                  </a:solidFill>
                </a:rPr>
                <a:t>AGIR</a:t>
              </a:r>
            </a:p>
            <a:p>
              <a:pPr algn="ctr">
                <a:defRPr/>
              </a:pPr>
              <a:endParaRPr sz="1200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algn="ctr">
                <a:defRPr/>
              </a:pPr>
              <a:r>
                <a:rPr sz="1400" i="1" kern="0" dirty="0" smtClean="0">
                  <a:solidFill>
                    <a:prstClr val="black"/>
                  </a:solidFill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ACQUERIR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TRAITER MEMORISER</a:t>
                </a:r>
                <a:endParaRPr sz="800" kern="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COMMUNIQUER</a:t>
                </a: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>
                  <a:defRPr/>
                </a:pPr>
                <a:r>
                  <a:rPr sz="1050" kern="0" dirty="0" smtClean="0">
                    <a:solidFill>
                      <a:prstClr val="black"/>
                    </a:solidFill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sz="1000" kern="0" dirty="0" smtClean="0">
                    <a:solidFill>
                      <a:prstClr val="black"/>
                    </a:solidFill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destinées 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Informations issues et venant de l’extérieur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Consignes de l’utilisateur</a:t>
            </a:r>
            <a:endParaRPr sz="1200" b="1" i="1" dirty="0">
              <a:solidFill>
                <a:srgbClr val="1F497D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H="1"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Capteur / CAN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Unité de commande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IHM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1F497D"/>
                </a:solidFill>
              </a:rPr>
              <a:t>Interface de communication</a:t>
            </a:r>
            <a:endParaRPr sz="1200" i="1" dirty="0">
              <a:solidFill>
                <a:srgbClr val="1F497D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Ordres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b="1" i="1" dirty="0" smtClean="0">
                <a:solidFill>
                  <a:srgbClr val="1F497D"/>
                </a:solidFill>
              </a:rPr>
              <a:t>Grandeurs physiques à acquérir</a:t>
            </a:r>
            <a:endParaRPr sz="1600" b="1" i="1" dirty="0">
              <a:solidFill>
                <a:srgbClr val="1F497D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 d’entrée</a:t>
            </a:r>
            <a:endParaRPr sz="1200" b="1" i="1" dirty="0">
              <a:solidFill>
                <a:srgbClr val="C0504D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200" b="1" i="1" dirty="0" smtClean="0">
                <a:solidFill>
                  <a:srgbClr val="C0504D"/>
                </a:solidFill>
              </a:rPr>
              <a:t>Energies de sortie</a:t>
            </a:r>
            <a:endParaRPr sz="1200" b="1" i="1" dirty="0">
              <a:solidFill>
                <a:srgbClr val="C0504D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de stockage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Unité d’alimentation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Pré 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Actionneur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Transmetteur</a:t>
            </a:r>
            <a:endParaRPr sz="1200" i="1" dirty="0">
              <a:solidFill>
                <a:srgbClr val="C0504D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i="1" dirty="0" smtClean="0">
                <a:solidFill>
                  <a:srgbClr val="C0504D"/>
                </a:solidFill>
              </a:rPr>
              <a:t>Effecteur</a:t>
            </a:r>
            <a:endParaRPr sz="1200" i="1" dirty="0">
              <a:solidFill>
                <a:srgbClr val="C0504D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200" b="1" i="1" dirty="0" smtClean="0">
                <a:solidFill>
                  <a:srgbClr val="1F497D"/>
                </a:solidFill>
              </a:rPr>
              <a:t>Lien d’information</a:t>
            </a:r>
            <a:endParaRPr sz="1200" b="1" i="1" dirty="0">
              <a:solidFill>
                <a:srgbClr val="1F497D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200" b="1" i="1" dirty="0" smtClean="0">
                <a:solidFill>
                  <a:srgbClr val="C0504D"/>
                </a:solidFill>
              </a:rPr>
              <a:t>Lien d’énergie</a:t>
            </a:r>
            <a:endParaRPr sz="1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8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3753" y="332657"/>
            <a:ext cx="8284711" cy="144015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sz="1400" i="1" kern="0" dirty="0" smtClean="0">
                <a:solidFill>
                  <a:prstClr val="black"/>
                </a:solidFill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5" y="851569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4" name="Connecteur droit avec flèche 13"/>
          <p:cNvCxnSpPr>
            <a:stCxn id="76" idx="3"/>
            <a:endCxn id="51" idx="1"/>
          </p:cNvCxnSpPr>
          <p:nvPr/>
        </p:nvCxnSpPr>
        <p:spPr>
          <a:xfrm>
            <a:off x="5796136" y="1304764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6489084" y="1016764"/>
            <a:ext cx="1440000" cy="576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sz="1050" kern="0" dirty="0" smtClean="0">
                <a:solidFill>
                  <a:prstClr val="black"/>
                </a:solidFill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7929084" y="1304764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cxnSp>
        <p:nvCxnSpPr>
          <p:cNvPr id="147" name="Connecteur droit 146"/>
          <p:cNvCxnSpPr>
            <a:endCxn id="69" idx="1"/>
          </p:cNvCxnSpPr>
          <p:nvPr/>
        </p:nvCxnSpPr>
        <p:spPr>
          <a:xfrm>
            <a:off x="251520" y="1304764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939260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98179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7098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716016" y="1124744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706953" y="1027765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85" name="Connecteur droit 84"/>
          <p:cNvCxnSpPr>
            <a:stCxn id="69" idx="3"/>
            <a:endCxn id="71" idx="1"/>
          </p:cNvCxnSpPr>
          <p:nvPr/>
        </p:nvCxnSpPr>
        <p:spPr>
          <a:xfrm>
            <a:off x="2019380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>
            <a:stCxn id="71" idx="3"/>
            <a:endCxn id="74" idx="1"/>
          </p:cNvCxnSpPr>
          <p:nvPr/>
        </p:nvCxnSpPr>
        <p:spPr>
          <a:xfrm>
            <a:off x="3278299" y="1304764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1" name="Connecteur droit 90"/>
          <p:cNvCxnSpPr>
            <a:stCxn id="74" idx="3"/>
            <a:endCxn id="76" idx="1"/>
          </p:cNvCxnSpPr>
          <p:nvPr/>
        </p:nvCxnSpPr>
        <p:spPr>
          <a:xfrm>
            <a:off x="4537218" y="1304764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44" name="Groupe 43"/>
          <p:cNvGrpSpPr/>
          <p:nvPr/>
        </p:nvGrpSpPr>
        <p:grpSpPr>
          <a:xfrm>
            <a:off x="694616" y="1525568"/>
            <a:ext cx="1325959" cy="585802"/>
            <a:chOff x="755576" y="1525568"/>
            <a:chExt cx="1325959" cy="585802"/>
          </a:xfrm>
        </p:grpSpPr>
        <p:sp>
          <p:nvSpPr>
            <p:cNvPr id="97" name="Rectangle 96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43" name="Éclair 42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1945804" y="1531814"/>
            <a:ext cx="1366867" cy="585802"/>
            <a:chOff x="714668" y="1525568"/>
            <a:chExt cx="1366867" cy="585802"/>
          </a:xfrm>
        </p:grpSpPr>
        <p:sp>
          <p:nvSpPr>
            <p:cNvPr id="101" name="Rectangle 100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4" name="Éclair 10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5" name="Groupe 104"/>
          <p:cNvGrpSpPr/>
          <p:nvPr/>
        </p:nvGrpSpPr>
        <p:grpSpPr>
          <a:xfrm>
            <a:off x="3220373" y="1531814"/>
            <a:ext cx="1366867" cy="585802"/>
            <a:chOff x="714668" y="1525568"/>
            <a:chExt cx="1366867" cy="585802"/>
          </a:xfrm>
        </p:grpSpPr>
        <p:sp>
          <p:nvSpPr>
            <p:cNvPr id="106" name="Rectangle 105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07" name="Éclair 106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9" name="Groupe 108"/>
          <p:cNvGrpSpPr/>
          <p:nvPr/>
        </p:nvGrpSpPr>
        <p:grpSpPr>
          <a:xfrm>
            <a:off x="4645293" y="1533932"/>
            <a:ext cx="1366867" cy="585802"/>
            <a:chOff x="714668" y="1525568"/>
            <a:chExt cx="1366867" cy="585802"/>
          </a:xfrm>
        </p:grpSpPr>
        <p:sp>
          <p:nvSpPr>
            <p:cNvPr id="110" name="Rectangle 10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111" name="Éclair 11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660232" y="1547054"/>
            <a:ext cx="1366867" cy="585802"/>
            <a:chOff x="714668" y="1525568"/>
            <a:chExt cx="1366867" cy="585802"/>
          </a:xfrm>
        </p:grpSpPr>
        <p:sp>
          <p:nvSpPr>
            <p:cNvPr id="113" name="Rectangle 112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</a:t>
              </a:r>
              <a:r>
                <a:rPr lang="fr-FR" sz="1100" b="1" kern="0" dirty="0" smtClean="0">
                  <a:solidFill>
                    <a:prstClr val="black"/>
                  </a:solidFill>
                </a:rPr>
                <a:t>numérique</a:t>
              </a:r>
              <a:r>
                <a:rPr lang="fr-FR" sz="1100" kern="0" dirty="0" smtClean="0">
                  <a:solidFill>
                    <a:prstClr val="black"/>
                  </a:solidFill>
                </a:rPr>
                <a:t>)</a:t>
              </a:r>
              <a:endParaRPr lang="fr-FR" sz="1100" dirty="0"/>
            </a:p>
          </p:txBody>
        </p:sp>
        <p:sp>
          <p:nvSpPr>
            <p:cNvPr id="114" name="Éclair 113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00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34" name="Connecteur droit avec flèche 33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13</a:t>
            </a:fld>
            <a:endParaRPr kumimoji="0" lang="fr-FR"/>
          </a:p>
        </p:txBody>
      </p:sp>
      <p:sp>
        <p:nvSpPr>
          <p:cNvPr id="5" name="Rectangle 4"/>
          <p:cNvSpPr/>
          <p:nvPr/>
        </p:nvSpPr>
        <p:spPr>
          <a:xfrm>
            <a:off x="0" y="1268760"/>
            <a:ext cx="197964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19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63688" y="2708920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Trimara</a:t>
            </a:r>
            <a:r>
              <a:rPr lang="fr-FR" sz="120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à l’équipage de gagner des régates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Equipage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trimaran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4488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Pilote automatique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Permettre au skipper de maintenir un cap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971600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Skipper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555776" y="1988840"/>
            <a:ext cx="1152128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Le voilier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5567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automatique rend service au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pilote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5406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Ligne de conditionnement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Conditionner les médicaments sous vide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Médicaments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1412776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ligne de conditionnement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ligne agit sur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527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24827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Capsuleuse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284984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Capsuler automatiquement des bocaux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755576" y="1988840"/>
            <a:ext cx="1584176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 pharmaceutique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Bocaux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27584" y="154256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capsuleuse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34275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40306" r="19252" b="31888"/>
          <a:stretch/>
        </p:blipFill>
        <p:spPr bwMode="auto">
          <a:xfrm>
            <a:off x="1043607" y="188640"/>
            <a:ext cx="5934269" cy="20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691680" y="2852936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91680" y="3573016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547664" y="3212976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131840" y="2672916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3131840" y="3392996"/>
            <a:ext cx="0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967487" y="2982113"/>
            <a:ext cx="164353" cy="41088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2950320" y="3032956"/>
            <a:ext cx="181485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004048" y="2924944"/>
            <a:ext cx="0" cy="18002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004048" y="3465004"/>
            <a:ext cx="0" cy="18002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860032" y="3104964"/>
            <a:ext cx="144016" cy="36004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63688" y="317071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Contact à fermeture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73302" y="2982113"/>
            <a:ext cx="83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Contact à ouverture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5951997" y="2938392"/>
            <a:ext cx="0" cy="24231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99969" y="3180704"/>
            <a:ext cx="504056" cy="23892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5955609" y="3429000"/>
            <a:ext cx="0" cy="2160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82647" y="3180704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</a:t>
            </a:r>
            <a:endParaRPr lang="fr-FR" sz="12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4871840" y="3160581"/>
            <a:ext cx="57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KM</a:t>
            </a:r>
            <a:endParaRPr lang="fr-FR" sz="1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535996" y="367243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Organe de commande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508104" y="367243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Contact associé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535995" y="2643299"/>
            <a:ext cx="190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Contacteur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320056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Véhicule auto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Transporter le conducteur 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Position utilisateur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6313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véhicule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563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Direction Assistée Electrique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Assister le conducteur pour manœuvrer le volant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Conducteur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Orientation des roues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 DAE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2047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547664" y="2708920"/>
            <a:ext cx="1584176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Centre d’Usinage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403648" y="3356992"/>
            <a:ext cx="187220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Enlever du copeau au matériau pour approcher une forme finale</a:t>
            </a:r>
            <a:endParaRPr lang="fr-FR" sz="1200" dirty="0"/>
          </a:p>
        </p:txBody>
      </p:sp>
      <p:sp>
        <p:nvSpPr>
          <p:cNvPr id="9" name="Arc 8"/>
          <p:cNvSpPr/>
          <p:nvPr/>
        </p:nvSpPr>
        <p:spPr>
          <a:xfrm>
            <a:off x="1835696" y="2096852"/>
            <a:ext cx="1008112" cy="648072"/>
          </a:xfrm>
          <a:prstGeom prst="arc">
            <a:avLst>
              <a:gd name="adj1" fmla="val 20665113"/>
              <a:gd name="adj2" fmla="val 113573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99592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Industriel</a:t>
            </a:r>
            <a:endParaRPr lang="fr-FR" sz="1200" dirty="0"/>
          </a:p>
        </p:txBody>
      </p:sp>
      <p:sp>
        <p:nvSpPr>
          <p:cNvPr id="10" name="Arc 9"/>
          <p:cNvSpPr/>
          <p:nvPr/>
        </p:nvSpPr>
        <p:spPr>
          <a:xfrm flipH="1">
            <a:off x="2771800" y="2050950"/>
            <a:ext cx="823900" cy="1954113"/>
          </a:xfrm>
          <a:prstGeom prst="arc">
            <a:avLst>
              <a:gd name="adj1" fmla="val 17542056"/>
              <a:gd name="adj2" fmla="val 2049788"/>
            </a:avLst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83768" y="1988840"/>
            <a:ext cx="12961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/>
              <a:t>Matériau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899592" y="174261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rend service à 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39752" y="174261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Le CU agit sur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0657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Energie d’entrée - Unité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Ordres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destinées à d’autres interfaces H/M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Infos issues de d’autres interfaces H/M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b="1" dirty="0" smtClean="0">
                <a:solidFill>
                  <a:srgbClr val="00B0F0"/>
                </a:solidFill>
              </a:rPr>
              <a:t>H/M : Homme – Machine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MOE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 dirty="0" smtClean="0">
                <a:solidFill>
                  <a:srgbClr val="C00000"/>
                </a:solidFill>
              </a:rPr>
              <a:t>MOS = MOE + 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636912"/>
            <a:ext cx="11665296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702977" y="-971596"/>
            <a:ext cx="2637775" cy="36085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b="1" dirty="0" smtClean="0">
                <a:solidFill>
                  <a:srgbClr val="92D050"/>
                </a:solidFill>
              </a:rPr>
              <a:t>Grandeurs physiques à acquérir</a:t>
            </a:r>
          </a:p>
        </p:txBody>
      </p:sp>
    </p:spTree>
    <p:extLst>
      <p:ext uri="{BB962C8B-B14F-4D97-AF65-F5344CB8AC3E}">
        <p14:creationId xmlns:p14="http://schemas.microsoft.com/office/powerpoint/2010/main" val="252405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263730" y="14760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2342258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362919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Informations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traitées</a:t>
            </a: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4515319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1330" y="2599263"/>
            <a:ext cx="1445293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Grandeurs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physiques et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consignes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189858" y="2599263"/>
            <a:ext cx="1590054" cy="815477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Images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informationnelles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utilisables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47714" y="2792558"/>
            <a:ext cx="1445293" cy="62218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Ordres, messages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6600114" y="126358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83397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93482" y="-1827584"/>
            <a:ext cx="1748776" cy="182758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Capteurs TOR</a:t>
            </a:r>
          </a:p>
          <a:p>
            <a:r>
              <a:rPr sz="1400" dirty="0">
                <a:solidFill>
                  <a:prstClr val="black"/>
                </a:solidFill>
              </a:rPr>
              <a:t>Capteurs analogiques</a:t>
            </a:r>
          </a:p>
          <a:p>
            <a:r>
              <a:rPr sz="1400" dirty="0">
                <a:solidFill>
                  <a:prstClr val="black"/>
                </a:solidFill>
              </a:rPr>
              <a:t>Capteurs numériques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Systèmes numériques</a:t>
            </a:r>
          </a:p>
          <a:p>
            <a:r>
              <a:rPr sz="1400" dirty="0" smtClean="0">
                <a:solidFill>
                  <a:prstClr val="black"/>
                </a:solidFill>
              </a:rPr>
              <a:t>d'acquisition </a:t>
            </a:r>
            <a:r>
              <a:rPr sz="1400" dirty="0">
                <a:solidFill>
                  <a:prstClr val="black"/>
                </a:solidFill>
              </a:rPr>
              <a:t>de</a:t>
            </a:r>
          </a:p>
          <a:p>
            <a:r>
              <a:rPr sz="1400" dirty="0">
                <a:solidFill>
                  <a:prstClr val="black"/>
                </a:solidFill>
              </a:rPr>
              <a:t>données</a:t>
            </a: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940286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555776" y="-3123728"/>
            <a:ext cx="2088232" cy="31237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200" dirty="0">
                <a:solidFill>
                  <a:prstClr val="black"/>
                </a:solidFill>
              </a:rPr>
              <a:t>Matériels :</a:t>
            </a:r>
          </a:p>
          <a:p>
            <a:r>
              <a:rPr sz="1200" dirty="0">
                <a:solidFill>
                  <a:prstClr val="black"/>
                </a:solidFill>
              </a:rPr>
              <a:t>Automates programmables</a:t>
            </a:r>
          </a:p>
          <a:p>
            <a:r>
              <a:rPr sz="1200" dirty="0" smtClean="0">
                <a:solidFill>
                  <a:prstClr val="black"/>
                </a:solidFill>
              </a:rPr>
              <a:t>Ordinateurs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 smtClean="0">
                <a:solidFill>
                  <a:prstClr val="black"/>
                </a:solidFill>
              </a:rPr>
              <a:t>Microcontrôleurs</a:t>
            </a:r>
            <a:endParaRPr sz="1200" dirty="0">
              <a:solidFill>
                <a:prstClr val="black"/>
              </a:solidFill>
            </a:endParaRPr>
          </a:p>
          <a:p>
            <a:r>
              <a:rPr sz="1200" dirty="0">
                <a:solidFill>
                  <a:prstClr val="black"/>
                </a:solidFill>
              </a:rPr>
              <a:t>Modules logiques</a:t>
            </a:r>
          </a:p>
          <a:p>
            <a:r>
              <a:rPr sz="1200" dirty="0">
                <a:solidFill>
                  <a:prstClr val="black"/>
                </a:solidFill>
              </a:rPr>
              <a:t>programmables</a:t>
            </a:r>
          </a:p>
          <a:p>
            <a:r>
              <a:rPr sz="1200" dirty="0">
                <a:solidFill>
                  <a:prstClr val="black"/>
                </a:solidFill>
              </a:rPr>
              <a:t>Circuits de commande</a:t>
            </a:r>
          </a:p>
          <a:p>
            <a:r>
              <a:rPr sz="1200" dirty="0">
                <a:solidFill>
                  <a:prstClr val="black"/>
                </a:solidFill>
              </a:rPr>
              <a:t>câblés</a:t>
            </a:r>
          </a:p>
          <a:p>
            <a:r>
              <a:rPr sz="1200" dirty="0">
                <a:solidFill>
                  <a:prstClr val="black"/>
                </a:solidFill>
              </a:rPr>
              <a:t>Logiciels</a:t>
            </a:r>
          </a:p>
          <a:p>
            <a:r>
              <a:rPr sz="1200" dirty="0">
                <a:solidFill>
                  <a:prstClr val="black"/>
                </a:solidFill>
              </a:rPr>
              <a:t>Ateliers logiciels conformes</a:t>
            </a:r>
          </a:p>
          <a:p>
            <a:r>
              <a:rPr sz="1200" dirty="0">
                <a:solidFill>
                  <a:prstClr val="black"/>
                </a:solidFill>
              </a:rPr>
              <a:t>à la norme IEC 61131-3</a:t>
            </a:r>
          </a:p>
          <a:p>
            <a:r>
              <a:rPr sz="1200" dirty="0">
                <a:solidFill>
                  <a:prstClr val="black"/>
                </a:solidFill>
              </a:rPr>
              <a:t>(langages LD SFC et ST)</a:t>
            </a:r>
          </a:p>
          <a:p>
            <a:r>
              <a:rPr sz="1200" dirty="0">
                <a:solidFill>
                  <a:prstClr val="black"/>
                </a:solidFill>
              </a:rPr>
              <a:t>Éditeur de modèles de</a:t>
            </a:r>
          </a:p>
          <a:p>
            <a:r>
              <a:rPr sz="1200" dirty="0">
                <a:solidFill>
                  <a:prstClr val="black"/>
                </a:solidFill>
              </a:rPr>
              <a:t>commande avec générateur</a:t>
            </a:r>
          </a:p>
          <a:p>
            <a:r>
              <a:rPr sz="1200" dirty="0">
                <a:solidFill>
                  <a:prstClr val="black"/>
                </a:solidFill>
              </a:rPr>
              <a:t>de code</a:t>
            </a:r>
          </a:p>
          <a:p>
            <a:r>
              <a:rPr sz="1200" dirty="0">
                <a:solidFill>
                  <a:prstClr val="black"/>
                </a:solidFill>
              </a:rPr>
              <a:t>Logiciel de </a:t>
            </a:r>
            <a:r>
              <a:rPr sz="1200" dirty="0" smtClean="0">
                <a:solidFill>
                  <a:prstClr val="black"/>
                </a:solidFill>
              </a:rPr>
              <a:t>développement</a:t>
            </a:r>
            <a:endParaRPr sz="1200" dirty="0">
              <a:solidFill>
                <a:prstClr val="black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5017265" y="-62024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76770" y="-2259632"/>
            <a:ext cx="2086671" cy="22596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400" dirty="0">
                <a:solidFill>
                  <a:prstClr val="black"/>
                </a:solidFill>
              </a:rPr>
              <a:t>Commandes TOR</a:t>
            </a:r>
          </a:p>
          <a:p>
            <a:r>
              <a:rPr sz="1400" dirty="0">
                <a:solidFill>
                  <a:prstClr val="black"/>
                </a:solidFill>
              </a:rPr>
              <a:t>Interfaces H/M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 mode</a:t>
            </a:r>
          </a:p>
          <a:p>
            <a:r>
              <a:rPr sz="1400" dirty="0">
                <a:solidFill>
                  <a:prstClr val="black"/>
                </a:solidFill>
              </a:rPr>
              <a:t>de </a:t>
            </a:r>
            <a:r>
              <a:rPr sz="1400" dirty="0" smtClean="0">
                <a:solidFill>
                  <a:prstClr val="black"/>
                </a:solidFill>
              </a:rPr>
              <a:t>transmission </a:t>
            </a:r>
            <a:r>
              <a:rPr sz="1400" dirty="0">
                <a:solidFill>
                  <a:prstClr val="black"/>
                </a:solidFill>
              </a:rPr>
              <a:t>série</a:t>
            </a:r>
          </a:p>
          <a:p>
            <a:r>
              <a:rPr sz="1400" dirty="0">
                <a:solidFill>
                  <a:prstClr val="black"/>
                </a:solidFill>
              </a:rPr>
              <a:t>Liaisons utilisant le</a:t>
            </a:r>
          </a:p>
          <a:p>
            <a:r>
              <a:rPr sz="1400" dirty="0">
                <a:solidFill>
                  <a:prstClr val="black"/>
                </a:solidFill>
              </a:rPr>
              <a:t>mode de transmission</a:t>
            </a:r>
          </a:p>
          <a:p>
            <a:r>
              <a:rPr sz="1400" dirty="0">
                <a:solidFill>
                  <a:prstClr val="black"/>
                </a:solidFill>
              </a:rPr>
              <a:t>parallèle</a:t>
            </a:r>
          </a:p>
          <a:p>
            <a:r>
              <a:rPr sz="1400" dirty="0">
                <a:solidFill>
                  <a:prstClr val="black"/>
                </a:solidFill>
              </a:rPr>
              <a:t>Réseau </a:t>
            </a:r>
            <a:r>
              <a:rPr sz="1400" dirty="0" smtClean="0">
                <a:solidFill>
                  <a:prstClr val="black"/>
                </a:solidFill>
              </a:rPr>
              <a:t>Ethernet</a:t>
            </a:r>
            <a:endParaRPr sz="1400" dirty="0">
              <a:solidFill>
                <a:prstClr val="black"/>
              </a:solidFill>
            </a:endParaRPr>
          </a:p>
          <a:p>
            <a:r>
              <a:rPr sz="1400" dirty="0">
                <a:solidFill>
                  <a:prstClr val="black"/>
                </a:solidFill>
              </a:rPr>
              <a:t>Bus capteurs/actionneurs</a:t>
            </a:r>
          </a:p>
          <a:p>
            <a:r>
              <a:rPr sz="1400" dirty="0">
                <a:solidFill>
                  <a:prstClr val="black"/>
                </a:solidFill>
              </a:rPr>
              <a:t>Réseaux </a:t>
            </a:r>
            <a:r>
              <a:rPr sz="1400" dirty="0" smtClean="0">
                <a:solidFill>
                  <a:prstClr val="black"/>
                </a:solidFill>
              </a:rPr>
              <a:t>Wi-Fi</a:t>
            </a:r>
            <a:endParaRPr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45532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2173803"/>
            <a:ext cx="1620000" cy="2479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1521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électrique, hydraulique, pneumatique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50405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577335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lèche vers le bas 49"/>
          <p:cNvSpPr/>
          <p:nvPr/>
        </p:nvSpPr>
        <p:spPr>
          <a:xfrm>
            <a:off x="9449700" y="1556792"/>
            <a:ext cx="405180" cy="60404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479" y="4939896"/>
            <a:ext cx="1445293" cy="505328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Source d’énergie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190879" y="3410927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761125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85657" y="1268760"/>
            <a:ext cx="1445293" cy="1033906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Prise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Raccord réseau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Pile, batterie, </a:t>
            </a: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accumulateur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2774385" y="155679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98917" y="1124744"/>
            <a:ext cx="1445293" cy="11965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prstClr val="black"/>
                </a:solidFill>
              </a:rPr>
              <a:t>Contacteur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Relais et relais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statique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Variateur</a:t>
            </a:r>
          </a:p>
          <a:p>
            <a:pPr algn="ctr"/>
            <a:r>
              <a:rPr sz="1600" dirty="0">
                <a:solidFill>
                  <a:prstClr val="black"/>
                </a:solidFill>
              </a:rPr>
              <a:t>Distributeur</a:t>
            </a:r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4883420" y="1580354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07952" y="764704"/>
            <a:ext cx="1616305" cy="15801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Machines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asynchrones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Machines à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courant continu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avec et sans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balai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Vérins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72" name="Connecteur droit 71"/>
          <p:cNvCxnSpPr/>
          <p:nvPr/>
        </p:nvCxnSpPr>
        <p:spPr>
          <a:xfrm flipV="1">
            <a:off x="6952354" y="1538182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876886" y="116632"/>
            <a:ext cx="2015594" cy="2186034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Assemblage démontable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rotation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Guidage en translation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Accouplement, embrayage,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limiteur de couple, frein,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Poulies, courroie,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engrenages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Système vis - écrou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Transformateurs plans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4780" y="4942439"/>
            <a:ext cx="1579828" cy="1294873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prstClr val="black"/>
                </a:solidFill>
              </a:rPr>
              <a:t>Énergie disponible pour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l'ACTION demandée par</a:t>
            </a:r>
          </a:p>
          <a:p>
            <a:pPr algn="ctr"/>
            <a:r>
              <a:rPr sz="1400" dirty="0">
                <a:solidFill>
                  <a:prstClr val="black"/>
                </a:solidFill>
              </a:rPr>
              <a:t>le cahier des charges</a:t>
            </a:r>
          </a:p>
        </p:txBody>
      </p:sp>
      <p:cxnSp>
        <p:nvCxnSpPr>
          <p:cNvPr id="75" name="Connecteur droit 74"/>
          <p:cNvCxnSpPr/>
          <p:nvPr/>
        </p:nvCxnSpPr>
        <p:spPr>
          <a:xfrm flipV="1">
            <a:off x="8617180" y="3413470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01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126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- Unité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lèche vers le bas 88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89752" y="2487748"/>
            <a:ext cx="10446944" cy="2237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d’énergie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0"/>
            <a:ext cx="6473690" cy="2132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i="1" dirty="0" smtClean="0">
                <a:solidFill>
                  <a:prstClr val="black"/>
                </a:solidFill>
              </a:rPr>
              <a:t>Chaîne d’information</a:t>
            </a:r>
            <a:endParaRPr sz="1600" i="1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48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ACQUERIR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Capteur de vitesse …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625771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TRAITER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4257" y="633589"/>
            <a:ext cx="1620000" cy="12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COMMUNIQUER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Ordinateur de bord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ALIMENTER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Durites (« tuyaux »)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79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DISTRIBUER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Injecteurs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4257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CONVERTIR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Moteur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63442" y="2780928"/>
            <a:ext cx="1620000" cy="12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TRANSMETTRE</a:t>
            </a: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Boîte de vitesse, transmission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ACTION</a:t>
            </a: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endParaRPr sz="1600" dirty="0" smtClean="0">
              <a:solidFill>
                <a:prstClr val="black"/>
              </a:solidFill>
            </a:endParaRPr>
          </a:p>
          <a:p>
            <a:pPr algn="ctr"/>
            <a:endParaRPr sz="1600" dirty="0">
              <a:solidFill>
                <a:prstClr val="black"/>
              </a:solidFill>
            </a:endParaRPr>
          </a:p>
          <a:p>
            <a:pPr algn="ctr"/>
            <a:r>
              <a:rPr sz="1600" dirty="0" smtClean="0">
                <a:solidFill>
                  <a:prstClr val="black"/>
                </a:solidFill>
              </a:rPr>
              <a:t>Déplacer la voiture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-612576" y="1484784"/>
            <a:ext cx="12060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7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8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56637" y="2345711"/>
            <a:ext cx="0" cy="7214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2456637" y="3067151"/>
            <a:ext cx="2431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3"/>
            <a:endCxn id="10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0" idx="3"/>
            <a:endCxn id="11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1" idx="3"/>
            <a:endCxn id="12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2" idx="3"/>
            <a:endCxn id="13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8172400" y="-387424"/>
            <a:ext cx="0" cy="287517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107172" y="-387424"/>
            <a:ext cx="806522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ln w="285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107172" y="-387424"/>
            <a:ext cx="0" cy="143107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Flèche vers le bas 87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172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304237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409624" y="4941168"/>
            <a:ext cx="1445293" cy="630000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chimique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455845" y="4939897"/>
            <a:ext cx="1445293" cy="631271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sz="1600" dirty="0" smtClean="0">
                <a:solidFill>
                  <a:prstClr val="black"/>
                </a:solidFill>
              </a:rPr>
              <a:t>Energie mécanique</a:t>
            </a:r>
            <a:endParaRPr sz="1600" dirty="0">
              <a:solidFill>
                <a:prstClr val="black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054408" y="38612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arrêtée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892480" y="5798957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 smtClean="0">
                <a:solidFill>
                  <a:prstClr val="black"/>
                </a:solidFill>
              </a:rPr>
              <a:t>Voiture en déplacement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3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Codage en binaire</a:t>
            </a:r>
            <a:endParaRPr lang="fr-FR" sz="1100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010100101010101010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010100101</a:t>
            </a:r>
            <a:endParaRPr lang="fr-FR" sz="800" dirty="0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Traitement</a:t>
            </a:r>
            <a:endParaRPr lang="fr-FR" sz="1100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CNA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Transcodage</a:t>
            </a:r>
          </a:p>
          <a:p>
            <a:pPr algn="ctr"/>
            <a:r>
              <a:rPr lang="fr-FR" sz="1100" dirty="0" smtClean="0"/>
              <a:t>numérique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35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Enseignement\GitHub\01_IntroductionIS_Analyser\03_Acquerir\Cours\images\interrupteur_po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31221" cy="20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116280" y="1701109"/>
            <a:ext cx="7777279" cy="8294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280" y="1822390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375565" y="1579826"/>
            <a:ext cx="130051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4676079" y="1263415"/>
            <a:ext cx="0" cy="31641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>
            <a:endCxn id="11" idx="0"/>
          </p:cNvCxnSpPr>
          <p:nvPr/>
        </p:nvCxnSpPr>
        <p:spPr>
          <a:xfrm>
            <a:off x="3375565" y="1579826"/>
            <a:ext cx="0" cy="24256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 flipH="1">
            <a:off x="882619" y="1555361"/>
            <a:ext cx="873529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 flipV="1">
            <a:off x="1746164" y="1547227"/>
            <a:ext cx="0" cy="165756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8649677" y="1993453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9" name="Flèche vers le bas 28"/>
          <p:cNvSpPr/>
          <p:nvPr/>
        </p:nvSpPr>
        <p:spPr>
          <a:xfrm>
            <a:off x="7949627" y="1232921"/>
            <a:ext cx="405180" cy="508327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41345" y="12947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5541" y="746924"/>
            <a:ext cx="1452974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9453" y="2600839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10875" y="853743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137698" y="2870900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431" y="2664560"/>
            <a:ext cx="6062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Énergie 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Éclair 37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Éclair 38"/>
          <p:cNvSpPr/>
          <p:nvPr/>
        </p:nvSpPr>
        <p:spPr>
          <a:xfrm rot="15177192" flipH="1">
            <a:off x="926713" y="169018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Éclair 39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Éclair 40"/>
          <p:cNvSpPr/>
          <p:nvPr/>
        </p:nvSpPr>
        <p:spPr>
          <a:xfrm rot="15177192" flipH="1">
            <a:off x="7233165" y="1763169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Éclair 41"/>
          <p:cNvSpPr/>
          <p:nvPr/>
        </p:nvSpPr>
        <p:spPr>
          <a:xfrm rot="15177192" flipH="1">
            <a:off x="3290970" y="2589512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Éclair 42"/>
          <p:cNvSpPr/>
          <p:nvPr/>
        </p:nvSpPr>
        <p:spPr>
          <a:xfrm rot="15177192" flipH="1">
            <a:off x="5622019" y="173032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èche vers le bas 3"/>
          <p:cNvSpPr/>
          <p:nvPr/>
        </p:nvSpPr>
        <p:spPr>
          <a:xfrm>
            <a:off x="7949627" y="2377999"/>
            <a:ext cx="405180" cy="409672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4758" y="1774091"/>
            <a:ext cx="994919" cy="602298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99792" y="1678286"/>
            <a:ext cx="1342885" cy="52657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23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71600" y="548680"/>
            <a:ext cx="1728192" cy="1440160"/>
            <a:chOff x="971600" y="548680"/>
            <a:chExt cx="1728192" cy="1440160"/>
          </a:xfrm>
        </p:grpSpPr>
        <p:cxnSp>
          <p:nvCxnSpPr>
            <p:cNvPr id="5" name="Connecteur droit avec flèche 4"/>
            <p:cNvCxnSpPr/>
            <p:nvPr/>
          </p:nvCxnSpPr>
          <p:spPr>
            <a:xfrm flipV="1">
              <a:off x="971600" y="548680"/>
              <a:ext cx="0" cy="14401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>
              <a:off x="971600" y="1988840"/>
              <a:ext cx="1728192" cy="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74761" y="559436"/>
              <a:ext cx="702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Mesure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829941" y="1711841"/>
              <a:ext cx="855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/>
                <a:t>G</a:t>
              </a:r>
              <a:r>
                <a:rPr lang="fr-FR" sz="1200" dirty="0" smtClean="0"/>
                <a:t>randeur</a:t>
              </a:r>
              <a:endParaRPr lang="fr-FR" sz="1200" dirty="0"/>
            </a:p>
          </p:txBody>
        </p:sp>
        <p:cxnSp>
          <p:nvCxnSpPr>
            <p:cNvPr id="13" name="Connecteur droit 12"/>
            <p:cNvCxnSpPr/>
            <p:nvPr/>
          </p:nvCxnSpPr>
          <p:spPr>
            <a:xfrm flipV="1">
              <a:off x="971600" y="1052736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971600" y="800708"/>
              <a:ext cx="1440160" cy="936104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 rot="19607210">
              <a:off x="1547664" y="1273168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Courbe exacte</a:t>
              </a:r>
              <a:endParaRPr lang="fr-FR" sz="1200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109896" y="972560"/>
              <a:ext cx="114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Dérive</a:t>
              </a:r>
              <a:endParaRPr lang="fr-FR" sz="1200" dirty="0"/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 flipV="1">
            <a:off x="4572000" y="54868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572000" y="198884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869160" y="40431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948772" y="167878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4572000" y="105273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572000" y="800708"/>
            <a:ext cx="1440160" cy="1188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948772" y="113026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076056" y="76682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1200"/>
            </a:lvl1pPr>
            <a:extLst/>
          </a:lstStyle>
          <a:p>
            <a:r>
              <a:rPr lang="fr-FR" dirty="0"/>
              <a:t>Dérive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971600" y="270892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971600" y="414908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68760" y="256455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348372" y="383902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71600" y="321297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348372" y="329050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linéaire</a:t>
            </a:r>
            <a:endParaRPr lang="fr-FR" sz="1200" dirty="0"/>
          </a:p>
        </p:txBody>
      </p:sp>
      <p:sp>
        <p:nvSpPr>
          <p:cNvPr id="36" name="Forme libre 35"/>
          <p:cNvSpPr/>
          <p:nvPr/>
        </p:nvSpPr>
        <p:spPr>
          <a:xfrm>
            <a:off x="971550" y="3209925"/>
            <a:ext cx="1428750" cy="942975"/>
          </a:xfrm>
          <a:custGeom>
            <a:avLst/>
            <a:gdLst>
              <a:gd name="connsiteX0" fmla="*/ 0 w 1428750"/>
              <a:gd name="connsiteY0" fmla="*/ 942975 h 942975"/>
              <a:gd name="connsiteX1" fmla="*/ 333375 w 1428750"/>
              <a:gd name="connsiteY1" fmla="*/ 266700 h 942975"/>
              <a:gd name="connsiteX2" fmla="*/ 1428750 w 1428750"/>
              <a:gd name="connsiteY2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0" h="942975">
                <a:moveTo>
                  <a:pt x="0" y="942975"/>
                </a:moveTo>
                <a:cubicBezTo>
                  <a:pt x="47625" y="683419"/>
                  <a:pt x="95250" y="423863"/>
                  <a:pt x="333375" y="266700"/>
                </a:cubicBezTo>
                <a:cubicBezTo>
                  <a:pt x="571500" y="109537"/>
                  <a:pt x="1000125" y="54768"/>
                  <a:pt x="1428750" y="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114171" y="2918637"/>
            <a:ext cx="1143508" cy="461665"/>
          </a:xfrm>
          <a:prstGeom prst="rect">
            <a:avLst/>
          </a:prstGeom>
          <a:ln w="19050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Courbe non linéaire</a:t>
            </a:r>
            <a:endParaRPr lang="fr-FR" sz="12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4572000" y="270133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572000" y="414149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869160" y="255696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948772" y="383143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72000" y="320538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572000" y="3209925"/>
            <a:ext cx="1224136" cy="78754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948772" y="328291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076056" y="291947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Hystérésis</a:t>
            </a:r>
            <a:endParaRPr lang="fr-FR" sz="1200" dirty="0"/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4779404" y="3216771"/>
            <a:ext cx="1440160" cy="92851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796136" y="3212976"/>
            <a:ext cx="42342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971600" y="4869160"/>
            <a:ext cx="0" cy="144016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971600" y="6309320"/>
            <a:ext cx="1728192" cy="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68760" y="4724797"/>
            <a:ext cx="70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Mesure</a:t>
            </a:r>
            <a:endParaRPr lang="fr-FR" sz="12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348372" y="5999262"/>
            <a:ext cx="85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</a:t>
            </a:r>
            <a:r>
              <a:rPr lang="fr-FR" sz="1200" dirty="0" smtClean="0"/>
              <a:t>randeur</a:t>
            </a:r>
            <a:endParaRPr lang="fr-FR" sz="1200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971600" y="5373216"/>
            <a:ext cx="1440160" cy="9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348372" y="5450740"/>
            <a:ext cx="1143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exacte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59489" y="5003696"/>
            <a:ext cx="114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Courbe en escalier</a:t>
            </a:r>
            <a:endParaRPr lang="fr-FR" sz="12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960140" y="6174958"/>
            <a:ext cx="371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1331640" y="5999262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331640" y="5999262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547664" y="5851748"/>
            <a:ext cx="0" cy="1542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547664" y="585174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63688" y="5727739"/>
            <a:ext cx="0" cy="124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63688" y="5727739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1979712" y="5567294"/>
            <a:ext cx="0" cy="175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979712" y="5567294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7621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1565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1822392"/>
            <a:ext cx="1008000" cy="288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ONDULEUR</a:t>
            </a:r>
          </a:p>
        </p:txBody>
      </p:sp>
      <p:sp>
        <p:nvSpPr>
          <p:cNvPr id="7" name="Éclair 6"/>
          <p:cNvSpPr/>
          <p:nvPr/>
        </p:nvSpPr>
        <p:spPr>
          <a:xfrm rot="15177192" flipH="1">
            <a:off x="2455811" y="1751857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Éclair 7"/>
          <p:cNvSpPr/>
          <p:nvPr/>
        </p:nvSpPr>
        <p:spPr>
          <a:xfrm rot="15177192" flipH="1">
            <a:off x="4006587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526" y="1762781"/>
            <a:ext cx="1008000" cy="40722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TRIPHASE</a:t>
            </a:r>
          </a:p>
        </p:txBody>
      </p:sp>
      <p:sp>
        <p:nvSpPr>
          <p:cNvPr id="10" name="Éclair 9"/>
          <p:cNvSpPr/>
          <p:nvPr/>
        </p:nvSpPr>
        <p:spPr>
          <a:xfrm rot="15177192" flipH="1">
            <a:off x="5636121" y="1751856"/>
            <a:ext cx="294375" cy="429069"/>
          </a:xfrm>
          <a:prstGeom prst="lightningBolt">
            <a:avLst/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771801" y="1701109"/>
            <a:ext cx="2808312" cy="647771"/>
          </a:xfrm>
          <a:prstGeom prst="roundRect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sp>
        <p:nvSpPr>
          <p:cNvPr id="13" name="ZoneTexte 12"/>
          <p:cNvSpPr txBox="1"/>
          <p:nvPr/>
        </p:nvSpPr>
        <p:spPr>
          <a:xfrm rot="18900000">
            <a:off x="2298924" y="110379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Tension sinusoïdale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 rot="18900000">
            <a:off x="3899527" y="110378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Tension continue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 rot="18900000">
            <a:off x="5429227" y="110378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Tension sinusoïdale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982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2092"/>
            <a:ext cx="3533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13517"/>
            <a:ext cx="42862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36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262134" y="160326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endCxn id="4" idx="2"/>
          </p:cNvCxnSpPr>
          <p:nvPr/>
        </p:nvCxnSpPr>
        <p:spPr>
          <a:xfrm>
            <a:off x="1812094" y="178326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532134" y="178738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Arc 6"/>
          <p:cNvSpPr/>
          <p:nvPr/>
        </p:nvSpPr>
        <p:spPr>
          <a:xfrm>
            <a:off x="2673631" y="1508565"/>
            <a:ext cx="792088" cy="792088"/>
          </a:xfrm>
          <a:prstGeom prst="arc">
            <a:avLst>
              <a:gd name="adj1" fmla="val 11797105"/>
              <a:gd name="adj2" fmla="val 9987642"/>
            </a:avLst>
          </a:prstGeom>
          <a:noFill/>
          <a:ln w="38100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 rot="5400000">
            <a:off x="2262134" y="181460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1812094" y="1994609"/>
            <a:ext cx="36004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2532134" y="1998725"/>
            <a:ext cx="14635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ZoneTexte 10"/>
          <p:cNvSpPr txBox="1"/>
          <p:nvPr/>
        </p:nvSpPr>
        <p:spPr>
          <a:xfrm>
            <a:off x="1740086" y="1580573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+6 V</a:t>
            </a:r>
            <a:endParaRPr lang="fr-FR" sz="1100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740086" y="1807437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-6 V</a:t>
            </a:r>
            <a:endParaRPr lang="fr-FR" sz="1100" baseline="-25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00106" y="15085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100106" y="201262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R</a:t>
            </a:r>
            <a:endParaRPr lang="fr-FR" sz="1100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069675" y="1436557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073361" y="1426858"/>
            <a:ext cx="0" cy="936104"/>
          </a:xfrm>
          <a:prstGeom prst="line">
            <a:avLst/>
          </a:prstGeom>
          <a:noFill/>
          <a:ln w="635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3023972" y="1849207"/>
            <a:ext cx="91406" cy="9140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073361" y="1940609"/>
            <a:ext cx="0" cy="59157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3048939" y="1975344"/>
            <a:ext cx="48843" cy="97686"/>
          </a:xfrm>
          <a:prstGeom prst="rect">
            <a:avLst/>
          </a:prstGeom>
          <a:pattFill prst="ltUpDiag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rot="5400000" flipV="1">
            <a:off x="3073361" y="1950923"/>
            <a:ext cx="0" cy="9768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7" idx="7"/>
          </p:cNvCxnSpPr>
          <p:nvPr/>
        </p:nvCxnSpPr>
        <p:spPr>
          <a:xfrm flipH="1">
            <a:off x="3101992" y="1611157"/>
            <a:ext cx="222270" cy="251436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350280" y="1436557"/>
            <a:ext cx="127312" cy="144016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477592" y="1436557"/>
            <a:ext cx="13470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/>
          <p:cNvSpPr/>
          <p:nvPr/>
        </p:nvSpPr>
        <p:spPr>
          <a:xfrm>
            <a:off x="3598176" y="1402649"/>
            <a:ext cx="67816" cy="678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496175" y="1174947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621996" y="2155616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/>
          <p:cNvSpPr/>
          <p:nvPr/>
        </p:nvSpPr>
        <p:spPr>
          <a:xfrm>
            <a:off x="3588832" y="2121708"/>
            <a:ext cx="67816" cy="67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477592" y="1916832"/>
            <a:ext cx="290905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3567996" y="2232421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rot="5400000" flipV="1">
            <a:off x="3621996" y="2178421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29996" y="1444123"/>
            <a:ext cx="0" cy="711493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ZoneTexte 31"/>
          <p:cNvSpPr txBox="1"/>
          <p:nvPr/>
        </p:nvSpPr>
        <p:spPr>
          <a:xfrm>
            <a:off x="3755224" y="17869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5921396" y="2758147"/>
            <a:ext cx="0" cy="130805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86003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580112" y="1731299"/>
            <a:ext cx="180000" cy="360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481501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535092" y="2235355"/>
            <a:ext cx="270040" cy="27004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>
            <a:endCxn id="39" idx="2"/>
          </p:cNvCxnSpPr>
          <p:nvPr/>
        </p:nvCxnSpPr>
        <p:spPr>
          <a:xfrm flipV="1">
            <a:off x="495003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5670112" y="2091299"/>
            <a:ext cx="0" cy="666848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58" idx="2"/>
          </p:cNvCxnSpPr>
          <p:nvPr/>
        </p:nvCxnSpPr>
        <p:spPr>
          <a:xfrm>
            <a:off x="4950032" y="275814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50032" y="1443267"/>
            <a:ext cx="938200" cy="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39" idx="0"/>
          </p:cNvCxnSpPr>
          <p:nvPr/>
        </p:nvCxnSpPr>
        <p:spPr>
          <a:xfrm flipV="1">
            <a:off x="495003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stCxn id="40" idx="0"/>
          </p:cNvCxnSpPr>
          <p:nvPr/>
        </p:nvCxnSpPr>
        <p:spPr>
          <a:xfrm flipV="1">
            <a:off x="5670112" y="1443267"/>
            <a:ext cx="0" cy="288032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495003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5670112" y="1519467"/>
            <a:ext cx="0" cy="135632"/>
          </a:xfrm>
          <a:prstGeom prst="line">
            <a:avLst/>
          </a:prstGeom>
          <a:noFill/>
          <a:ln w="127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721647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436096" y="2199351"/>
            <a:ext cx="0" cy="342048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ZoneTexte 52"/>
          <p:cNvSpPr txBox="1"/>
          <p:nvPr/>
        </p:nvSpPr>
        <p:spPr>
          <a:xfrm>
            <a:off x="4445976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184068" y="22437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4535976" y="178049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1</a:t>
            </a:r>
            <a:endParaRPr lang="fr-FR" sz="11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256056" y="17812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</a:t>
            </a:r>
            <a:r>
              <a:rPr lang="fr-FR" sz="1100" baseline="-25000" dirty="0" smtClean="0"/>
              <a:t>2</a:t>
            </a:r>
            <a:endParaRPr lang="fr-FR" sz="1100" baseline="-25000" dirty="0"/>
          </a:p>
        </p:txBody>
      </p:sp>
      <p:sp>
        <p:nvSpPr>
          <p:cNvPr id="57" name="Ellipse 56"/>
          <p:cNvSpPr/>
          <p:nvPr/>
        </p:nvSpPr>
        <p:spPr>
          <a:xfrm>
            <a:off x="5888232" y="140935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5888232" y="2724239"/>
            <a:ext cx="67816" cy="678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786231" y="1181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B</a:t>
            </a:r>
            <a:endParaRPr lang="fr-FR" sz="11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805132" y="2505395"/>
            <a:ext cx="504056" cy="205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-25000" dirty="0" smtClean="0"/>
              <a:t>M</a:t>
            </a:r>
            <a:endParaRPr lang="fr-FR" sz="1100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5867396" y="2834952"/>
            <a:ext cx="108000" cy="2160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5400000" flipV="1">
            <a:off x="5921396" y="2780952"/>
            <a:ext cx="0" cy="216000"/>
          </a:xfrm>
          <a:prstGeom prst="lin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6084763" y="1450813"/>
            <a:ext cx="0" cy="1280972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ZoneTexte 63"/>
          <p:cNvSpPr txBox="1"/>
          <p:nvPr/>
        </p:nvSpPr>
        <p:spPr>
          <a:xfrm>
            <a:off x="6029396" y="192403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</a:t>
            </a:r>
            <a:r>
              <a:rPr lang="fr-FR" sz="1100" baseline="-25000" dirty="0" smtClean="0"/>
              <a:t>S</a:t>
            </a:r>
            <a:endParaRPr lang="fr-FR" sz="1100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13829" y="875839"/>
            <a:ext cx="436710" cy="1584156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5400000">
            <a:off x="4147369" y="1765144"/>
            <a:ext cx="1449932" cy="672718"/>
          </a:xfrm>
          <a:prstGeom prst="rect">
            <a:avLst/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5400000">
            <a:off x="4811042" y="1824117"/>
            <a:ext cx="1447368" cy="557339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3180246" y="1174946"/>
            <a:ext cx="1656646" cy="742857"/>
          </a:xfrm>
          <a:prstGeom prst="arc">
            <a:avLst>
              <a:gd name="adj1" fmla="val 11403900"/>
              <a:gd name="adj2" fmla="val 20047618"/>
            </a:avLst>
          </a:prstGeom>
          <a:ln w="19050" cmpd="dbl">
            <a:solidFill>
              <a:srgbClr val="7030A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Arc 69"/>
          <p:cNvSpPr/>
          <p:nvPr/>
        </p:nvSpPr>
        <p:spPr>
          <a:xfrm>
            <a:off x="2839782" y="2084609"/>
            <a:ext cx="2524306" cy="980655"/>
          </a:xfrm>
          <a:prstGeom prst="arc">
            <a:avLst>
              <a:gd name="adj1" fmla="val 13095506"/>
              <a:gd name="adj2" fmla="val 20930569"/>
            </a:avLst>
          </a:prstGeom>
          <a:ln w="1905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1686644" y="1052736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rotatif</a:t>
            </a:r>
            <a:endParaRPr lang="fr-FR" sz="1100" baseline="-25000" dirty="0"/>
          </a:p>
        </p:txBody>
      </p:sp>
      <p:sp>
        <p:nvSpPr>
          <p:cNvPr id="72" name="ZoneTexte 71"/>
          <p:cNvSpPr txBox="1"/>
          <p:nvPr/>
        </p:nvSpPr>
        <p:spPr>
          <a:xfrm>
            <a:off x="4113125" y="1147749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</a:t>
            </a:r>
            <a:endParaRPr lang="fr-FR" sz="1100" baseline="-250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6804248" y="1215565"/>
            <a:ext cx="2214256" cy="1796005"/>
            <a:chOff x="1205616" y="738408"/>
            <a:chExt cx="2214256" cy="1796005"/>
          </a:xfrm>
        </p:grpSpPr>
        <p:cxnSp>
          <p:nvCxnSpPr>
            <p:cNvPr id="74" name="Connecteur droit 73"/>
            <p:cNvCxnSpPr/>
            <p:nvPr/>
          </p:nvCxnSpPr>
          <p:spPr>
            <a:xfrm flipV="1">
              <a:off x="2681036" y="2295608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619672" y="126876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574652" y="1772816"/>
              <a:ext cx="270040" cy="27004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9" name="Connecteur droit 78"/>
            <p:cNvCxnSpPr>
              <a:endCxn id="75" idx="2"/>
            </p:cNvCxnSpPr>
            <p:nvPr/>
          </p:nvCxnSpPr>
          <p:spPr>
            <a:xfrm flipV="1">
              <a:off x="1709672" y="1628760"/>
              <a:ext cx="0" cy="6668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80"/>
            <p:cNvCxnSpPr>
              <a:endCxn id="94" idx="2"/>
            </p:cNvCxnSpPr>
            <p:nvPr/>
          </p:nvCxnSpPr>
          <p:spPr>
            <a:xfrm>
              <a:off x="1709672" y="229560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1709672" y="980728"/>
              <a:ext cx="93820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Connecteur droit 82"/>
            <p:cNvCxnSpPr>
              <a:stCxn id="75" idx="0"/>
            </p:cNvCxnSpPr>
            <p:nvPr/>
          </p:nvCxnSpPr>
          <p:spPr>
            <a:xfrm flipV="1">
              <a:off x="1709672" y="980728"/>
              <a:ext cx="0" cy="2880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 flipV="1">
              <a:off x="1709672" y="1056928"/>
              <a:ext cx="0" cy="13563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1481287" y="1736812"/>
              <a:ext cx="0" cy="34204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205616" y="1781246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E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1295616" y="131795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R</a:t>
              </a:r>
              <a:r>
                <a:rPr lang="fr-FR" sz="1100" baseline="-25000" dirty="0" err="1" smtClean="0"/>
                <a:t>Th</a:t>
              </a:r>
              <a:endParaRPr lang="fr-FR" sz="1100" baseline="-25000" dirty="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2647872" y="94682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2647872" y="2261700"/>
              <a:ext cx="67816" cy="678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549244" y="73840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B</a:t>
              </a:r>
              <a:endParaRPr lang="fr-FR" sz="1100" baseline="-250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64772" y="2042856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M</a:t>
              </a:r>
              <a:endParaRPr lang="fr-FR" sz="1100" baseline="-25000" dirty="0"/>
            </a:p>
          </p:txBody>
        </p:sp>
        <p:sp>
          <p:nvSpPr>
            <p:cNvPr id="97" name="Rectangle 96"/>
            <p:cNvSpPr/>
            <p:nvPr/>
          </p:nvSpPr>
          <p:spPr>
            <a:xfrm rot="5400000">
              <a:off x="2627036" y="2372413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97"/>
            <p:cNvCxnSpPr/>
            <p:nvPr/>
          </p:nvCxnSpPr>
          <p:spPr>
            <a:xfrm rot="5400000" flipV="1">
              <a:off x="2681036" y="2318413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2844403" y="988274"/>
              <a:ext cx="0" cy="128097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915816" y="1448760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cxnSp>
        <p:nvCxnSpPr>
          <p:cNvPr id="101" name="Connecteur droit 100"/>
          <p:cNvCxnSpPr/>
          <p:nvPr/>
        </p:nvCxnSpPr>
        <p:spPr>
          <a:xfrm flipH="1" flipV="1">
            <a:off x="1740086" y="1904609"/>
            <a:ext cx="20" cy="511136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740106" y="1904041"/>
            <a:ext cx="1610174" cy="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3350280" y="1449563"/>
            <a:ext cx="0" cy="455047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/>
          <p:cNvCxnSpPr/>
          <p:nvPr/>
        </p:nvCxnSpPr>
        <p:spPr>
          <a:xfrm flipH="1" flipV="1">
            <a:off x="1740086" y="2415745"/>
            <a:ext cx="1788383" cy="5929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28469" y="1436557"/>
            <a:ext cx="0" cy="985118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/>
          <p:cNvCxnSpPr/>
          <p:nvPr/>
        </p:nvCxnSpPr>
        <p:spPr>
          <a:xfrm flipH="1">
            <a:off x="3350281" y="1444123"/>
            <a:ext cx="178188" cy="5440"/>
          </a:xfrm>
          <a:prstGeom prst="line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09188" y="2072626"/>
            <a:ext cx="513961" cy="0"/>
          </a:xfrm>
          <a:prstGeom prst="line">
            <a:avLst/>
          </a:prstGeom>
          <a:noFill/>
          <a:ln w="38100" cmpd="dbl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ZoneTexte 116"/>
          <p:cNvSpPr txBox="1"/>
          <p:nvPr/>
        </p:nvSpPr>
        <p:spPr>
          <a:xfrm>
            <a:off x="2477266" y="1522245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</a:t>
            </a:r>
            <a:endParaRPr lang="fr-FR" sz="1100" baseline="-25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486785" y="1950873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</a:t>
            </a:r>
            <a:endParaRPr lang="fr-FR" sz="1100" baseline="-250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457" y="3068960"/>
            <a:ext cx="16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Modélisation de </a:t>
            </a:r>
            <a:r>
              <a:rPr lang="fr-FR" sz="1100" dirty="0" err="1" smtClean="0"/>
              <a:t>Thévenin</a:t>
            </a:r>
            <a:endParaRPr lang="fr-FR" sz="1100" baseline="-25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2860777" y="1683898"/>
            <a:ext cx="50405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/>
              <a:t>O</a:t>
            </a:r>
            <a:endParaRPr lang="fr-FR" sz="1100" baseline="-250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1735599" y="2362913"/>
            <a:ext cx="2548369" cy="922071"/>
            <a:chOff x="1439652" y="3227654"/>
            <a:chExt cx="2548369" cy="922071"/>
          </a:xfrm>
        </p:grpSpPr>
        <p:sp>
          <p:nvSpPr>
            <p:cNvPr id="104" name="Rectangle 103"/>
            <p:cNvSpPr/>
            <p:nvPr/>
          </p:nvSpPr>
          <p:spPr>
            <a:xfrm rot="5400000">
              <a:off x="1961700" y="3250350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>
              <a:endCxn id="104" idx="2"/>
            </p:cNvCxnSpPr>
            <p:nvPr/>
          </p:nvCxnSpPr>
          <p:spPr>
            <a:xfrm>
              <a:off x="1511660" y="3430350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231700" y="3434466"/>
              <a:ext cx="458707" cy="0"/>
            </a:xfrm>
            <a:prstGeom prst="line">
              <a:avLst/>
            </a:prstGeom>
            <a:noFill/>
            <a:ln w="38100" cmpd="dbl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2366637" y="3738787"/>
              <a:ext cx="990953" cy="0"/>
            </a:xfrm>
            <a:prstGeom prst="lin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ZoneTexte 112"/>
            <p:cNvSpPr txBox="1"/>
            <p:nvPr/>
          </p:nvSpPr>
          <p:spPr>
            <a:xfrm>
              <a:off x="1439652" y="3227654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+6 V</a:t>
              </a:r>
              <a:endParaRPr lang="fr-FR" sz="1100" baseline="-25000" dirty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3162889" y="3237758"/>
              <a:ext cx="504056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aseline="-25000" dirty="0" smtClean="0"/>
                <a:t>-6 V</a:t>
              </a:r>
              <a:endParaRPr lang="fr-FR" sz="1100" baseline="-25000" dirty="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875588" y="3314934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2787474" y="3259111"/>
              <a:ext cx="180000" cy="360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2701362" y="3323695"/>
              <a:ext cx="352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R</a:t>
              </a:r>
              <a:endParaRPr lang="fr-FR" sz="900" dirty="0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3057273" y="3435823"/>
              <a:ext cx="36004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Rectangle 108"/>
            <p:cNvSpPr/>
            <p:nvPr/>
          </p:nvSpPr>
          <p:spPr>
            <a:xfrm rot="5400000">
              <a:off x="2811408" y="3598880"/>
              <a:ext cx="139908" cy="2798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125"/>
            <p:cNvCxnSpPr/>
            <p:nvPr/>
          </p:nvCxnSpPr>
          <p:spPr>
            <a:xfrm flipV="1">
              <a:off x="2366637" y="3457208"/>
              <a:ext cx="0" cy="281579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V="1">
              <a:off x="2883324" y="3825056"/>
              <a:ext cx="0" cy="59157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9" name="Rectangle 128"/>
            <p:cNvSpPr/>
            <p:nvPr/>
          </p:nvSpPr>
          <p:spPr>
            <a:xfrm rot="5400000">
              <a:off x="2858902" y="3859791"/>
              <a:ext cx="48843" cy="97686"/>
            </a:xfrm>
            <a:prstGeom prst="rect">
              <a:avLst/>
            </a:prstGeom>
            <a:pattFill prst="ltUp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rot="5400000" flipV="1">
              <a:off x="2883324" y="3835370"/>
              <a:ext cx="0" cy="97686"/>
            </a:xfrm>
            <a:prstGeom prst="lin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89394" y="3910920"/>
              <a:ext cx="0" cy="1308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" name="Ellipse 133"/>
            <p:cNvSpPr/>
            <p:nvPr/>
          </p:nvSpPr>
          <p:spPr>
            <a:xfrm>
              <a:off x="3356230" y="3877012"/>
              <a:ext cx="67816" cy="678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3335394" y="3987725"/>
              <a:ext cx="108000" cy="216000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6" name="Connecteur droit 135"/>
            <p:cNvCxnSpPr/>
            <p:nvPr/>
          </p:nvCxnSpPr>
          <p:spPr>
            <a:xfrm rot="5400000" flipV="1">
              <a:off x="3389394" y="3933725"/>
              <a:ext cx="0" cy="216000"/>
            </a:xfrm>
            <a:prstGeom prst="lin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/>
            <p:cNvSpPr/>
            <p:nvPr/>
          </p:nvSpPr>
          <p:spPr>
            <a:xfrm>
              <a:off x="3352056" y="3701130"/>
              <a:ext cx="67816" cy="678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/>
            <p:nvPr/>
          </p:nvCxnSpPr>
          <p:spPr>
            <a:xfrm flipV="1">
              <a:off x="3524542" y="3701130"/>
              <a:ext cx="0" cy="2068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3483965" y="3669945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/>
                <a:t>V</a:t>
              </a:r>
              <a:r>
                <a:rPr lang="fr-FR" sz="1100" baseline="-25000" dirty="0" smtClean="0"/>
                <a:t>S</a:t>
              </a:r>
              <a:endParaRPr lang="fr-FR" sz="1100" baseline="-25000" dirty="0"/>
            </a:p>
          </p:txBody>
        </p:sp>
      </p:grpSp>
      <p:sp>
        <p:nvSpPr>
          <p:cNvPr id="140" name="ZoneTexte 139"/>
          <p:cNvSpPr txBox="1"/>
          <p:nvPr/>
        </p:nvSpPr>
        <p:spPr>
          <a:xfrm>
            <a:off x="1669049" y="2836389"/>
            <a:ext cx="1675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Capteur potentiométrique linéaire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1801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71600" y="1052736"/>
            <a:ext cx="1584176" cy="216024"/>
            <a:chOff x="971600" y="1052736"/>
            <a:chExt cx="1584176" cy="216024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971600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147565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1187624" y="1052736"/>
              <a:ext cx="288032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835696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339752" y="1268760"/>
              <a:ext cx="216024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2051720" y="1052736"/>
              <a:ext cx="396044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2339752" y="1052736"/>
              <a:ext cx="0" cy="216024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52" y="2060848"/>
            <a:ext cx="2000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Ellipse 19"/>
          <p:cNvSpPr/>
          <p:nvPr/>
        </p:nvSpPr>
        <p:spPr>
          <a:xfrm rot="1800000">
            <a:off x="2784302" y="2318557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353527"/>
            <a:ext cx="2747010" cy="804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6200000">
            <a:off x="5958636" y="1782354"/>
            <a:ext cx="667495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80312" y="1755799"/>
            <a:ext cx="539066" cy="1440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kern="0" dirty="0" smtClean="0">
                <a:solidFill>
                  <a:prstClr val="black"/>
                </a:solidFill>
                <a:latin typeface="Calibri"/>
              </a:rPr>
              <a:t>PIECE</a:t>
            </a: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3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03585" y="726659"/>
            <a:ext cx="4620544" cy="6536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740" y="975382"/>
            <a:ext cx="1008000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1565" y="975398"/>
            <a:ext cx="1008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7984" y="975398"/>
            <a:ext cx="1080000" cy="2880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860430" y="109193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/>
          <p:nvPr/>
        </p:nvCxnSpPr>
        <p:spPr>
          <a:xfrm>
            <a:off x="2354740" y="1118126"/>
            <a:ext cx="51682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/>
          <p:nvPr/>
        </p:nvCxnSpPr>
        <p:spPr>
          <a:xfrm flipV="1">
            <a:off x="3879565" y="1118127"/>
            <a:ext cx="54841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5520949" y="1126177"/>
            <a:ext cx="62459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" name="Connecteur droit 23"/>
          <p:cNvCxnSpPr/>
          <p:nvPr/>
        </p:nvCxnSpPr>
        <p:spPr>
          <a:xfrm flipV="1">
            <a:off x="873125" y="1232922"/>
            <a:ext cx="0" cy="333907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861250" y="12210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-135461" y="1053490"/>
            <a:ext cx="1099713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7509" y="787421"/>
            <a:ext cx="1090755" cy="6614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312091" y="5494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232560" y="1664425"/>
            <a:ext cx="0" cy="6772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232560" y="23416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45"/>
          <p:cNvSpPr/>
          <p:nvPr/>
        </p:nvSpPr>
        <p:spPr>
          <a:xfrm>
            <a:off x="1252960" y="1895014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2850578" y="268870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54" name="Rectangle 53"/>
          <p:cNvSpPr/>
          <p:nvPr/>
        </p:nvSpPr>
        <p:spPr>
          <a:xfrm rot="16200000" flipH="1">
            <a:off x="4115361" y="1966153"/>
            <a:ext cx="553959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010100010</a:t>
            </a:r>
            <a:endParaRPr lang="fr-FR" sz="1000" dirty="0"/>
          </a:p>
        </p:txBody>
      </p:sp>
      <p:sp>
        <p:nvSpPr>
          <p:cNvPr id="55" name="Rectangle 54"/>
          <p:cNvSpPr/>
          <p:nvPr/>
        </p:nvSpPr>
        <p:spPr>
          <a:xfrm rot="16200000" flipH="1">
            <a:off x="4232107" y="1884878"/>
            <a:ext cx="716507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0101001101010</a:t>
            </a:r>
            <a:endParaRPr lang="fr-FR" sz="800" dirty="0"/>
          </a:p>
        </p:txBody>
      </p:sp>
      <p:sp>
        <p:nvSpPr>
          <p:cNvPr id="56" name="Rectangle 55"/>
          <p:cNvSpPr/>
          <p:nvPr/>
        </p:nvSpPr>
        <p:spPr>
          <a:xfrm rot="16200000" flipH="1">
            <a:off x="4562619" y="2016221"/>
            <a:ext cx="453826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0101001</a:t>
            </a:r>
            <a:endParaRPr lang="fr-FR" sz="800" dirty="0"/>
          </a:p>
        </p:txBody>
      </p:sp>
      <p:sp>
        <p:nvSpPr>
          <p:cNvPr id="57" name="Rectangle 56"/>
          <p:cNvSpPr/>
          <p:nvPr/>
        </p:nvSpPr>
        <p:spPr>
          <a:xfrm rot="16200000" flipH="1">
            <a:off x="4874097" y="2129679"/>
            <a:ext cx="226913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</a:t>
            </a:r>
            <a:endParaRPr lang="fr-FR" sz="1000" dirty="0"/>
          </a:p>
        </p:txBody>
      </p:sp>
      <p:sp>
        <p:nvSpPr>
          <p:cNvPr id="58" name="Rectangle 57"/>
          <p:cNvSpPr/>
          <p:nvPr/>
        </p:nvSpPr>
        <p:spPr>
          <a:xfrm rot="16200000" flipH="1">
            <a:off x="5047085" y="2104643"/>
            <a:ext cx="276981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1010</a:t>
            </a:r>
            <a:endParaRPr lang="fr-FR" sz="800" dirty="0"/>
          </a:p>
        </p:txBody>
      </p:sp>
      <p:sp>
        <p:nvSpPr>
          <p:cNvPr id="59" name="ZoneTexte 58"/>
          <p:cNvSpPr txBox="1"/>
          <p:nvPr/>
        </p:nvSpPr>
        <p:spPr>
          <a:xfrm>
            <a:off x="928724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analogique</a:t>
            </a:r>
            <a:endParaRPr lang="fr-FR" sz="1200" dirty="0"/>
          </a:p>
        </p:txBody>
      </p:sp>
      <p:cxnSp>
        <p:nvCxnSpPr>
          <p:cNvPr id="48" name="Connecteur droit avec flèche 47"/>
          <p:cNvCxnSpPr/>
          <p:nvPr/>
        </p:nvCxnSpPr>
        <p:spPr>
          <a:xfrm flipV="1">
            <a:off x="2816640" y="1679097"/>
            <a:ext cx="0" cy="671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816640" y="235010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2837040" y="1903495"/>
            <a:ext cx="1064525" cy="322957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557740" y="2395538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numérique</a:t>
            </a:r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995936" y="2395346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Information binaire</a:t>
            </a:r>
            <a:endParaRPr lang="fr-FR" sz="1200" dirty="0"/>
          </a:p>
        </p:txBody>
      </p:sp>
      <p:sp>
        <p:nvSpPr>
          <p:cNvPr id="62" name="Éclair 61"/>
          <p:cNvSpPr/>
          <p:nvPr/>
        </p:nvSpPr>
        <p:spPr>
          <a:xfrm rot="6762220" flipH="1">
            <a:off x="993695" y="1284697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Éclair 62"/>
          <p:cNvSpPr/>
          <p:nvPr/>
        </p:nvSpPr>
        <p:spPr>
          <a:xfrm rot="14837780">
            <a:off x="2251655" y="1313853"/>
            <a:ext cx="294375" cy="429069"/>
          </a:xfrm>
          <a:prstGeom prst="lightningBolt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4297712" y="1566829"/>
            <a:ext cx="0" cy="771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297712" y="2345283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ccolade ouvrante 65"/>
          <p:cNvSpPr/>
          <p:nvPr/>
        </p:nvSpPr>
        <p:spPr>
          <a:xfrm rot="5400000">
            <a:off x="3938004" y="190451"/>
            <a:ext cx="276334" cy="2752757"/>
          </a:xfrm>
          <a:prstGeom prst="leftBrace">
            <a:avLst>
              <a:gd name="adj1" fmla="val 53336"/>
              <a:gd name="adj2" fmla="val 675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609035" y="268870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Codage</a:t>
            </a:r>
            <a:endParaRPr lang="fr-FR" sz="1200" dirty="0"/>
          </a:p>
        </p:txBody>
      </p:sp>
      <p:sp>
        <p:nvSpPr>
          <p:cNvPr id="69" name="Flèche droite 68"/>
          <p:cNvSpPr/>
          <p:nvPr/>
        </p:nvSpPr>
        <p:spPr>
          <a:xfrm>
            <a:off x="2485828" y="1864527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70" name="Flèche droite 69"/>
          <p:cNvSpPr/>
          <p:nvPr/>
        </p:nvSpPr>
        <p:spPr>
          <a:xfrm>
            <a:off x="3984595" y="1864785"/>
            <a:ext cx="280840" cy="277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89334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19" y="1268760"/>
            <a:ext cx="1109531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Capter une information</a:t>
            </a:r>
            <a:endParaRPr lang="fr-FR" sz="12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267744" y="1772816"/>
            <a:ext cx="0" cy="3600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2267744" y="2132856"/>
            <a:ext cx="720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1867376"/>
            <a:ext cx="6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Capteur</a:t>
            </a:r>
            <a:endParaRPr lang="fr-FR" sz="1200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331639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161250" y="1520788"/>
            <a:ext cx="720080" cy="0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67544" y="1567683"/>
            <a:ext cx="1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Effort, température, position, vitesse, …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1170100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Grandeur physique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994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logique, numérique ou analogique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419872" y="1201916"/>
            <a:ext cx="1423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électrique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2339752" y="1052736"/>
            <a:ext cx="0" cy="216024"/>
          </a:xfrm>
          <a:prstGeom prst="line">
            <a:avLst/>
          </a:prstGeom>
          <a:ln>
            <a:headEnd type="stealth" w="med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95736" y="775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Energie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22696594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883</Words>
  <Application>Microsoft Office PowerPoint</Application>
  <PresentationFormat>Affichage à l'écran (4:3)</PresentationFormat>
  <Paragraphs>448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33" baseType="lpstr">
      <vt:lpstr>Plaquette commerciale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Découvrez la PTSI PT du Lycée Jules Haag</dc:title>
  <dc:creator/>
  <cp:lastModifiedBy/>
  <cp:revision>1</cp:revision>
  <dcterms:created xsi:type="dcterms:W3CDTF">2011-01-14T10:02:43Z</dcterms:created>
  <dcterms:modified xsi:type="dcterms:W3CDTF">2016-04-13T20:55:56Z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