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72" r:id="rId13"/>
    <p:sldId id="266" r:id="rId14"/>
    <p:sldId id="269" r:id="rId15"/>
    <p:sldId id="271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Programmation en utilisant le logiciel Arduino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Compilation du programme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Téléversement du programme dans la carte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2FC5F9F2-0490-4CE5-B4DA-ABB26E48CF28}">
      <dgm:prSet phldrT="[Texte]" custT="1"/>
      <dgm:spPr/>
      <dgm:t>
        <a:bodyPr/>
        <a:lstStyle/>
        <a:p>
          <a:r>
            <a:rPr lang="fr-FR" sz="2400" dirty="0" smtClean="0"/>
            <a:t>Fonctionnement du programme sur la carte en mode autonome</a:t>
          </a:r>
          <a:endParaRPr lang="fr-FR" sz="2400" dirty="0"/>
        </a:p>
      </dgm:t>
    </dgm:pt>
    <dgm:pt modelId="{D7163A38-E882-4F4B-8D12-BEEB141DDD23}" type="parTrans" cxnId="{9220658F-0FF3-4DA2-AE8C-5339D168D416}">
      <dgm:prSet/>
      <dgm:spPr/>
      <dgm:t>
        <a:bodyPr/>
        <a:lstStyle/>
        <a:p>
          <a:endParaRPr lang="fr-FR" sz="1600"/>
        </a:p>
      </dgm:t>
    </dgm:pt>
    <dgm:pt modelId="{1C499FF0-9923-4C1F-9732-755497319596}" type="sibTrans" cxnId="{9220658F-0FF3-4DA2-AE8C-5339D168D416}">
      <dgm:prSet/>
      <dgm:spPr/>
      <dgm:t>
        <a:bodyPr/>
        <a:lstStyle/>
        <a:p>
          <a:endParaRPr lang="fr-FR" sz="1600"/>
        </a:p>
      </dgm:t>
    </dgm:pt>
    <dgm:pt modelId="{94A15455-D03F-4946-AE5B-692A657519D5}">
      <dgm:prSet phldrT="[Texte]" custT="1"/>
      <dgm:spPr/>
      <dgm:t>
        <a:bodyPr/>
        <a:lstStyle/>
        <a:p>
          <a:endParaRPr lang="fr-FR" sz="2400" dirty="0"/>
        </a:p>
      </dgm:t>
    </dgm:pt>
    <dgm:pt modelId="{CAC2E665-7404-4249-8985-1B307CDDD01D}" type="parTrans" cxnId="{FCFF8559-71FB-4EF5-8B33-9C26D0E700A3}">
      <dgm:prSet/>
      <dgm:spPr/>
      <dgm:t>
        <a:bodyPr/>
        <a:lstStyle/>
        <a:p>
          <a:endParaRPr lang="fr-FR" sz="1600"/>
        </a:p>
      </dgm:t>
    </dgm:pt>
    <dgm:pt modelId="{C4EC06CA-7A6C-4940-B55B-211E637D504B}" type="sibTrans" cxnId="{FCFF8559-71FB-4EF5-8B33-9C26D0E700A3}">
      <dgm:prSet/>
      <dgm:spPr/>
      <dgm:t>
        <a:bodyPr/>
        <a:lstStyle/>
        <a:p>
          <a:endParaRPr lang="fr-FR" sz="1600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654A6A-CF51-4C40-8C19-824C8663947A}" type="pres">
      <dgm:prSet presAssocID="{408FAB95-5025-41D4-9757-D6AD48F76E19}" presName="sp" presStyleCnt="0"/>
      <dgm:spPr/>
    </dgm:pt>
    <dgm:pt modelId="{422BE7CB-CCC5-4FAE-90C7-54FBD694BFAD}" type="pres">
      <dgm:prSet presAssocID="{94A15455-D03F-4946-AE5B-692A657519D5}" presName="composite" presStyleCnt="0"/>
      <dgm:spPr/>
    </dgm:pt>
    <dgm:pt modelId="{ECC7BF61-7B82-4769-AC67-F3CC15FD0336}" type="pres">
      <dgm:prSet presAssocID="{94A15455-D03F-4946-AE5B-692A657519D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2BFCE-946A-44A2-A676-2F68ADEA1D8B}" type="pres">
      <dgm:prSet presAssocID="{94A15455-D03F-4946-AE5B-692A657519D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071834-F8EF-40AE-87C9-EF17305C2642}" type="presOf" srcId="{E39C7067-79AA-4AE2-84DF-5B012FE2D027}" destId="{A95E53AE-C18F-40B3-A1FD-9D575D430B4D}" srcOrd="0" destOrd="0" presId="urn:microsoft.com/office/officeart/2005/8/layout/chevron2"/>
    <dgm:cxn modelId="{1511AABA-CE94-457F-8181-E5DD308449D2}" type="presOf" srcId="{7FD1663D-C040-4142-A9E5-8E408442DA3E}" destId="{C64CD4D9-6F30-4136-B7C3-CB879D95364C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A2A884F8-7933-4CB9-A4AB-DB2B581AB837}" type="presOf" srcId="{A74AB8F2-6068-46F2-9C1F-6FD066464D0F}" destId="{A7F4B24D-FEE9-4AC8-9757-503170DA6128}" srcOrd="0" destOrd="0" presId="urn:microsoft.com/office/officeart/2005/8/layout/chevron2"/>
    <dgm:cxn modelId="{B4AD8722-926F-4949-AB14-ED1D9E5D7BFA}" type="presOf" srcId="{4AE5CDE0-88FF-4677-B860-1115DE7181EE}" destId="{08C5441E-6BE6-40B1-B593-39DD687EDE4E}" srcOrd="0" destOrd="0" presId="urn:microsoft.com/office/officeart/2005/8/layout/chevron2"/>
    <dgm:cxn modelId="{FE26E2EB-6889-4C54-B4FD-AD47A0339F05}" type="presOf" srcId="{AA0F0394-EB01-417E-BD42-647CEF5F7450}" destId="{2939911B-5998-415A-B0E2-B85D5A31426C}" srcOrd="0" destOrd="0" presId="urn:microsoft.com/office/officeart/2005/8/layout/chevron2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2FF01422-4D07-42A2-BB80-499BD058D9A6}" type="presOf" srcId="{2FC5F9F2-0490-4CE5-B4DA-ABB26E48CF28}" destId="{8FF2BFCE-946A-44A2-A676-2F68ADEA1D8B}" srcOrd="0" destOrd="0" presId="urn:microsoft.com/office/officeart/2005/8/layout/chevron2"/>
    <dgm:cxn modelId="{9220658F-0FF3-4DA2-AE8C-5339D168D416}" srcId="{94A15455-D03F-4946-AE5B-692A657519D5}" destId="{2FC5F9F2-0490-4CE5-B4DA-ABB26E48CF28}" srcOrd="0" destOrd="0" parTransId="{D7163A38-E882-4F4B-8D12-BEEB141DDD23}" sibTransId="{1C499FF0-9923-4C1F-9732-755497319596}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2DDEBE61-8A5B-47EC-91D7-CDA07782A3BA}" type="presOf" srcId="{41CE93F4-6F41-45AE-A345-83CB9508779F}" destId="{4EC1BD4D-26A3-486C-A72F-2FDEB645BEC5}" srcOrd="0" destOrd="0" presId="urn:microsoft.com/office/officeart/2005/8/layout/chevron2"/>
    <dgm:cxn modelId="{FCFF8559-71FB-4EF5-8B33-9C26D0E700A3}" srcId="{E39C7067-79AA-4AE2-84DF-5B012FE2D027}" destId="{94A15455-D03F-4946-AE5B-692A657519D5}" srcOrd="3" destOrd="0" parTransId="{CAC2E665-7404-4249-8985-1B307CDDD01D}" sibTransId="{C4EC06CA-7A6C-4940-B55B-211E637D504B}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8A173DE1-E5C5-491A-80B3-AF978B54FA7B}" type="presOf" srcId="{FEEFEF50-B925-4FE5-87B8-119707E811D9}" destId="{F92BB23A-5739-4B60-85AD-A11A8CD8F9C8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08BF0E0E-6CED-4978-8299-E4A9F2CEB0AA}" type="presOf" srcId="{94A15455-D03F-4946-AE5B-692A657519D5}" destId="{ECC7BF61-7B82-4769-AC67-F3CC15FD0336}" srcOrd="0" destOrd="0" presId="urn:microsoft.com/office/officeart/2005/8/layout/chevron2"/>
    <dgm:cxn modelId="{60616C66-053B-4A4E-9943-DA0213D55E87}" type="presParOf" srcId="{A95E53AE-C18F-40B3-A1FD-9D575D430B4D}" destId="{B17953D8-BFB1-4FA9-BAAE-EDBDA531DEC0}" srcOrd="0" destOrd="0" presId="urn:microsoft.com/office/officeart/2005/8/layout/chevron2"/>
    <dgm:cxn modelId="{C218BBF2-D7FE-49B3-9D96-2C4E8EB9B6AD}" type="presParOf" srcId="{B17953D8-BFB1-4FA9-BAAE-EDBDA531DEC0}" destId="{08C5441E-6BE6-40B1-B593-39DD687EDE4E}" srcOrd="0" destOrd="0" presId="urn:microsoft.com/office/officeart/2005/8/layout/chevron2"/>
    <dgm:cxn modelId="{983A61D1-C412-407E-8E35-B300A590A313}" type="presParOf" srcId="{B17953D8-BFB1-4FA9-BAAE-EDBDA531DEC0}" destId="{2939911B-5998-415A-B0E2-B85D5A31426C}" srcOrd="1" destOrd="0" presId="urn:microsoft.com/office/officeart/2005/8/layout/chevron2"/>
    <dgm:cxn modelId="{E9887294-7876-4C5A-AC46-612D8614C1A7}" type="presParOf" srcId="{A95E53AE-C18F-40B3-A1FD-9D575D430B4D}" destId="{EA503D99-D466-4933-BD96-2027ABE45671}" srcOrd="1" destOrd="0" presId="urn:microsoft.com/office/officeart/2005/8/layout/chevron2"/>
    <dgm:cxn modelId="{558A30E4-4902-4B9D-91BC-1D5228A9D335}" type="presParOf" srcId="{A95E53AE-C18F-40B3-A1FD-9D575D430B4D}" destId="{8EF43463-3B2B-425D-8DA8-6FFD29389684}" srcOrd="2" destOrd="0" presId="urn:microsoft.com/office/officeart/2005/8/layout/chevron2"/>
    <dgm:cxn modelId="{8F8E9B01-2F05-4C42-97A8-D4CDF2C4D92C}" type="presParOf" srcId="{8EF43463-3B2B-425D-8DA8-6FFD29389684}" destId="{4EC1BD4D-26A3-486C-A72F-2FDEB645BEC5}" srcOrd="0" destOrd="0" presId="urn:microsoft.com/office/officeart/2005/8/layout/chevron2"/>
    <dgm:cxn modelId="{3A746644-819C-461C-971B-574E39B85378}" type="presParOf" srcId="{8EF43463-3B2B-425D-8DA8-6FFD29389684}" destId="{F92BB23A-5739-4B60-85AD-A11A8CD8F9C8}" srcOrd="1" destOrd="0" presId="urn:microsoft.com/office/officeart/2005/8/layout/chevron2"/>
    <dgm:cxn modelId="{4F936556-8ED3-4109-A989-58E66DC10189}" type="presParOf" srcId="{A95E53AE-C18F-40B3-A1FD-9D575D430B4D}" destId="{E553E30C-E6F7-4AF0-A4FA-40B236563CF9}" srcOrd="3" destOrd="0" presId="urn:microsoft.com/office/officeart/2005/8/layout/chevron2"/>
    <dgm:cxn modelId="{1A458E41-5766-4F09-B9EC-D7FB519BDEE8}" type="presParOf" srcId="{A95E53AE-C18F-40B3-A1FD-9D575D430B4D}" destId="{3E451F75-C624-41C4-A40A-479151FD1A96}" srcOrd="4" destOrd="0" presId="urn:microsoft.com/office/officeart/2005/8/layout/chevron2"/>
    <dgm:cxn modelId="{E3D102F8-FF81-463F-82D2-B8CF823C9E08}" type="presParOf" srcId="{3E451F75-C624-41C4-A40A-479151FD1A96}" destId="{A7F4B24D-FEE9-4AC8-9757-503170DA6128}" srcOrd="0" destOrd="0" presId="urn:microsoft.com/office/officeart/2005/8/layout/chevron2"/>
    <dgm:cxn modelId="{66383B15-98B2-4E49-858A-494376825F6E}" type="presParOf" srcId="{3E451F75-C624-41C4-A40A-479151FD1A96}" destId="{C64CD4D9-6F30-4136-B7C3-CB879D95364C}" srcOrd="1" destOrd="0" presId="urn:microsoft.com/office/officeart/2005/8/layout/chevron2"/>
    <dgm:cxn modelId="{381DD0A7-FA1D-4DB3-BFD3-F18B9A9BE3A4}" type="presParOf" srcId="{A95E53AE-C18F-40B3-A1FD-9D575D430B4D}" destId="{CA654A6A-CF51-4C40-8C19-824C8663947A}" srcOrd="5" destOrd="0" presId="urn:microsoft.com/office/officeart/2005/8/layout/chevron2"/>
    <dgm:cxn modelId="{05269425-77F4-431D-B15C-4C98E57F8175}" type="presParOf" srcId="{A95E53AE-C18F-40B3-A1FD-9D575D430B4D}" destId="{422BE7CB-CCC5-4FAE-90C7-54FBD694BFAD}" srcOrd="6" destOrd="0" presId="urn:microsoft.com/office/officeart/2005/8/layout/chevron2"/>
    <dgm:cxn modelId="{35E46B57-CAA1-40FC-A119-F8E8EE755068}" type="presParOf" srcId="{422BE7CB-CCC5-4FAE-90C7-54FBD694BFAD}" destId="{ECC7BF61-7B82-4769-AC67-F3CC15FD0336}" srcOrd="0" destOrd="0" presId="urn:microsoft.com/office/officeart/2005/8/layout/chevron2"/>
    <dgm:cxn modelId="{150402B2-9E43-4C10-B7B3-12931F71939F}" type="presParOf" srcId="{422BE7CB-CCC5-4FAE-90C7-54FBD694BFAD}" destId="{8FF2BFCE-946A-44A2-A676-2F68ADEA1D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#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Téléversement d’un programme sur la carte Arduino (une seule fois pour toute)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Programmation avec Python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Exécution du programme sur la carte. 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112F7AAD-0408-4B7A-9F5F-E9D28E1010DB}">
      <dgm:prSet phldrT="[Texte]" custT="1"/>
      <dgm:spPr/>
      <dgm:t>
        <a:bodyPr/>
        <a:lstStyle/>
        <a:p>
          <a:r>
            <a:rPr lang="fr-FR" sz="2400" dirty="0" smtClean="0"/>
            <a:t>La carte doit être branchée au PC. </a:t>
          </a:r>
          <a:endParaRPr lang="fr-FR" sz="2400" dirty="0"/>
        </a:p>
      </dgm:t>
    </dgm:pt>
    <dgm:pt modelId="{DE55DE3A-3BFB-425D-B1A8-EBB4EE200D31}" type="parTrans" cxnId="{40EFD06D-8873-4563-8098-F45958B84D5B}">
      <dgm:prSet/>
      <dgm:spPr/>
      <dgm:t>
        <a:bodyPr/>
        <a:lstStyle/>
        <a:p>
          <a:endParaRPr lang="fr-FR"/>
        </a:p>
      </dgm:t>
    </dgm:pt>
    <dgm:pt modelId="{709B2EC5-BFF6-4FEC-9C5D-1582491F4216}" type="sibTrans" cxnId="{40EFD06D-8873-4563-8098-F45958B84D5B}">
      <dgm:prSet/>
      <dgm:spPr/>
      <dgm:t>
        <a:bodyPr/>
        <a:lstStyle/>
        <a:p>
          <a:endParaRPr lang="fr-FR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B1E63D-2D45-45FD-A96C-24454AD816D1}" type="presOf" srcId="{A74AB8F2-6068-46F2-9C1F-6FD066464D0F}" destId="{A7F4B24D-FEE9-4AC8-9757-503170DA6128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C958D739-53FB-42F2-8AD7-34C9E65651DC}" type="presOf" srcId="{E39C7067-79AA-4AE2-84DF-5B012FE2D027}" destId="{A95E53AE-C18F-40B3-A1FD-9D575D430B4D}" srcOrd="0" destOrd="0" presId="urn:microsoft.com/office/officeart/2005/8/layout/chevron2"/>
    <dgm:cxn modelId="{40EFD06D-8873-4563-8098-F45958B84D5B}" srcId="{A74AB8F2-6068-46F2-9C1F-6FD066464D0F}" destId="{112F7AAD-0408-4B7A-9F5F-E9D28E1010DB}" srcOrd="1" destOrd="0" parTransId="{DE55DE3A-3BFB-425D-B1A8-EBB4EE200D31}" sibTransId="{709B2EC5-BFF6-4FEC-9C5D-1582491F4216}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793DCFCF-650E-4168-A797-E354096C8182}" type="presOf" srcId="{112F7AAD-0408-4B7A-9F5F-E9D28E1010DB}" destId="{C64CD4D9-6F30-4136-B7C3-CB879D95364C}" srcOrd="0" destOrd="1" presId="urn:microsoft.com/office/officeart/2005/8/layout/chevron2"/>
    <dgm:cxn modelId="{250BA5B2-4C4C-45FE-A885-F67FB578F328}" type="presOf" srcId="{FEEFEF50-B925-4FE5-87B8-119707E811D9}" destId="{F92BB23A-5739-4B60-85AD-A11A8CD8F9C8}" srcOrd="0" destOrd="0" presId="urn:microsoft.com/office/officeart/2005/8/layout/chevron2"/>
    <dgm:cxn modelId="{9EA6C953-4B11-4E75-BEE8-C0B1A9FB164E}" type="presOf" srcId="{AA0F0394-EB01-417E-BD42-647CEF5F7450}" destId="{2939911B-5998-415A-B0E2-B85D5A31426C}" srcOrd="0" destOrd="0" presId="urn:microsoft.com/office/officeart/2005/8/layout/chevron2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8E0A7470-293B-4D66-A18E-32C291CB7AE4}" type="presOf" srcId="{4AE5CDE0-88FF-4677-B860-1115DE7181EE}" destId="{08C5441E-6BE6-40B1-B593-39DD687EDE4E}" srcOrd="0" destOrd="0" presId="urn:microsoft.com/office/officeart/2005/8/layout/chevron2"/>
    <dgm:cxn modelId="{924BE2EB-C71B-4E53-8EB6-7678A33AC29F}" type="presOf" srcId="{7FD1663D-C040-4142-A9E5-8E408442DA3E}" destId="{C64CD4D9-6F30-4136-B7C3-CB879D95364C}" srcOrd="0" destOrd="0" presId="urn:microsoft.com/office/officeart/2005/8/layout/chevron2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66F51354-8F1F-4CFC-8D17-676D4E29869E}" type="presOf" srcId="{41CE93F4-6F41-45AE-A345-83CB9508779F}" destId="{4EC1BD4D-26A3-486C-A72F-2FDEB645BEC5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EEE3E83A-2D32-4260-A7B8-B1839D7C2FC4}" type="presParOf" srcId="{A95E53AE-C18F-40B3-A1FD-9D575D430B4D}" destId="{B17953D8-BFB1-4FA9-BAAE-EDBDA531DEC0}" srcOrd="0" destOrd="0" presId="urn:microsoft.com/office/officeart/2005/8/layout/chevron2"/>
    <dgm:cxn modelId="{9ED89311-5A6A-4C24-B81A-3F1A4304B466}" type="presParOf" srcId="{B17953D8-BFB1-4FA9-BAAE-EDBDA531DEC0}" destId="{08C5441E-6BE6-40B1-B593-39DD687EDE4E}" srcOrd="0" destOrd="0" presId="urn:microsoft.com/office/officeart/2005/8/layout/chevron2"/>
    <dgm:cxn modelId="{96172A1C-421F-4B3B-B088-607AED9D77D5}" type="presParOf" srcId="{B17953D8-BFB1-4FA9-BAAE-EDBDA531DEC0}" destId="{2939911B-5998-415A-B0E2-B85D5A31426C}" srcOrd="1" destOrd="0" presId="urn:microsoft.com/office/officeart/2005/8/layout/chevron2"/>
    <dgm:cxn modelId="{7DEB0831-88E3-4879-8D29-F1F054D7F0F2}" type="presParOf" srcId="{A95E53AE-C18F-40B3-A1FD-9D575D430B4D}" destId="{EA503D99-D466-4933-BD96-2027ABE45671}" srcOrd="1" destOrd="0" presId="urn:microsoft.com/office/officeart/2005/8/layout/chevron2"/>
    <dgm:cxn modelId="{FBCE617A-8B6F-4CE6-BE35-6604FCA73DAA}" type="presParOf" srcId="{A95E53AE-C18F-40B3-A1FD-9D575D430B4D}" destId="{8EF43463-3B2B-425D-8DA8-6FFD29389684}" srcOrd="2" destOrd="0" presId="urn:microsoft.com/office/officeart/2005/8/layout/chevron2"/>
    <dgm:cxn modelId="{6F2CE874-5185-4224-BD15-D5F71896FADD}" type="presParOf" srcId="{8EF43463-3B2B-425D-8DA8-6FFD29389684}" destId="{4EC1BD4D-26A3-486C-A72F-2FDEB645BEC5}" srcOrd="0" destOrd="0" presId="urn:microsoft.com/office/officeart/2005/8/layout/chevron2"/>
    <dgm:cxn modelId="{61F71B91-8C26-4BB4-B742-7A2DCC9050CE}" type="presParOf" srcId="{8EF43463-3B2B-425D-8DA8-6FFD29389684}" destId="{F92BB23A-5739-4B60-85AD-A11A8CD8F9C8}" srcOrd="1" destOrd="0" presId="urn:microsoft.com/office/officeart/2005/8/layout/chevron2"/>
    <dgm:cxn modelId="{B60A986A-CA0D-432E-B207-31C278BF7356}" type="presParOf" srcId="{A95E53AE-C18F-40B3-A1FD-9D575D430B4D}" destId="{E553E30C-E6F7-4AF0-A4FA-40B236563CF9}" srcOrd="3" destOrd="0" presId="urn:microsoft.com/office/officeart/2005/8/layout/chevron2"/>
    <dgm:cxn modelId="{61A610CC-43E1-4233-928F-A730FBF704BA}" type="presParOf" srcId="{A95E53AE-C18F-40B3-A1FD-9D575D430B4D}" destId="{3E451F75-C624-41C4-A40A-479151FD1A96}" srcOrd="4" destOrd="0" presId="urn:microsoft.com/office/officeart/2005/8/layout/chevron2"/>
    <dgm:cxn modelId="{E0E94801-4037-453D-A6A2-1D8178C5B276}" type="presParOf" srcId="{3E451F75-C624-41C4-A40A-479151FD1A96}" destId="{A7F4B24D-FEE9-4AC8-9757-503170DA6128}" srcOrd="0" destOrd="0" presId="urn:microsoft.com/office/officeart/2005/8/layout/chevron2"/>
    <dgm:cxn modelId="{15CE5707-1A2D-4C56-8BA8-E9E2547892DA}" type="presParOf" srcId="{3E451F75-C624-41C4-A40A-479151FD1A96}" destId="{C64CD4D9-6F30-4136-B7C3-CB879D9536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5441E-6BE6-40B1-B593-39DD687EDE4E}">
      <dsp:nvSpPr>
        <dsp:cNvPr id="0" name=""/>
        <dsp:cNvSpPr/>
      </dsp:nvSpPr>
      <dsp:spPr>
        <a:xfrm rot="5400000">
          <a:off x="-176366" y="177452"/>
          <a:ext cx="1175779" cy="8230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412608"/>
        <a:ext cx="823045" cy="352734"/>
      </dsp:txXfrm>
    </dsp:sp>
    <dsp:sp modelId="{2939911B-5998-415A-B0E2-B85D5A31426C}">
      <dsp:nvSpPr>
        <dsp:cNvPr id="0" name=""/>
        <dsp:cNvSpPr/>
      </dsp:nvSpPr>
      <dsp:spPr>
        <a:xfrm rot="5400000">
          <a:off x="3581468" y="-2757337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Programmation en utilisant le logiciel Arduino</a:t>
          </a:r>
          <a:endParaRPr lang="fr-FR" sz="2400" kern="1200" dirty="0"/>
        </a:p>
      </dsp:txBody>
      <dsp:txXfrm rot="-5400000">
        <a:off x="823045" y="38394"/>
        <a:ext cx="6243794" cy="689640"/>
      </dsp:txXfrm>
    </dsp:sp>
    <dsp:sp modelId="{4EC1BD4D-26A3-486C-A72F-2FDEB645BEC5}">
      <dsp:nvSpPr>
        <dsp:cNvPr id="0" name=""/>
        <dsp:cNvSpPr/>
      </dsp:nvSpPr>
      <dsp:spPr>
        <a:xfrm rot="5400000">
          <a:off x="-176366" y="1205448"/>
          <a:ext cx="1175779" cy="823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2" y="1440604"/>
        <a:ext cx="823045" cy="352734"/>
      </dsp:txXfrm>
    </dsp:sp>
    <dsp:sp modelId="{F92BB23A-5739-4B60-85AD-A11A8CD8F9C8}">
      <dsp:nvSpPr>
        <dsp:cNvPr id="0" name=""/>
        <dsp:cNvSpPr/>
      </dsp:nvSpPr>
      <dsp:spPr>
        <a:xfrm rot="5400000">
          <a:off x="3581468" y="-1729340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Compilation du programme</a:t>
          </a:r>
          <a:endParaRPr lang="fr-FR" sz="2400" kern="1200" dirty="0"/>
        </a:p>
      </dsp:txBody>
      <dsp:txXfrm rot="-5400000">
        <a:off x="823045" y="1066391"/>
        <a:ext cx="6243794" cy="689640"/>
      </dsp:txXfrm>
    </dsp:sp>
    <dsp:sp modelId="{A7F4B24D-FEE9-4AC8-9757-503170DA6128}">
      <dsp:nvSpPr>
        <dsp:cNvPr id="0" name=""/>
        <dsp:cNvSpPr/>
      </dsp:nvSpPr>
      <dsp:spPr>
        <a:xfrm rot="5400000">
          <a:off x="-176366" y="2233445"/>
          <a:ext cx="1175779" cy="8230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 rot="-5400000">
        <a:off x="2" y="2468601"/>
        <a:ext cx="823045" cy="352734"/>
      </dsp:txXfrm>
    </dsp:sp>
    <dsp:sp modelId="{C64CD4D9-6F30-4136-B7C3-CB879D95364C}">
      <dsp:nvSpPr>
        <dsp:cNvPr id="0" name=""/>
        <dsp:cNvSpPr/>
      </dsp:nvSpPr>
      <dsp:spPr>
        <a:xfrm rot="5400000">
          <a:off x="3581468" y="-701344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Téléversement du programme dans la carte</a:t>
          </a:r>
          <a:endParaRPr lang="fr-FR" sz="2400" kern="1200" dirty="0"/>
        </a:p>
      </dsp:txBody>
      <dsp:txXfrm rot="-5400000">
        <a:off x="823045" y="2094387"/>
        <a:ext cx="6243794" cy="689640"/>
      </dsp:txXfrm>
    </dsp:sp>
    <dsp:sp modelId="{ECC7BF61-7B82-4769-AC67-F3CC15FD0336}">
      <dsp:nvSpPr>
        <dsp:cNvPr id="0" name=""/>
        <dsp:cNvSpPr/>
      </dsp:nvSpPr>
      <dsp:spPr>
        <a:xfrm rot="5400000">
          <a:off x="-176366" y="3261442"/>
          <a:ext cx="1175779" cy="8230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-5400000">
        <a:off x="2" y="3496598"/>
        <a:ext cx="823045" cy="352734"/>
      </dsp:txXfrm>
    </dsp:sp>
    <dsp:sp modelId="{8FF2BFCE-946A-44A2-A676-2F68ADEA1D8B}">
      <dsp:nvSpPr>
        <dsp:cNvPr id="0" name=""/>
        <dsp:cNvSpPr/>
      </dsp:nvSpPr>
      <dsp:spPr>
        <a:xfrm rot="5400000">
          <a:off x="3581468" y="326652"/>
          <a:ext cx="764256" cy="6281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Fonctionnement du programme sur la carte en mode autonome</a:t>
          </a:r>
          <a:endParaRPr lang="fr-FR" sz="2400" kern="1200" dirty="0"/>
        </a:p>
      </dsp:txBody>
      <dsp:txXfrm rot="-5400000">
        <a:off x="823045" y="3122383"/>
        <a:ext cx="6243794" cy="689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5441E-6BE6-40B1-B593-39DD687EDE4E}">
      <dsp:nvSpPr>
        <dsp:cNvPr id="0" name=""/>
        <dsp:cNvSpPr/>
      </dsp:nvSpPr>
      <dsp:spPr>
        <a:xfrm rot="5400000">
          <a:off x="-232554" y="232842"/>
          <a:ext cx="1550363" cy="10852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1" y="542914"/>
        <a:ext cx="1085254" cy="465109"/>
      </dsp:txXfrm>
    </dsp:sp>
    <dsp:sp modelId="{2939911B-5998-415A-B0E2-B85D5A31426C}">
      <dsp:nvSpPr>
        <dsp:cNvPr id="0" name=""/>
        <dsp:cNvSpPr/>
      </dsp:nvSpPr>
      <dsp:spPr>
        <a:xfrm rot="5400000">
          <a:off x="3590833" y="-2505290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Téléversement d’un programme sur la carte Arduino (une seule fois pour toute)</a:t>
          </a:r>
          <a:endParaRPr lang="fr-FR" sz="2400" kern="1200" dirty="0"/>
        </a:p>
      </dsp:txBody>
      <dsp:txXfrm rot="-5400000">
        <a:off x="1085255" y="49482"/>
        <a:ext cx="5969699" cy="909348"/>
      </dsp:txXfrm>
    </dsp:sp>
    <dsp:sp modelId="{4EC1BD4D-26A3-486C-A72F-2FDEB645BEC5}">
      <dsp:nvSpPr>
        <dsp:cNvPr id="0" name=""/>
        <dsp:cNvSpPr/>
      </dsp:nvSpPr>
      <dsp:spPr>
        <a:xfrm rot="5400000">
          <a:off x="-232554" y="1588342"/>
          <a:ext cx="1550363" cy="10852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1" y="1898414"/>
        <a:ext cx="1085254" cy="465109"/>
      </dsp:txXfrm>
    </dsp:sp>
    <dsp:sp modelId="{F92BB23A-5739-4B60-85AD-A11A8CD8F9C8}">
      <dsp:nvSpPr>
        <dsp:cNvPr id="0" name=""/>
        <dsp:cNvSpPr/>
      </dsp:nvSpPr>
      <dsp:spPr>
        <a:xfrm rot="5400000">
          <a:off x="3590833" y="-1149790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Programmation avec Python</a:t>
          </a:r>
          <a:endParaRPr lang="fr-FR" sz="2400" kern="1200" dirty="0"/>
        </a:p>
      </dsp:txBody>
      <dsp:txXfrm rot="-5400000">
        <a:off x="1085255" y="1404982"/>
        <a:ext cx="5969699" cy="909348"/>
      </dsp:txXfrm>
    </dsp:sp>
    <dsp:sp modelId="{A7F4B24D-FEE9-4AC8-9757-503170DA6128}">
      <dsp:nvSpPr>
        <dsp:cNvPr id="0" name=""/>
        <dsp:cNvSpPr/>
      </dsp:nvSpPr>
      <dsp:spPr>
        <a:xfrm rot="5400000">
          <a:off x="-232554" y="2943842"/>
          <a:ext cx="1550363" cy="108525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 rot="-5400000">
        <a:off x="1" y="3253914"/>
        <a:ext cx="1085254" cy="465109"/>
      </dsp:txXfrm>
    </dsp:sp>
    <dsp:sp modelId="{C64CD4D9-6F30-4136-B7C3-CB879D95364C}">
      <dsp:nvSpPr>
        <dsp:cNvPr id="0" name=""/>
        <dsp:cNvSpPr/>
      </dsp:nvSpPr>
      <dsp:spPr>
        <a:xfrm rot="5400000">
          <a:off x="3590833" y="205709"/>
          <a:ext cx="1007736" cy="6018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Exécution du programme sur la carte. 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La carte doit être branchée au PC. </a:t>
          </a:r>
          <a:endParaRPr lang="fr-FR" sz="2400" kern="1200" dirty="0"/>
        </a:p>
      </dsp:txBody>
      <dsp:txXfrm rot="-5400000">
        <a:off x="1085255" y="2760481"/>
        <a:ext cx="5969699" cy="90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E4378F-EB04-4BC9-BB1E-B80AB7602147}" type="datetimeFigureOut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E9CB0DF-E7F0-4E84-9605-9EA253193C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32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2DB8C7-A324-43B3-BBB9-6E57C4F3B877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2051050" y="0"/>
            <a:ext cx="709295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20"/>
          <p:cNvSpPr/>
          <p:nvPr/>
        </p:nvSpPr>
        <p:spPr>
          <a:xfrm>
            <a:off x="904875" y="3214688"/>
            <a:ext cx="7315200" cy="17129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1"/>
          <p:cNvSpPr/>
          <p:nvPr/>
        </p:nvSpPr>
        <p:spPr>
          <a:xfrm>
            <a:off x="904875" y="3214688"/>
            <a:ext cx="228600" cy="17129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47D5FFFC-36A2-4037-96D0-DE4F7CDE9862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259B-9DB3-425C-9500-1B79768CCA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7593-EE8D-478B-B8D1-7FFA25080539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F199-EE90-4225-948F-D2F4EBE663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necteur droit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A8C2-D031-4037-A630-BAB54A68DED5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5D45E-E995-430E-940E-CD694F963F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86713" y="22225"/>
            <a:ext cx="11255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B5C2-09F0-4AD6-AFC4-8E26BF5B8F10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6588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D6F-DEA5-4741-AE34-43CEC2F666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E526-B1B7-4841-9AE9-84610F06163B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6A7F1-179A-4D83-BD2E-FC964BB8D9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DBDF-2BDB-4715-821E-AFC4B217D96B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5874-A4E3-4BD1-B518-B0B03E2B08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F4AA-1B81-4D3F-962A-553B8AEB9BAC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9705-8368-4C41-8A3E-BEC4162ECE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625A6-090C-4538-882C-BE929ED5F99B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C32A-E1AC-47B9-B2D9-6324D0F37D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DFC-77D3-4052-8C6D-C6E725679D5A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3CDF-B5B1-4022-B978-F9D47FC1BB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Connecteur droit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9D45-0759-43A0-AEFE-2F78C4D11DDC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30DD-3836-4D17-9C3A-D2DBA1B3EA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16A0-0E68-4DE5-BB43-6F49F6D1CC05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2A5DA-FD10-4CB4-8754-25B136CEF4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4043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6B5DAB-2246-43B3-BAF7-286CD36F7A22}" type="datetime1">
              <a:rPr lang="fr-FR"/>
              <a:pPr>
                <a:defRPr/>
              </a:pPr>
              <a:t>29/05/2016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323647-100F-4811-B5A0-29E11C67DB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695" r:id="rId10"/>
    <p:sldLayoutId id="21474837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5" y="-171450"/>
            <a:ext cx="4137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059113" y="3286125"/>
            <a:ext cx="5018087" cy="1590675"/>
          </a:xfrm>
        </p:spPr>
        <p:txBody>
          <a:bodyPr anchor="ctr"/>
          <a:lstStyle/>
          <a:p>
            <a:r>
              <a:rPr lang="fr-FR" smtClean="0"/>
              <a:t>Initiation à la programmation des systèmes embarqués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Découverte de la programmation des cartes Arduino</a:t>
            </a:r>
            <a:endParaRPr lang="fr-FR" dirty="0"/>
          </a:p>
        </p:txBody>
      </p:sp>
      <p:sp>
        <p:nvSpPr>
          <p:cNvPr id="4" name="Sous-titr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6024" y="6324600"/>
            <a:ext cx="9160024" cy="533400"/>
          </a:xfrm>
          <a:prstGeom prst="rect">
            <a:avLst/>
          </a:prstGeom>
          <a:blipFill rotWithShape="1">
            <a:blip r:embed="rId4"/>
            <a:stretch>
              <a:fillRect t="-10345" b="-1149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3171825"/>
            <a:ext cx="2160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THE programme de base </a:t>
            </a:r>
            <a:r>
              <a:rPr lang="fr-FR" dirty="0" smtClean="0">
                <a:sym typeface="Wingdings" pitchFamily="2" charset="2"/>
              </a:rPr>
              <a:t>(</a:t>
            </a:r>
            <a:r>
              <a:rPr lang="fr-FR" dirty="0" err="1" smtClean="0">
                <a:sym typeface="Wingdings" pitchFamily="2" charset="2"/>
              </a:rPr>
              <a:t>again</a:t>
            </a:r>
            <a:r>
              <a:rPr lang="fr-FR" dirty="0" smtClean="0">
                <a:sym typeface="Wingdings" pitchFamily="2" charset="2"/>
              </a:rPr>
              <a:t>) : </a:t>
            </a:r>
            <a:r>
              <a:rPr lang="fr-FR" dirty="0" smtClean="0"/>
              <a:t> Faire clignoter la LED</a:t>
            </a:r>
          </a:p>
        </p:txBody>
      </p:sp>
      <p:sp>
        <p:nvSpPr>
          <p:cNvPr id="2457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458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020A33-36CE-4105-8BC6-937B9B0C53A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Processus de réalisation du programme</a:t>
            </a:r>
          </a:p>
        </p:txBody>
      </p:sp>
      <p:sp>
        <p:nvSpPr>
          <p:cNvPr id="25602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1FC1B6-5BDA-47AA-8047-6A38AD66F792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Préambule – Installation </a:t>
            </a:r>
          </a:p>
        </p:txBody>
      </p:sp>
      <p:sp>
        <p:nvSpPr>
          <p:cNvPr id="2662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2A1202-7B16-49AE-B526-68B01EC0C73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>
              <a:cs typeface="Arial" charset="0"/>
            </a:endParaRPr>
          </a:p>
        </p:txBody>
      </p:sp>
      <p:sp>
        <p:nvSpPr>
          <p:cNvPr id="26628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dirty="0" smtClean="0"/>
              <a:t>Dans le logiciel </a:t>
            </a:r>
            <a:r>
              <a:rPr lang="fr-FR" dirty="0" smtClean="0"/>
              <a:t>Arduino</a:t>
            </a:r>
          </a:p>
          <a:p>
            <a:pPr lvl="1"/>
            <a:r>
              <a:rPr lang="fr-FR" dirty="0" smtClean="0"/>
              <a:t>Ajouter une biblioth</a:t>
            </a:r>
            <a:r>
              <a:rPr lang="fr-FR" dirty="0" smtClean="0"/>
              <a:t>èque :</a:t>
            </a:r>
            <a:endParaRPr lang="fr-FR" dirty="0" smtClean="0"/>
          </a:p>
          <a:p>
            <a:pPr lvl="2"/>
            <a:r>
              <a:rPr lang="fr-FR" dirty="0" smtClean="0"/>
              <a:t>Menu croquis </a:t>
            </a:r>
            <a:r>
              <a:rPr lang="fr-FR" sz="1000" dirty="0" smtClean="0">
                <a:sym typeface="Wingdings 3" pitchFamily="18" charset="2"/>
              </a:rPr>
              <a:t></a:t>
            </a:r>
            <a:r>
              <a:rPr lang="fr-FR" dirty="0" smtClean="0">
                <a:sym typeface="Wingdings 3" pitchFamily="18" charset="2"/>
              </a:rPr>
              <a:t> Inclure une bibliothèque</a:t>
            </a:r>
            <a:r>
              <a:rPr lang="fr-FR" dirty="0" smtClean="0"/>
              <a:t> </a:t>
            </a:r>
            <a:r>
              <a:rPr lang="fr-FR" sz="900" dirty="0" smtClean="0">
                <a:sym typeface="Wingdings 3" pitchFamily="18" charset="2"/>
              </a:rPr>
              <a:t></a:t>
            </a:r>
            <a:r>
              <a:rPr lang="fr-FR" dirty="0" smtClean="0">
                <a:sym typeface="Wingdings 3" pitchFamily="18" charset="2"/>
              </a:rPr>
              <a:t> Ajouter la bibliothèque </a:t>
            </a:r>
            <a:r>
              <a:rPr lang="fr-FR" dirty="0" smtClean="0">
                <a:sym typeface="Wingdings 3" pitchFamily="18" charset="2"/>
              </a:rPr>
              <a:t>Zip</a:t>
            </a:r>
            <a:endParaRPr lang="fr-FR" dirty="0" smtClean="0"/>
          </a:p>
          <a:p>
            <a:pPr lvl="2"/>
            <a:r>
              <a:rPr lang="fr-FR" dirty="0" smtClean="0"/>
              <a:t>Ajouter </a:t>
            </a:r>
            <a:r>
              <a:rPr lang="fr-FR" dirty="0" smtClean="0"/>
              <a:t>la bibliothèque TimerOne-r11.zip pour l'installer</a:t>
            </a:r>
          </a:p>
          <a:p>
            <a:pPr lvl="1"/>
            <a:r>
              <a:rPr lang="fr-FR" dirty="0" smtClean="0"/>
              <a:t>Sélectionner </a:t>
            </a:r>
            <a:r>
              <a:rPr lang="fr-FR" dirty="0" smtClean="0"/>
              <a:t>la carte Arduino </a:t>
            </a:r>
            <a:r>
              <a:rPr lang="fr-FR" dirty="0" err="1" smtClean="0"/>
              <a:t>Uno</a:t>
            </a:r>
            <a:r>
              <a:rPr lang="fr-FR" dirty="0" smtClean="0"/>
              <a:t> et le port COM sur lequel la carte est connectée.</a:t>
            </a:r>
          </a:p>
          <a:p>
            <a:pPr lvl="2"/>
            <a:r>
              <a:rPr lang="fr-FR" dirty="0" smtClean="0"/>
              <a:t>Téléverser le programme toolbox_arduino_v4.ino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Placer le programme py2duino.py dans le répertoire Lib</a:t>
            </a:r>
          </a:p>
          <a:p>
            <a:pPr lvl="1"/>
            <a:r>
              <a:rPr lang="fr-FR" dirty="0" smtClean="0"/>
              <a:t>(Déjà fait </a:t>
            </a:r>
            <a:r>
              <a:rPr lang="fr-FR" smtClean="0"/>
              <a:t>sur certains postes)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765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66811D-43D7-4325-849A-565A7F6EADF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>
              <a:cs typeface="Arial" charset="0"/>
            </a:endParaRPr>
          </a:p>
        </p:txBody>
      </p:sp>
      <p:sp>
        <p:nvSpPr>
          <p:cNvPr id="2765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Téléversement préalable : </a:t>
            </a:r>
          </a:p>
          <a:p>
            <a:pPr lvl="1"/>
            <a:r>
              <a:rPr lang="fr-FR" smtClean="0"/>
              <a:t>Il est nécessaire de téléverser une seule fois le programme toolbox_arduino_v4.ino sur la carte. Ce programme permet à Python de communiquer avec la carte Arduino. </a:t>
            </a:r>
          </a:p>
          <a:p>
            <a:r>
              <a:rPr lang="fr-FR" smtClean="0"/>
              <a:t>Activité 3 : </a:t>
            </a:r>
          </a:p>
          <a:p>
            <a:pPr lvl="1"/>
            <a:r>
              <a:rPr lang="fr-FR" smtClean="0"/>
              <a:t>Ouvrir le fichier led.py et analyser sa structure. </a:t>
            </a:r>
          </a:p>
          <a:p>
            <a:pPr lvl="1"/>
            <a:r>
              <a:rPr lang="fr-FR" smtClean="0"/>
              <a:t>Exécuter le programme. </a:t>
            </a:r>
          </a:p>
          <a:p>
            <a:pPr lvl="1"/>
            <a:r>
              <a:rPr lang="fr-FR" smtClean="0"/>
              <a:t>Observer la LED clignoter. </a:t>
            </a:r>
          </a:p>
          <a:p>
            <a:pPr lvl="1"/>
            <a:r>
              <a:rPr lang="fr-FR" smtClean="0"/>
              <a:t>Modifier le programme pour que l’état de la LED soit affiché dans la console. </a:t>
            </a:r>
          </a:p>
          <a:p>
            <a:endParaRPr lang="fr-F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Acquisition du signal d’un potentiomètre rotatif</a:t>
            </a:r>
            <a:endParaRPr lang="fr-FR" dirty="0"/>
          </a:p>
        </p:txBody>
      </p:sp>
      <p:sp>
        <p:nvSpPr>
          <p:cNvPr id="28675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1C6D8A-AA50-4E14-B3FB-93F0F2F4D38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Activité 4 : Acquisition d’un signal analogique provenant d’un potentiomètre</a:t>
            </a:r>
          </a:p>
        </p:txBody>
      </p:sp>
      <p:sp>
        <p:nvSpPr>
          <p:cNvPr id="2969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9699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0AAB9F-B0FF-4E80-A7AB-E1C40B247EE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>
              <a:cs typeface="Arial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Matériel nécessaire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 potentiomètre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Une planche à pain ;) (</a:t>
            </a:r>
            <a:r>
              <a:rPr lang="fr-FR" dirty="0" err="1" smtClean="0"/>
              <a:t>Bread</a:t>
            </a:r>
            <a:r>
              <a:rPr lang="fr-FR" dirty="0" smtClean="0"/>
              <a:t> bord)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Réaliser le câblage ci-contre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Réaliser le programme Python permettant d’afficher sur la console l’information provenant du potentiomètre.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Déclaration d’une entrée analogique : 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fr-FR" dirty="0" smtClean="0"/>
              <a:t>AI = </a:t>
            </a:r>
            <a:r>
              <a:rPr lang="fr-FR" dirty="0" err="1" smtClean="0"/>
              <a:t>AnalogInput</a:t>
            </a:r>
            <a:r>
              <a:rPr lang="fr-FR" dirty="0" smtClean="0"/>
              <a:t>(</a:t>
            </a:r>
            <a:r>
              <a:rPr lang="fr-FR" dirty="0" err="1" smtClean="0"/>
              <a:t>MaCarte,PIN_ANALOGIQUE</a:t>
            </a:r>
            <a:r>
              <a:rPr lang="fr-FR" dirty="0" smtClean="0"/>
              <a:t>)</a:t>
            </a:r>
            <a:endParaRPr lang="fr-FR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Lecture de l’information analogique : 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fr-FR" dirty="0" err="1" smtClean="0"/>
              <a:t>AI.read</a:t>
            </a:r>
            <a:r>
              <a:rPr lang="fr-FR" dirty="0" smtClean="0"/>
              <a:t>() 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</p:txBody>
      </p:sp>
      <p:pic>
        <p:nvPicPr>
          <p:cNvPr id="29701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052513"/>
            <a:ext cx="3881438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Un peu de logique combinatoire</a:t>
            </a:r>
            <a:endParaRPr lang="fr-FR" dirty="0"/>
          </a:p>
        </p:txBody>
      </p:sp>
      <p:sp>
        <p:nvSpPr>
          <p:cNvPr id="30723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C6F4CE-25B4-4AF3-AF38-CCDD8E5DADA2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Retour sur le coffre fort de banque</a:t>
            </a:r>
          </a:p>
        </p:txBody>
      </p:sp>
      <p:sp>
        <p:nvSpPr>
          <p:cNvPr id="31746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2555875" y="5949950"/>
            <a:ext cx="65881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D’après TD de Florestan Mathurin</a:t>
            </a:r>
          </a:p>
        </p:txBody>
      </p:sp>
      <p:sp>
        <p:nvSpPr>
          <p:cNvPr id="3174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3A2226-A030-4228-9FD6-E080868FA66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>
              <a:cs typeface="Arial" charset="0"/>
            </a:endParaRPr>
          </a:p>
        </p:txBody>
      </p:sp>
      <p:sp>
        <p:nvSpPr>
          <p:cNvPr id="8" name="Espace réservé du contenu 7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107505" y="1219200"/>
            <a:ext cx="6192687" cy="3433936"/>
          </a:xfrm>
          <a:blipFill rotWithShape="1">
            <a:blip r:embed="rId2"/>
            <a:stretch>
              <a:fillRect t="-533" r="-591" b="-13321"/>
            </a:stretch>
          </a:blipFill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31749" name="Imag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268413"/>
            <a:ext cx="16652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Imag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5738" y="2514600"/>
            <a:ext cx="2608262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Espace réservé du pied de page 3"/>
          <p:cNvSpPr txBox="1">
            <a:spLocks/>
          </p:cNvSpPr>
          <p:nvPr/>
        </p:nvSpPr>
        <p:spPr bwMode="auto">
          <a:xfrm>
            <a:off x="2708275" y="6508750"/>
            <a:ext cx="6588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fr-FR" sz="1400">
                <a:solidFill>
                  <a:schemeClr val="tx2"/>
                </a:solidFill>
                <a:latin typeface="Gill Sans MT"/>
              </a:rPr>
              <a:t>Découverte de la programmation des cartes Arduino - Xavier PESSOLES</a:t>
            </a:r>
          </a:p>
        </p:txBody>
      </p:sp>
      <p:sp>
        <p:nvSpPr>
          <p:cNvPr id="12" name="Espace réservé du contenu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5035624"/>
            <a:ext cx="8546085" cy="913656"/>
          </a:xfrm>
          <a:prstGeom prst="rect">
            <a:avLst/>
          </a:prstGeom>
          <a:blipFill rotWithShape="1">
            <a:blip r:embed="rId5"/>
            <a:stretch>
              <a:fillRect t="-200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Implémentation du fonctionnement</a:t>
            </a:r>
          </a:p>
        </p:txBody>
      </p:sp>
      <p:sp>
        <p:nvSpPr>
          <p:cNvPr id="3277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855E57-78FD-4E31-86A5-3ED8A4AAD78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>
              <a:cs typeface="Arial" charset="0"/>
            </a:endParaRPr>
          </a:p>
        </p:txBody>
      </p:sp>
      <p:sp>
        <p:nvSpPr>
          <p:cNvPr id="3277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975" cy="4937125"/>
          </a:xfrm>
        </p:spPr>
        <p:txBody>
          <a:bodyPr/>
          <a:lstStyle/>
          <a:p>
            <a:r>
              <a:rPr lang="fr-FR" smtClean="0"/>
              <a:t>Chacune des 4 entrées sera représentée par un bouton poussoir.  L’ouverture du coffre sera représenté par une LED.</a:t>
            </a:r>
          </a:p>
          <a:p>
            <a:r>
              <a:rPr lang="fr-FR" smtClean="0"/>
              <a:t>Matériel nécessaire :</a:t>
            </a:r>
          </a:p>
          <a:p>
            <a:pPr lvl="1"/>
            <a:r>
              <a:rPr lang="fr-FR" smtClean="0"/>
              <a:t>4 boutons poussoirs;</a:t>
            </a:r>
          </a:p>
          <a:p>
            <a:pPr lvl="1"/>
            <a:r>
              <a:rPr lang="fr-FR" smtClean="0"/>
              <a:t>4 résistances de 4,7 k</a:t>
            </a:r>
            <a:r>
              <a:rPr lang="el-GR" smtClean="0"/>
              <a:t>Ω</a:t>
            </a:r>
            <a:r>
              <a:rPr lang="fr-FR" smtClean="0"/>
              <a:t> (Jaune, Violet, Rouge doré);</a:t>
            </a:r>
          </a:p>
          <a:p>
            <a:pPr lvl="1"/>
            <a:r>
              <a:rPr lang="fr-FR" smtClean="0"/>
              <a:t>1 led (verte) en série avec une résistance de 1 k</a:t>
            </a:r>
            <a:r>
              <a:rPr lang="el-GR" smtClean="0"/>
              <a:t>Ω</a:t>
            </a:r>
            <a:r>
              <a:rPr lang="fr-FR" smtClean="0"/>
              <a:t>.</a:t>
            </a:r>
          </a:p>
          <a:p>
            <a:r>
              <a:rPr lang="fr-FR" smtClean="0"/>
              <a:t>Le câblage est le suivant</a:t>
            </a:r>
          </a:p>
          <a:p>
            <a:endParaRPr lang="fr-FR" smtClean="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3644900"/>
            <a:ext cx="4105275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Activité finale</a:t>
            </a:r>
          </a:p>
        </p:txBody>
      </p:sp>
      <p:sp>
        <p:nvSpPr>
          <p:cNvPr id="3379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379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293E3F-A5BC-4BB4-88F9-0D57999A1B5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>
              <a:cs typeface="Arial" charset="0"/>
            </a:endParaRPr>
          </a:p>
        </p:txBody>
      </p:sp>
      <p:sp>
        <p:nvSpPr>
          <p:cNvPr id="33796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Câbler un seul bouton poussoir</a:t>
            </a:r>
          </a:p>
          <a:p>
            <a:pPr lvl="1"/>
            <a:r>
              <a:rPr lang="fr-FR" smtClean="0"/>
              <a:t>Réaliser le code Python permettant de connaître l’état du bouton. Que constatez-vous ? Commenter.</a:t>
            </a:r>
          </a:p>
          <a:p>
            <a:r>
              <a:rPr lang="fr-FR" smtClean="0"/>
              <a:t>Câbler la led.</a:t>
            </a:r>
          </a:p>
          <a:p>
            <a:pPr lvl="1"/>
            <a:r>
              <a:rPr lang="fr-FR" smtClean="0"/>
              <a:t>Réaliser le code Python permettant d’allumer la LED lorsque le bouton est pressé.</a:t>
            </a:r>
          </a:p>
          <a:p>
            <a:pPr lvl="1"/>
            <a:endParaRPr lang="fr-FR" smtClean="0"/>
          </a:p>
          <a:p>
            <a:r>
              <a:rPr lang="fr-FR" smtClean="0"/>
              <a:t>Réaliser le câblage final. </a:t>
            </a:r>
          </a:p>
          <a:p>
            <a:pPr lvl="1"/>
            <a:r>
              <a:rPr lang="fr-FR" smtClean="0"/>
              <a:t>Réaliser le programme Python permettant d’ouvrir le coffre (ou d’allumer la LED) en fonction de l’état des boutons poussoirs.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Courte Présentation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fr-FR" dirty="0"/>
          </a:p>
        </p:txBody>
      </p:sp>
      <p:sp>
        <p:nvSpPr>
          <p:cNvPr id="16387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638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2F42BB-A1C2-4390-AF22-CE0EAC9768F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550" cy="990600"/>
          </a:xfrm>
        </p:spPr>
        <p:txBody>
          <a:bodyPr/>
          <a:lstStyle/>
          <a:p>
            <a:r>
              <a:rPr lang="fr-FR" smtClean="0"/>
              <a:t>Une carte Arduino, pour quoi faire ?</a:t>
            </a:r>
          </a:p>
        </p:txBody>
      </p:sp>
      <p:sp>
        <p:nvSpPr>
          <p:cNvPr id="1741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7411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… pour réaliser des (mini ?) projets </a:t>
            </a:r>
          </a:p>
          <a:p>
            <a:endParaRPr lang="fr-FR" smtClean="0"/>
          </a:p>
        </p:txBody>
      </p:sp>
      <p:pic>
        <p:nvPicPr>
          <p:cNvPr id="17412" name="Picture 4" descr="Laser Har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09750"/>
            <a:ext cx="21605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390775" y="1828800"/>
            <a:ext cx="40084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latin typeface="Gill Sans MT"/>
              </a:rPr>
              <a:t>Harpe laser</a:t>
            </a:r>
          </a:p>
          <a:p>
            <a:r>
              <a:rPr lang="fr-FR" sz="1600">
                <a:latin typeface="Gill Sans MT"/>
              </a:rPr>
              <a:t>http://makezine.com/projects/laser-harp/</a:t>
            </a:r>
          </a:p>
        </p:txBody>
      </p:sp>
      <p:pic>
        <p:nvPicPr>
          <p:cNvPr id="1741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342900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119563" y="3433763"/>
            <a:ext cx="468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Joute  robotique</a:t>
            </a:r>
          </a:p>
          <a:p>
            <a:r>
              <a:rPr lang="fr-FR" sz="1600">
                <a:latin typeface="Gill Sans MT"/>
              </a:rPr>
              <a:t>http://makezine.com/video/ready-set-joust/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6462713" y="4814888"/>
            <a:ext cx="26812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Réveil</a:t>
            </a:r>
          </a:p>
          <a:p>
            <a:r>
              <a:rPr lang="fr-FR" sz="1600">
                <a:latin typeface="Gill Sans MT"/>
              </a:rPr>
              <a:t>http://makezine.com/video/never-forget-to-set-an-alarm-because-this-alarm-clock-sets-itself/</a:t>
            </a:r>
          </a:p>
        </p:txBody>
      </p:sp>
      <p:pic>
        <p:nvPicPr>
          <p:cNvPr id="17417" name="Picture 8" descr="1H1A58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1325" y="5013325"/>
            <a:ext cx="212566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278441-01E5-46EC-9963-63D608FDE4FA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La carte Arduino Uno</a:t>
            </a:r>
          </a:p>
        </p:txBody>
      </p:sp>
      <p:sp>
        <p:nvSpPr>
          <p:cNvPr id="1843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125"/>
          </a:xfrm>
        </p:spPr>
        <p:txBody>
          <a:bodyPr>
            <a:normAutofit fontScale="6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Microcontroller</a:t>
            </a:r>
            <a:r>
              <a:rPr lang="fr-FR" dirty="0"/>
              <a:t> : ATmega328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Operating Voltage : 5V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/>
              <a:t>) : 7-12V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: 6-20V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Digital I/O Pins : 14 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Analog</a:t>
            </a:r>
            <a:r>
              <a:rPr lang="fr-FR" dirty="0"/>
              <a:t> Input Pins : 6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Pin : 40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Pin : 50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Flash Memory : 32 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SRAM : 2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EEPROM : 1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Clock</a:t>
            </a:r>
            <a:r>
              <a:rPr lang="fr-FR" dirty="0"/>
              <a:t> Speed : 16 MHz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Length</a:t>
            </a:r>
            <a:r>
              <a:rPr lang="fr-FR" dirty="0"/>
              <a:t> : 68.6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Width</a:t>
            </a:r>
            <a:r>
              <a:rPr lang="fr-FR" dirty="0"/>
              <a:t> : 53.4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Weight</a:t>
            </a:r>
            <a:r>
              <a:rPr lang="fr-FR" dirty="0"/>
              <a:t> : 25 g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1101725"/>
            <a:ext cx="298608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7313" y="3846513"/>
            <a:ext cx="29860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8A6352-81B3-42D1-95D3-429D70ADC40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le logiciel Arduino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THE programme de base : Faire clignoter la LED</a:t>
            </a:r>
          </a:p>
        </p:txBody>
      </p:sp>
      <p:sp>
        <p:nvSpPr>
          <p:cNvPr id="1945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946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92C407-89E5-405D-BA63-4807B60F831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Processus de réalisation du programme</a:t>
            </a:r>
          </a:p>
        </p:txBody>
      </p:sp>
      <p:sp>
        <p:nvSpPr>
          <p:cNvPr id="20482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D27E8F-F77C-4B8C-926C-E55A7552556E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Interface du logiciel Arduino </a:t>
            </a:r>
          </a:p>
        </p:txBody>
      </p:sp>
      <p:sp>
        <p:nvSpPr>
          <p:cNvPr id="2150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1507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fr-FR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96975"/>
            <a:ext cx="4248150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96975"/>
            <a:ext cx="4249738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3850" y="2276475"/>
            <a:ext cx="3960813" cy="273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3450" y="4384675"/>
            <a:ext cx="28067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3800" y="4005263"/>
            <a:ext cx="3313113" cy="50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3716338"/>
            <a:ext cx="2160588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0975" y="3429000"/>
            <a:ext cx="33131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803775" y="1916113"/>
            <a:ext cx="0" cy="27193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03800" y="1916113"/>
            <a:ext cx="0" cy="23050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03925" y="2565400"/>
            <a:ext cx="0" cy="13033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8172450" y="2759075"/>
            <a:ext cx="0" cy="7826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Espace réservé du numéro de diapositive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9D5A40-5632-416B-8636-B02DDD793776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Allumer et éteindre une Led par période de 1 seconde</a:t>
            </a:r>
          </a:p>
        </p:txBody>
      </p:sp>
      <p:sp>
        <p:nvSpPr>
          <p:cNvPr id="2253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CE1045-8A99-4B3D-9B94-3007D4BE8B4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>
              <a:cs typeface="Arial" charset="0"/>
            </a:endParaRPr>
          </a:p>
        </p:txBody>
      </p:sp>
      <p:sp>
        <p:nvSpPr>
          <p:cNvPr id="2253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7688" cy="2081213"/>
          </a:xfrm>
        </p:spPr>
        <p:txBody>
          <a:bodyPr/>
          <a:lstStyle/>
          <a:p>
            <a:r>
              <a:rPr lang="fr-FR" sz="1800" smtClean="0"/>
              <a:t>A la différence de Python, il faut déclarer les variables et leur type.</a:t>
            </a:r>
          </a:p>
          <a:p>
            <a:r>
              <a:rPr lang="fr-FR" sz="1800" smtClean="0"/>
              <a:t>Les lignes doivent se terminer par des « ; »</a:t>
            </a:r>
          </a:p>
          <a:p>
            <a:r>
              <a:rPr lang="fr-FR" sz="1800" smtClean="0"/>
              <a:t>Void désigne la déclaration d’une fonction</a:t>
            </a:r>
          </a:p>
          <a:p>
            <a:r>
              <a:rPr lang="fr-FR" sz="1800" smtClean="0"/>
              <a:t>Pour réaliser un commentaire il faut faire précéder le commentaire de //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1068388"/>
            <a:ext cx="16795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 flipV="1">
            <a:off x="7192963" y="1995488"/>
            <a:ext cx="219075" cy="2190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24750" y="1854200"/>
            <a:ext cx="1273175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LED</a:t>
            </a:r>
          </a:p>
        </p:txBody>
      </p:sp>
      <p:cxnSp>
        <p:nvCxnSpPr>
          <p:cNvPr id="10" name="Connecteur droit avec flèche 9"/>
          <p:cNvCxnSpPr>
            <a:endCxn id="8" idx="6"/>
          </p:cNvCxnSpPr>
          <p:nvPr/>
        </p:nvCxnSpPr>
        <p:spPr>
          <a:xfrm flipH="1">
            <a:off x="7412038" y="2105025"/>
            <a:ext cx="4937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349250" y="3370263"/>
          <a:ext cx="8280920" cy="3078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87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694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HIGH);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delay(1000);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LOW);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sz="1600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sz="1600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355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355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77823-DD81-4BB3-ACEA-627F67D6FAF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>
              <a:cs typeface="Arial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6732588" cy="493712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1 : clignotement de la LED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Situer la carte sur la led. 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Saisir le code </a:t>
            </a:r>
            <a:r>
              <a:rPr lang="fr-FR" sz="1800" dirty="0" smtClean="0"/>
              <a:t>de la page précédente sur </a:t>
            </a:r>
            <a:r>
              <a:rPr lang="fr-FR" sz="1800" dirty="0"/>
              <a:t>le logiciel </a:t>
            </a:r>
            <a:r>
              <a:rPr lang="fr-FR" sz="1800" dirty="0" smtClean="0"/>
              <a:t>Arduino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Lancer la </a:t>
            </a:r>
            <a:r>
              <a:rPr lang="fr-FR" sz="1800" dirty="0" smtClean="0"/>
              <a:t>vérification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Implanter le programme sur la </a:t>
            </a:r>
            <a:r>
              <a:rPr lang="fr-FR" sz="1800" dirty="0" smtClean="0"/>
              <a:t>carte.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Vérifier son bon </a:t>
            </a:r>
            <a:r>
              <a:rPr lang="fr-FR" sz="1800" dirty="0" smtClean="0"/>
              <a:t>fonctionnement.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Modifier </a:t>
            </a:r>
            <a:r>
              <a:rPr lang="fr-FR" sz="1800" dirty="0"/>
              <a:t>le programme pour </a:t>
            </a:r>
            <a:r>
              <a:rPr lang="fr-FR" sz="1800" dirty="0" smtClean="0"/>
              <a:t>modifier le temps d’allumage et d’extinction.</a:t>
            </a:r>
            <a:endParaRPr lang="fr-FR" sz="1800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2 : clignotement de la LED – Affichage sur la console série (La console série permet d’afficher des informations à destination de l’utilisateur. 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Modifier le code de l’activité précédente en utilisant le code ci-contre.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Pour afficher les messages :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Menu outil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Console série</a:t>
            </a:r>
            <a:endParaRPr lang="fr-FR" sz="1400" dirty="0"/>
          </a:p>
        </p:txBody>
      </p:sp>
      <p:sp>
        <p:nvSpPr>
          <p:cNvPr id="23557" name="ZoneTexte 5"/>
          <p:cNvSpPr txBox="1">
            <a:spLocks noChangeArrowheads="1"/>
          </p:cNvSpPr>
          <p:nvPr/>
        </p:nvSpPr>
        <p:spPr bwMode="auto">
          <a:xfrm>
            <a:off x="6642100" y="4005263"/>
            <a:ext cx="28797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int led = 13;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void setup() {               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  pinMode(led, OUTPUT); 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  Serial.begin(57600);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digitalWrite(led, HIGH);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Serial.print("JOUR \n");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delay(1000);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digitalWrite(led, LOW);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Serial.print("NUIT \n");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delay(1000);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791</TotalTime>
  <Words>1129</Words>
  <Application>Microsoft Office PowerPoint</Application>
  <PresentationFormat>Affichage à l'écran (4:3)</PresentationFormat>
  <Paragraphs>191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Initiation à la programmation des systèmes embarqués </vt:lpstr>
      <vt:lpstr>Courte Présentation</vt:lpstr>
      <vt:lpstr>Une carte Arduino, pour quoi faire ?</vt:lpstr>
      <vt:lpstr>La carte Arduino Uno</vt:lpstr>
      <vt:lpstr>Programmation par le logiciel Arduino</vt:lpstr>
      <vt:lpstr>Processus de réalisation du programme</vt:lpstr>
      <vt:lpstr>Interface du logiciel Arduino </vt:lpstr>
      <vt:lpstr>Allumer et éteindre une Led par période de 1 seconde</vt:lpstr>
      <vt:lpstr>Travail à réaliser</vt:lpstr>
      <vt:lpstr>Programmation par Python</vt:lpstr>
      <vt:lpstr>Processus de réalisation du programme</vt:lpstr>
      <vt:lpstr>Préambule – Installation </vt:lpstr>
      <vt:lpstr>Travail à réaliser</vt:lpstr>
      <vt:lpstr>Programmation par Python</vt:lpstr>
      <vt:lpstr>Activité 4 : Acquisition d’un signal analogique provenant d’un potentiomètre</vt:lpstr>
      <vt:lpstr>Programmation par Python</vt:lpstr>
      <vt:lpstr>Retour sur le coffre fort de banque</vt:lpstr>
      <vt:lpstr>Implémentation du fonctionnement</vt:lpstr>
      <vt:lpstr>Activité 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134</cp:revision>
  <dcterms:created xsi:type="dcterms:W3CDTF">2014-09-30T07:33:25Z</dcterms:created>
  <dcterms:modified xsi:type="dcterms:W3CDTF">2016-05-29T20:33:34Z</dcterms:modified>
</cp:coreProperties>
</file>