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50" d="100"/>
          <a:sy n="150" d="100"/>
        </p:scale>
        <p:origin x="4494" y="195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" y="1148367"/>
            <a:ext cx="5362286" cy="116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-511968" y="158616"/>
            <a:ext cx="13681520" cy="789237"/>
          </a:xfrm>
          <a:prstGeom prst="roundRect">
            <a:avLst>
              <a:gd name="adj" fmla="val 35372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656000" rIns="360000" rtlCol="0" anchor="ctr"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0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6" name="Zone de texte 18"/>
          <p:cNvSpPr txBox="1"/>
          <p:nvPr/>
        </p:nvSpPr>
        <p:spPr>
          <a:xfrm>
            <a:off x="2081288" y="157654"/>
            <a:ext cx="4175496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Analyse, Modélisation et Expérimentation des Systèmes Asservis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7" name="Zone de texte 19"/>
          <p:cNvSpPr txBox="1"/>
          <p:nvPr/>
        </p:nvSpPr>
        <p:spPr>
          <a:xfrm rot="16200000">
            <a:off x="-260728" y="303391"/>
            <a:ext cx="997584" cy="508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Cycle 2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11"/>
          <p:cNvSpPr txBox="1"/>
          <p:nvPr/>
        </p:nvSpPr>
        <p:spPr>
          <a:xfrm>
            <a:off x="208112" y="299550"/>
            <a:ext cx="1080770" cy="5073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2200" b="1" cap="small" dirty="0">
                <a:solidFill>
                  <a:srgbClr val="215868"/>
                </a:solidFill>
                <a:effectLst/>
                <a:latin typeface="Tw Cen MT"/>
                <a:ea typeface="Calibri"/>
              </a:rPr>
              <a:t>PTSI</a:t>
            </a:r>
            <a:endParaRPr lang="fr-FR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4" name="Image 3" descr="C:\Users\Xavier\Desktop\Cours_OK\png\logo_lyce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16" y="158616"/>
            <a:ext cx="960935" cy="789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Connecteur droit 8"/>
          <p:cNvCxnSpPr/>
          <p:nvPr/>
        </p:nvCxnSpPr>
        <p:spPr>
          <a:xfrm>
            <a:off x="6400800" y="169343"/>
            <a:ext cx="0" cy="778510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Zone de texte 18"/>
          <p:cNvSpPr txBox="1"/>
          <p:nvPr/>
        </p:nvSpPr>
        <p:spPr>
          <a:xfrm>
            <a:off x="6544816" y="169343"/>
            <a:ext cx="5040560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fr-FR" sz="1400" b="1" cap="small" dirty="0" smtClean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Synthèse de TP –</a:t>
            </a:r>
            <a:r>
              <a:rPr lang="fr-FR" sz="1400" b="1" cap="small" dirty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 </a:t>
            </a:r>
            <a:r>
              <a:rPr lang="fr-FR" sz="1400" b="1" cap="small" dirty="0" smtClean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Découverte de la modélisation Multiphysique  Cheville du robot NAO</a:t>
            </a:r>
            <a:endParaRPr lang="fr-FR" sz="900" dirty="0">
              <a:effectLst/>
              <a:ea typeface="Calibri"/>
              <a:cs typeface="Times New Roman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369352" y="158616"/>
            <a:ext cx="1152128" cy="80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2868395" y="1175078"/>
            <a:ext cx="49781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965229" y="1888072"/>
            <a:ext cx="301873" cy="2911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48472" y="1374127"/>
            <a:ext cx="360040" cy="3969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45152" y="1474699"/>
            <a:ext cx="283952" cy="8640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408659" y="2019607"/>
            <a:ext cx="599653" cy="3191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928192" y="133094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408659" y="131909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128332" y="124818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2652371" y="1274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652371" y="16591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665761" y="15726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6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79116" y="1193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179923" y="20852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251153" y="214164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366209" y="115969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520480" y="178006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E</a:t>
            </a:r>
            <a:endParaRPr lang="fr-FR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13404"/>
              </p:ext>
            </p:extLst>
          </p:nvPr>
        </p:nvGraphicFramePr>
        <p:xfrm>
          <a:off x="388133" y="3072408"/>
          <a:ext cx="590368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3"/>
                <a:gridCol w="1721309"/>
                <a:gridCol w="1533128"/>
                <a:gridCol w="1533128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Grandeur physique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4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6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58643"/>
              </p:ext>
            </p:extLst>
          </p:nvPr>
        </p:nvGraphicFramePr>
        <p:xfrm>
          <a:off x="381871" y="2437186"/>
          <a:ext cx="59099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85"/>
                <a:gridCol w="1726023"/>
                <a:gridCol w="1530771"/>
                <a:gridCol w="1530771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Commentaires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fr-FR" sz="1200" b="1" baseline="0" dirty="0" smtClean="0">
                          <a:solidFill>
                            <a:schemeClr val="tx1"/>
                          </a:solidFill>
                        </a:rPr>
                        <a:t>Entrées </a:t>
                      </a:r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B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D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E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F –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Ellipse 34"/>
          <p:cNvSpPr/>
          <p:nvPr/>
        </p:nvSpPr>
        <p:spPr>
          <a:xfrm>
            <a:off x="6075796" y="14697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F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80720" y="1409907"/>
            <a:ext cx="324017" cy="2758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22930"/>
              </p:ext>
            </p:extLst>
          </p:nvPr>
        </p:nvGraphicFramePr>
        <p:xfrm>
          <a:off x="449885" y="3720480"/>
          <a:ext cx="5841935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935"/>
              </a:tblGrid>
              <a:tr h="1008112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Différences Modèle</a:t>
                      </a:r>
                      <a:r>
                        <a:rPr lang="fr-FR" sz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- réel</a:t>
                      </a:r>
                      <a:endParaRPr lang="fr-FR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 rot="16200000">
            <a:off x="-1664094" y="2804888"/>
            <a:ext cx="374441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Synthèse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1619" y="1056183"/>
            <a:ext cx="5997173" cy="3744417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 rot="16200000">
            <a:off x="-2063062" y="7086438"/>
            <a:ext cx="454235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 Entrée échelon</a:t>
            </a:r>
            <a:endParaRPr lang="fr-FR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333849" y="4938763"/>
            <a:ext cx="5994943" cy="4542359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622639" y="5022140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39613" y="6528792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42082" y="6223575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56" name="Rectangle 55"/>
          <p:cNvSpPr/>
          <p:nvPr/>
        </p:nvSpPr>
        <p:spPr>
          <a:xfrm>
            <a:off x="647394" y="5022140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29967"/>
              </p:ext>
            </p:extLst>
          </p:nvPr>
        </p:nvGraphicFramePr>
        <p:xfrm>
          <a:off x="568702" y="6744816"/>
          <a:ext cx="5507094" cy="254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38"/>
                <a:gridCol w="1299836"/>
                <a:gridCol w="795780"/>
                <a:gridCol w="795780"/>
                <a:gridCol w="795780"/>
                <a:gridCol w="795780"/>
              </a:tblGrid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Échelon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 smtClean="0">
                          <a:solidFill>
                            <a:schemeClr val="tx1"/>
                          </a:solidFill>
                        </a:rPr>
                        <a:t>Kp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Écart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statique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de réponse à 5%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Dépassement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 de montée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Connecteur droit avec flèche 60"/>
          <p:cNvCxnSpPr/>
          <p:nvPr/>
        </p:nvCxnSpPr>
        <p:spPr>
          <a:xfrm flipV="1">
            <a:off x="3526002" y="5030682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542976" y="6537334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545445" y="6232117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64" name="Rectangle 63"/>
          <p:cNvSpPr/>
          <p:nvPr/>
        </p:nvSpPr>
        <p:spPr>
          <a:xfrm>
            <a:off x="3550757" y="5030682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5757670" y="1796774"/>
            <a:ext cx="1728193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–Bilan</a:t>
            </a:r>
            <a:endParaRPr lang="fr-FR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6498262" y="1066292"/>
            <a:ext cx="6167234" cy="171808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5707937" y="3718715"/>
            <a:ext cx="1827659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4 -Rampe</a:t>
            </a:r>
            <a:endParaRPr lang="fr-FR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498262" y="2928389"/>
            <a:ext cx="6167234" cy="1827662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rot="16200000">
            <a:off x="4404314" y="7093603"/>
            <a:ext cx="4528014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5 – Entrée sinusoïdale</a:t>
            </a:r>
            <a:endParaRPr lang="fr-FR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544816" y="4953100"/>
            <a:ext cx="6167234" cy="4528021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745271" y="1129208"/>
            <a:ext cx="23996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de la valeur de l’entrée :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45272" y="1786834"/>
            <a:ext cx="16506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du gain </a:t>
            </a:r>
            <a:r>
              <a:rPr lang="fr-FR" sz="1200" b="1" dirty="0" err="1" smtClean="0">
                <a:solidFill>
                  <a:schemeClr val="accent2">
                    <a:lumMod val="50000"/>
                  </a:schemeClr>
                </a:solidFill>
              </a:rPr>
              <a:t>Kp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45272" y="2444460"/>
            <a:ext cx="1959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Différence modèle - réel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6904856" y="3088893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6921830" y="4595545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001200" y="2939423"/>
            <a:ext cx="2664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de l’erreur de trainage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099960" y="5160639"/>
            <a:ext cx="0" cy="20564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927352" y="6232117"/>
            <a:ext cx="314585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001200" y="4955356"/>
            <a:ext cx="2664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facteur d’amplification (gain)</a:t>
            </a: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déphasage</a:t>
            </a: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8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" y="1148367"/>
            <a:ext cx="5362286" cy="116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-511968" y="158616"/>
            <a:ext cx="13681520" cy="789237"/>
          </a:xfrm>
          <a:prstGeom prst="roundRect">
            <a:avLst>
              <a:gd name="adj" fmla="val 35372"/>
            </a:avLst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656000" rIns="360000" rtlCol="0" anchor="ctr"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0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6" name="Zone de texte 18"/>
          <p:cNvSpPr txBox="1"/>
          <p:nvPr/>
        </p:nvSpPr>
        <p:spPr>
          <a:xfrm>
            <a:off x="2081288" y="157654"/>
            <a:ext cx="4175496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Analyse, Modélisation et Expérimentation des Systèmes Asservis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7" name="Zone de texte 19"/>
          <p:cNvSpPr txBox="1"/>
          <p:nvPr/>
        </p:nvSpPr>
        <p:spPr>
          <a:xfrm rot="16200000">
            <a:off x="-260728" y="303391"/>
            <a:ext cx="997584" cy="5080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1600" b="1" cap="small" dirty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Cycle 2</a:t>
            </a:r>
            <a:endParaRPr lang="fr-FR" sz="1000" dirty="0">
              <a:effectLst/>
              <a:ea typeface="Calibri"/>
              <a:cs typeface="Times New Roman"/>
            </a:endParaRPr>
          </a:p>
        </p:txBody>
      </p:sp>
      <p:sp>
        <p:nvSpPr>
          <p:cNvPr id="8" name="Zone de texte 11"/>
          <p:cNvSpPr txBox="1"/>
          <p:nvPr/>
        </p:nvSpPr>
        <p:spPr>
          <a:xfrm>
            <a:off x="208112" y="299550"/>
            <a:ext cx="1080770" cy="50736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2200" b="1" cap="small" dirty="0">
                <a:solidFill>
                  <a:srgbClr val="215868"/>
                </a:solidFill>
                <a:effectLst/>
                <a:latin typeface="Tw Cen MT"/>
                <a:ea typeface="Calibri"/>
              </a:rPr>
              <a:t>PTSI</a:t>
            </a:r>
            <a:endParaRPr lang="fr-FR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4" name="Image 3" descr="C:\Users\Xavier\Desktop\Cours_OK\png\logo_lyce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16" y="158616"/>
            <a:ext cx="960935" cy="789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Connecteur droit 8"/>
          <p:cNvCxnSpPr/>
          <p:nvPr/>
        </p:nvCxnSpPr>
        <p:spPr>
          <a:xfrm>
            <a:off x="6400800" y="169343"/>
            <a:ext cx="0" cy="778510"/>
          </a:xfrm>
          <a:prstGeom prst="line">
            <a:avLst/>
          </a:prstGeom>
          <a:solidFill>
            <a:schemeClr val="bg1">
              <a:alpha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Zone de texte 18"/>
          <p:cNvSpPr txBox="1"/>
          <p:nvPr/>
        </p:nvSpPr>
        <p:spPr>
          <a:xfrm>
            <a:off x="6544816" y="169343"/>
            <a:ext cx="5040560" cy="78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fr-FR" sz="1400" b="1" cap="small" dirty="0" smtClean="0">
                <a:solidFill>
                  <a:srgbClr val="215868"/>
                </a:solidFill>
                <a:effectLst/>
                <a:latin typeface="Tw Cen MT"/>
                <a:ea typeface="Calibri"/>
                <a:cs typeface="Times New Roman"/>
              </a:rPr>
              <a:t>Synthèse de TP –</a:t>
            </a:r>
            <a:r>
              <a:rPr lang="fr-FR" sz="1400" b="1" cap="small" dirty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 </a:t>
            </a:r>
            <a:r>
              <a:rPr lang="fr-FR" sz="1400" b="1" cap="small" dirty="0" smtClean="0">
                <a:solidFill>
                  <a:srgbClr val="215868"/>
                </a:solidFill>
                <a:latin typeface="Tw Cen MT"/>
                <a:ea typeface="Calibri"/>
                <a:cs typeface="Times New Roman"/>
              </a:rPr>
              <a:t>Découverte de la modélisation Multiphysique  Cheville du robot NAO</a:t>
            </a:r>
            <a:endParaRPr lang="fr-FR" sz="900" dirty="0">
              <a:effectLst/>
              <a:ea typeface="Calibri"/>
              <a:cs typeface="Times New Roman"/>
            </a:endParaRPr>
          </a:p>
        </p:txBody>
      </p:sp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369352" y="158616"/>
            <a:ext cx="1152128" cy="80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2868395" y="1175078"/>
            <a:ext cx="49781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965229" y="1888072"/>
            <a:ext cx="301873" cy="2911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48472" y="1374127"/>
            <a:ext cx="360040" cy="3969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45152" y="1474699"/>
            <a:ext cx="283952" cy="8640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408659" y="2019607"/>
            <a:ext cx="599653" cy="3191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928192" y="133094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408659" y="131909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2128332" y="124818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2652371" y="1274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652371" y="16591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5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665761" y="15726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6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79116" y="1193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1179923" y="208529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B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3251153" y="214164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366209" y="115969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3520480" y="178006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E</a:t>
            </a:r>
            <a:endParaRPr lang="fr-FR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11546"/>
              </p:ext>
            </p:extLst>
          </p:nvPr>
        </p:nvGraphicFramePr>
        <p:xfrm>
          <a:off x="388133" y="3072408"/>
          <a:ext cx="590368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3"/>
                <a:gridCol w="1721309"/>
                <a:gridCol w="1533128"/>
                <a:gridCol w="1533128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Grandeur physique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 – Angle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(°)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 – Tension (V)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 –  Tension (V)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4 – Coupl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e (Nm)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5 – </a:t>
                      </a:r>
                      <a:r>
                        <a:rPr lang="fr-FR" sz="1200" b="0" dirty="0" err="1" smtClean="0">
                          <a:solidFill>
                            <a:schemeClr val="tx1"/>
                          </a:solidFill>
                        </a:rPr>
                        <a:t>Fréq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200" b="0" baseline="0" dirty="0" err="1" smtClean="0">
                          <a:solidFill>
                            <a:schemeClr val="tx1"/>
                          </a:solidFill>
                        </a:rPr>
                        <a:t>rotat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° </a:t>
                      </a:r>
                      <a:r>
                        <a:rPr lang="fr-FR" sz="900" b="0" baseline="0" dirty="0" smtClean="0">
                          <a:solidFill>
                            <a:schemeClr val="tx1"/>
                          </a:solidFill>
                        </a:rPr>
                        <a:t>(rad.s-1)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6 – Angle °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30580"/>
              </p:ext>
            </p:extLst>
          </p:nvPr>
        </p:nvGraphicFramePr>
        <p:xfrm>
          <a:off x="381871" y="2437186"/>
          <a:ext cx="59099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385"/>
                <a:gridCol w="1726023"/>
                <a:gridCol w="1530771"/>
                <a:gridCol w="1530771"/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Commentaires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A – Signaux d’entrée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B – Pilotage</a:t>
                      </a:r>
                      <a:r>
                        <a:rPr lang="fr-FR" sz="1200" b="0" baseline="0" dirty="0" smtClean="0">
                          <a:solidFill>
                            <a:schemeClr val="tx1"/>
                          </a:solidFill>
                        </a:rPr>
                        <a:t> du roulis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C – Capteur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D – </a:t>
                      </a: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Modéliser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le frottement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E – </a:t>
                      </a:r>
                      <a:r>
                        <a:rPr lang="fr-FR" sz="1050" b="0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r>
                        <a:rPr lang="fr-FR" sz="1050" b="0" baseline="0" dirty="0" smtClean="0">
                          <a:solidFill>
                            <a:schemeClr val="tx1"/>
                          </a:solidFill>
                        </a:rPr>
                        <a:t> d’engrenages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F – Afficheur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Ellipse 34"/>
          <p:cNvSpPr/>
          <p:nvPr/>
        </p:nvSpPr>
        <p:spPr>
          <a:xfrm>
            <a:off x="6075796" y="14697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F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80720" y="1409907"/>
            <a:ext cx="324017" cy="2758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85524"/>
              </p:ext>
            </p:extLst>
          </p:nvPr>
        </p:nvGraphicFramePr>
        <p:xfrm>
          <a:off x="449885" y="3720480"/>
          <a:ext cx="5841935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1935"/>
              </a:tblGrid>
              <a:tr h="1008112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Différences Modèle</a:t>
                      </a:r>
                      <a:r>
                        <a:rPr lang="fr-FR" sz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- réel</a:t>
                      </a:r>
                      <a:endParaRPr lang="fr-FR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 rot="16200000">
            <a:off x="-1664094" y="2804888"/>
            <a:ext cx="374441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Synthèse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1619" y="1056183"/>
            <a:ext cx="5997173" cy="3744417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 rot="16200000">
            <a:off x="-2063062" y="7086438"/>
            <a:ext cx="4542358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 Entrée échelon</a:t>
            </a:r>
            <a:endParaRPr lang="fr-FR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333849" y="4938763"/>
            <a:ext cx="5994943" cy="4542359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622639" y="5022140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39613" y="6528792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42082" y="6223575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56" name="Rectangle 55"/>
          <p:cNvSpPr/>
          <p:nvPr/>
        </p:nvSpPr>
        <p:spPr>
          <a:xfrm>
            <a:off x="647394" y="5022140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graphicFrame>
        <p:nvGraphicFramePr>
          <p:cNvPr id="59" name="Tableau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29546"/>
              </p:ext>
            </p:extLst>
          </p:nvPr>
        </p:nvGraphicFramePr>
        <p:xfrm>
          <a:off x="568702" y="6744816"/>
          <a:ext cx="5507094" cy="264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38"/>
                <a:gridCol w="991536"/>
                <a:gridCol w="1104080"/>
                <a:gridCol w="795780"/>
                <a:gridCol w="795780"/>
                <a:gridCol w="795780"/>
              </a:tblGrid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Échelon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265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 smtClean="0">
                          <a:solidFill>
                            <a:schemeClr val="tx1"/>
                          </a:solidFill>
                        </a:rPr>
                        <a:t>Kp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fr-F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Écart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statique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Modèle : 0,5°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0,4°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0,03°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0,085°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Réel :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0,8° - 1°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1,09°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- 0,41°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0,28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– 0,35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0/Instable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de réponse à 5%</a:t>
                      </a:r>
                      <a:endParaRPr lang="fr-F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err="1" smtClean="0">
                          <a:solidFill>
                            <a:schemeClr val="tx1"/>
                          </a:solidFill>
                        </a:rPr>
                        <a:t>Mod</a:t>
                      </a: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.: 0,044 s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0,055 s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0,052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0,047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696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Réel : </a:t>
                      </a:r>
                    </a:p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0,075 à 0,09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0,09 à 0,12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0,175 à 0,225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0,28 s à</a:t>
                      </a:r>
                      <a:r>
                        <a:rPr lang="fr-FR" sz="1000" b="0" baseline="0" dirty="0" smtClean="0">
                          <a:solidFill>
                            <a:schemeClr val="tx1"/>
                          </a:solidFill>
                        </a:rPr>
                        <a:t> 0,50s</a:t>
                      </a:r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Dépassement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rowSpan="2"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solidFill>
                            <a:schemeClr val="tx1"/>
                          </a:solidFill>
                        </a:rPr>
                        <a:t>Temps de montée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497">
                <a:tc vMerge="1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1" name="Connecteur droit avec flèche 60"/>
          <p:cNvCxnSpPr/>
          <p:nvPr/>
        </p:nvCxnSpPr>
        <p:spPr>
          <a:xfrm flipV="1">
            <a:off x="3526002" y="5030682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542976" y="6537334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545445" y="6232117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Temps (s)</a:t>
            </a:r>
            <a:endParaRPr lang="fr-FR" sz="1200" dirty="0"/>
          </a:p>
        </p:txBody>
      </p:sp>
      <p:sp>
        <p:nvSpPr>
          <p:cNvPr id="64" name="Rectangle 63"/>
          <p:cNvSpPr/>
          <p:nvPr/>
        </p:nvSpPr>
        <p:spPr>
          <a:xfrm>
            <a:off x="3550757" y="5030682"/>
            <a:ext cx="869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Position (°)</a:t>
            </a:r>
            <a:endParaRPr lang="fr-FR" sz="1200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5757670" y="1796774"/>
            <a:ext cx="1728193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2 et 3 –Bilan</a:t>
            </a:r>
            <a:endParaRPr lang="fr-FR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6498262" y="1066292"/>
            <a:ext cx="6167234" cy="171808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5707937" y="3718715"/>
            <a:ext cx="1827659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4 -Rampe</a:t>
            </a:r>
            <a:endParaRPr lang="fr-FR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498262" y="2928389"/>
            <a:ext cx="6167234" cy="1827662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 rot="16200000">
            <a:off x="4404314" y="7093603"/>
            <a:ext cx="4528014" cy="24700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Synthèse 5 – Entrée sinusoïdale</a:t>
            </a:r>
            <a:endParaRPr lang="fr-FR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544816" y="4953100"/>
            <a:ext cx="6167234" cy="4528021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745271" y="1129208"/>
            <a:ext cx="23996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de la valeur de l’entrée :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45272" y="1786834"/>
            <a:ext cx="16506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Influence du gain </a:t>
            </a:r>
            <a:r>
              <a:rPr lang="fr-FR" sz="1200" b="1" dirty="0" err="1" smtClean="0">
                <a:solidFill>
                  <a:schemeClr val="accent2">
                    <a:lumMod val="50000"/>
                  </a:schemeClr>
                </a:solidFill>
              </a:rPr>
              <a:t>Kp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45272" y="2444460"/>
            <a:ext cx="1959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Différence modèle - réel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6904856" y="3088893"/>
            <a:ext cx="0" cy="15066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6921830" y="4595545"/>
            <a:ext cx="21377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001200" y="2939423"/>
            <a:ext cx="26642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de l’erreur de trainage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099960" y="5160639"/>
            <a:ext cx="0" cy="20564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927352" y="6232117"/>
            <a:ext cx="314585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001200" y="4955356"/>
            <a:ext cx="2664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facteur d’amplification (gain)</a:t>
            </a: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Détermination du déphasage</a:t>
            </a:r>
          </a:p>
          <a:p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1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12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fr-FR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622639" y="5592688"/>
            <a:ext cx="18177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3526002" y="5592688"/>
            <a:ext cx="18177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981914" y="5223379"/>
                <a:ext cx="1736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=10°, </m:t>
                      </m:r>
                      <m:r>
                        <a:rPr lang="fr-FR" sz="1400" b="0" i="1" smtClean="0">
                          <a:latin typeface="Cambria Math"/>
                        </a:rPr>
                        <m:t>𝐾𝑝</m:t>
                      </m:r>
                      <m:r>
                        <a:rPr lang="fr-FR" sz="1400" b="0" i="1" smtClean="0">
                          <a:latin typeface="Cambria Math"/>
                        </a:rPr>
                        <m:t>=400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14" y="5223379"/>
                <a:ext cx="1736629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4463841" y="5069490"/>
                <a:ext cx="18360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=10°, </m:t>
                      </m:r>
                      <m:r>
                        <a:rPr lang="fr-FR" sz="1400" b="0" i="1" smtClean="0">
                          <a:latin typeface="Cambria Math"/>
                        </a:rPr>
                        <m:t>𝐾𝑝</m:t>
                      </m:r>
                      <m:r>
                        <a:rPr lang="fr-FR" sz="1400" b="0" i="1" smtClean="0">
                          <a:latin typeface="Cambria Math"/>
                        </a:rPr>
                        <m:t>=1500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41" y="5069490"/>
                <a:ext cx="183601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rme libre 43"/>
          <p:cNvSpPr/>
          <p:nvPr/>
        </p:nvSpPr>
        <p:spPr>
          <a:xfrm>
            <a:off x="638175" y="5695950"/>
            <a:ext cx="1781175" cy="828675"/>
          </a:xfrm>
          <a:custGeom>
            <a:avLst/>
            <a:gdLst>
              <a:gd name="connsiteX0" fmla="*/ 1921520 w 1921520"/>
              <a:gd name="connsiteY0" fmla="*/ 0 h 976747"/>
              <a:gd name="connsiteX1" fmla="*/ 140345 w 1921520"/>
              <a:gd name="connsiteY1" fmla="*/ 914400 h 976747"/>
              <a:gd name="connsiteX2" fmla="*/ 111770 w 1921520"/>
              <a:gd name="connsiteY2" fmla="*/ 895350 h 976747"/>
              <a:gd name="connsiteX3" fmla="*/ 102245 w 1921520"/>
              <a:gd name="connsiteY3" fmla="*/ 895350 h 976747"/>
              <a:gd name="connsiteX0" fmla="*/ 1921520 w 1921520"/>
              <a:gd name="connsiteY0" fmla="*/ 0 h 976747"/>
              <a:gd name="connsiteX1" fmla="*/ 140345 w 1921520"/>
              <a:gd name="connsiteY1" fmla="*/ 914400 h 976747"/>
              <a:gd name="connsiteX2" fmla="*/ 111770 w 1921520"/>
              <a:gd name="connsiteY2" fmla="*/ 895350 h 976747"/>
              <a:gd name="connsiteX0" fmla="*/ 1781175 w 1781175"/>
              <a:gd name="connsiteY0" fmla="*/ 0 h 914400"/>
              <a:gd name="connsiteX1" fmla="*/ 0 w 1781175"/>
              <a:gd name="connsiteY1" fmla="*/ 914400 h 914400"/>
              <a:gd name="connsiteX0" fmla="*/ 1781175 w 1781175"/>
              <a:gd name="connsiteY0" fmla="*/ 0 h 914400"/>
              <a:gd name="connsiteX1" fmla="*/ 0 w 1781175"/>
              <a:gd name="connsiteY1" fmla="*/ 914400 h 914400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0 h 828675"/>
              <a:gd name="connsiteX1" fmla="*/ 0 w 1781175"/>
              <a:gd name="connsiteY1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1175" h="828675">
                <a:moveTo>
                  <a:pt x="1781175" y="0"/>
                </a:moveTo>
                <a:cubicBezTo>
                  <a:pt x="-298450" y="9525"/>
                  <a:pt x="431800" y="85725"/>
                  <a:pt x="0" y="828675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orme libre 79"/>
          <p:cNvSpPr/>
          <p:nvPr/>
        </p:nvSpPr>
        <p:spPr>
          <a:xfrm>
            <a:off x="3535713" y="5219385"/>
            <a:ext cx="1790700" cy="1317950"/>
          </a:xfrm>
          <a:custGeom>
            <a:avLst/>
            <a:gdLst>
              <a:gd name="connsiteX0" fmla="*/ 1921520 w 1921520"/>
              <a:gd name="connsiteY0" fmla="*/ 0 h 976747"/>
              <a:gd name="connsiteX1" fmla="*/ 140345 w 1921520"/>
              <a:gd name="connsiteY1" fmla="*/ 914400 h 976747"/>
              <a:gd name="connsiteX2" fmla="*/ 111770 w 1921520"/>
              <a:gd name="connsiteY2" fmla="*/ 895350 h 976747"/>
              <a:gd name="connsiteX3" fmla="*/ 102245 w 1921520"/>
              <a:gd name="connsiteY3" fmla="*/ 895350 h 976747"/>
              <a:gd name="connsiteX0" fmla="*/ 1921520 w 1921520"/>
              <a:gd name="connsiteY0" fmla="*/ 0 h 976747"/>
              <a:gd name="connsiteX1" fmla="*/ 140345 w 1921520"/>
              <a:gd name="connsiteY1" fmla="*/ 914400 h 976747"/>
              <a:gd name="connsiteX2" fmla="*/ 111770 w 1921520"/>
              <a:gd name="connsiteY2" fmla="*/ 895350 h 976747"/>
              <a:gd name="connsiteX0" fmla="*/ 1781175 w 1781175"/>
              <a:gd name="connsiteY0" fmla="*/ 0 h 914400"/>
              <a:gd name="connsiteX1" fmla="*/ 0 w 1781175"/>
              <a:gd name="connsiteY1" fmla="*/ 914400 h 914400"/>
              <a:gd name="connsiteX0" fmla="*/ 1781175 w 1781175"/>
              <a:gd name="connsiteY0" fmla="*/ 0 h 914400"/>
              <a:gd name="connsiteX1" fmla="*/ 0 w 1781175"/>
              <a:gd name="connsiteY1" fmla="*/ 914400 h 914400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0 h 828675"/>
              <a:gd name="connsiteX1" fmla="*/ 0 w 1781175"/>
              <a:gd name="connsiteY1" fmla="*/ 828675 h 828675"/>
              <a:gd name="connsiteX0" fmla="*/ 1781175 w 1781175"/>
              <a:gd name="connsiteY0" fmla="*/ 554208 h 1382883"/>
              <a:gd name="connsiteX1" fmla="*/ 0 w 1781175"/>
              <a:gd name="connsiteY1" fmla="*/ 1382883 h 1382883"/>
              <a:gd name="connsiteX0" fmla="*/ 1790700 w 1790700"/>
              <a:gd name="connsiteY0" fmla="*/ 491447 h 1424897"/>
              <a:gd name="connsiteX1" fmla="*/ 0 w 1790700"/>
              <a:gd name="connsiteY1" fmla="*/ 1424897 h 1424897"/>
              <a:gd name="connsiteX0" fmla="*/ 1790700 w 1790700"/>
              <a:gd name="connsiteY0" fmla="*/ 384500 h 1317950"/>
              <a:gd name="connsiteX1" fmla="*/ 0 w 1790700"/>
              <a:gd name="connsiteY1" fmla="*/ 1317950 h 13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700" h="1317950">
                <a:moveTo>
                  <a:pt x="1790700" y="384500"/>
                </a:moveTo>
                <a:cubicBezTo>
                  <a:pt x="-355600" y="736925"/>
                  <a:pt x="260350" y="-1206175"/>
                  <a:pt x="0" y="131795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orme libre 44"/>
          <p:cNvSpPr/>
          <p:nvPr/>
        </p:nvSpPr>
        <p:spPr>
          <a:xfrm>
            <a:off x="3505200" y="5270753"/>
            <a:ext cx="1695450" cy="1244347"/>
          </a:xfrm>
          <a:custGeom>
            <a:avLst/>
            <a:gdLst>
              <a:gd name="connsiteX0" fmla="*/ 0 w 1695450"/>
              <a:gd name="connsiteY0" fmla="*/ 1244347 h 1244347"/>
              <a:gd name="connsiteX1" fmla="*/ 457200 w 1695450"/>
              <a:gd name="connsiteY1" fmla="*/ 15622 h 1244347"/>
              <a:gd name="connsiteX2" fmla="*/ 771525 w 1695450"/>
              <a:gd name="connsiteY2" fmla="*/ 520447 h 1244347"/>
              <a:gd name="connsiteX3" fmla="*/ 1009650 w 1695450"/>
              <a:gd name="connsiteY3" fmla="*/ 63247 h 1244347"/>
              <a:gd name="connsiteX4" fmla="*/ 1266825 w 1695450"/>
              <a:gd name="connsiteY4" fmla="*/ 482347 h 1244347"/>
              <a:gd name="connsiteX5" fmla="*/ 1485900 w 1695450"/>
              <a:gd name="connsiteY5" fmla="*/ 101347 h 1244347"/>
              <a:gd name="connsiteX6" fmla="*/ 1695450 w 1695450"/>
              <a:gd name="connsiteY6" fmla="*/ 529972 h 124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244347">
                <a:moveTo>
                  <a:pt x="0" y="1244347"/>
                </a:moveTo>
                <a:cubicBezTo>
                  <a:pt x="164306" y="690309"/>
                  <a:pt x="328613" y="136272"/>
                  <a:pt x="457200" y="15622"/>
                </a:cubicBezTo>
                <a:cubicBezTo>
                  <a:pt x="585788" y="-105028"/>
                  <a:pt x="679450" y="512510"/>
                  <a:pt x="771525" y="520447"/>
                </a:cubicBezTo>
                <a:cubicBezTo>
                  <a:pt x="863600" y="528384"/>
                  <a:pt x="927100" y="69597"/>
                  <a:pt x="1009650" y="63247"/>
                </a:cubicBezTo>
                <a:cubicBezTo>
                  <a:pt x="1092200" y="56897"/>
                  <a:pt x="1187450" y="475997"/>
                  <a:pt x="1266825" y="482347"/>
                </a:cubicBezTo>
                <a:cubicBezTo>
                  <a:pt x="1346200" y="488697"/>
                  <a:pt x="1414463" y="93409"/>
                  <a:pt x="1485900" y="101347"/>
                </a:cubicBezTo>
                <a:cubicBezTo>
                  <a:pt x="1557338" y="109284"/>
                  <a:pt x="1626394" y="319628"/>
                  <a:pt x="1695450" y="52997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6857313" y="1404710"/>
            <a:ext cx="5584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L’amplitude de l’échelon n’a pas d’influence sur les performances du systèmes… tant qu’on reste dans certaines limites d’utilisation…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960549" y="2019607"/>
            <a:ext cx="55843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Augmentation de </a:t>
            </a:r>
            <a:r>
              <a:rPr lang="fr-FR" sz="1100" b="1" dirty="0" err="1" smtClean="0">
                <a:solidFill>
                  <a:srgbClr val="FF0000"/>
                </a:solidFill>
              </a:rPr>
              <a:t>Kp</a:t>
            </a:r>
            <a:r>
              <a:rPr lang="fr-FR" sz="1100" b="1" dirty="0" smtClean="0">
                <a:solidFill>
                  <a:srgbClr val="FF0000"/>
                </a:solidFill>
              </a:rPr>
              <a:t> permet d’augmenter la précision.</a:t>
            </a:r>
          </a:p>
          <a:p>
            <a:r>
              <a:rPr lang="fr-FR" sz="1100" b="1" dirty="0" smtClean="0">
                <a:solidFill>
                  <a:srgbClr val="FF0000"/>
                </a:solidFill>
              </a:rPr>
              <a:t>En dessous d’un certain </a:t>
            </a:r>
            <a:r>
              <a:rPr lang="fr-FR" sz="1100" b="1" dirty="0" err="1" smtClean="0">
                <a:solidFill>
                  <a:srgbClr val="FF0000"/>
                </a:solidFill>
              </a:rPr>
              <a:t>Kp</a:t>
            </a:r>
            <a:r>
              <a:rPr lang="fr-FR" sz="1100" b="1" dirty="0" smtClean="0">
                <a:solidFill>
                  <a:srgbClr val="FF0000"/>
                </a:solidFill>
              </a:rPr>
              <a:t> tr5% diminue, au-delà d’un certain </a:t>
            </a:r>
            <a:r>
              <a:rPr lang="fr-FR" sz="1100" b="1" dirty="0" err="1" smtClean="0">
                <a:solidFill>
                  <a:srgbClr val="FF0000"/>
                </a:solidFill>
              </a:rPr>
              <a:t>Kp</a:t>
            </a:r>
            <a:r>
              <a:rPr lang="fr-FR" sz="1100" b="1" dirty="0" smtClean="0">
                <a:solidFill>
                  <a:srgbClr val="FF0000"/>
                </a:solidFill>
              </a:rPr>
              <a:t> tr5% augmente.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500280" y="2419060"/>
            <a:ext cx="41220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Globalement la cheville réelle est </a:t>
            </a:r>
            <a:r>
              <a:rPr lang="fr-FR" sz="1100" b="1" smtClean="0">
                <a:solidFill>
                  <a:srgbClr val="FF0000"/>
                </a:solidFill>
              </a:rPr>
              <a:t>moins précise et moins rapide. </a:t>
            </a:r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08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476</Words>
  <Application>Microsoft Office PowerPoint</Application>
  <PresentationFormat>A3 (297 x 420 mm)</PresentationFormat>
  <Paragraphs>159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31</cp:revision>
  <dcterms:created xsi:type="dcterms:W3CDTF">2015-09-18T11:50:46Z</dcterms:created>
  <dcterms:modified xsi:type="dcterms:W3CDTF">2015-09-23T15:39:39Z</dcterms:modified>
</cp:coreProperties>
</file>