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80" autoAdjust="0"/>
    <p:restoredTop sz="94660"/>
  </p:normalViewPr>
  <p:slideViewPr>
    <p:cSldViewPr>
      <p:cViewPr>
        <p:scale>
          <a:sx n="125" d="100"/>
          <a:sy n="125" d="100"/>
        </p:scale>
        <p:origin x="-1272" y="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pPr/>
              <a:t>27/11/2013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9928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pPr/>
              <a:t>27/11/2013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3590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pPr/>
              <a:t>27/11/2013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9091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pPr/>
              <a:t>27/11/2013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0817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pPr/>
              <a:t>27/11/2013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7581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pPr/>
              <a:t>27/11/2013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192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pPr/>
              <a:t>27/11/2013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9421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pPr/>
              <a:t>27/11/2013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2704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pPr/>
              <a:t>27/11/2013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9434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pPr/>
              <a:t>27/11/2013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4826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EDD2-E240-4032-A778-3A0FF10214EF}" type="datetimeFigureOut">
              <a:rPr lang="fr-FR" smtClean="0"/>
              <a:pPr/>
              <a:t>27/11/2013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C7EC-C883-44B3-B409-AC59C90CB0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7044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EDD2-E240-4032-A778-3A0FF10214EF}" type="datetimeFigureOut">
              <a:rPr lang="fr-FR" smtClean="0"/>
              <a:pPr/>
              <a:t>27/11/2013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C7EC-C883-44B3-B409-AC59C90CB01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0312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eur droit 111"/>
          <p:cNvCxnSpPr/>
          <p:nvPr/>
        </p:nvCxnSpPr>
        <p:spPr>
          <a:xfrm flipH="1">
            <a:off x="3902722" y="789050"/>
            <a:ext cx="741286" cy="0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666780" y="4069140"/>
            <a:ext cx="463991" cy="1193760"/>
          </a:xfrm>
          <a:prstGeom prst="line">
            <a:avLst/>
          </a:prstGeom>
          <a:ln w="28575">
            <a:solidFill>
              <a:srgbClr val="00B0F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 rot="16200000">
            <a:off x="6293877" y="5127504"/>
            <a:ext cx="720096" cy="1643570"/>
            <a:chOff x="1061532" y="2502413"/>
            <a:chExt cx="720096" cy="1643570"/>
          </a:xfrm>
        </p:grpSpPr>
        <p:sp>
          <p:nvSpPr>
            <p:cNvPr id="5" name="Rectangle 4"/>
            <p:cNvSpPr/>
            <p:nvPr/>
          </p:nvSpPr>
          <p:spPr>
            <a:xfrm>
              <a:off x="1061532" y="2502413"/>
              <a:ext cx="720096" cy="3521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/>
            <p:nvPr/>
          </p:nvCxnSpPr>
          <p:spPr>
            <a:xfrm flipV="1">
              <a:off x="1423458" y="2852858"/>
              <a:ext cx="0" cy="2233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/>
            <p:cNvSpPr txBox="1"/>
            <p:nvPr/>
          </p:nvSpPr>
          <p:spPr>
            <a:xfrm rot="5400000">
              <a:off x="898989" y="3526235"/>
              <a:ext cx="9855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0000"/>
                  </a:solidFill>
                </a:rPr>
                <a:t>(0) - Châssis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 rot="16200000">
            <a:off x="6081074" y="4618461"/>
            <a:ext cx="1552592" cy="2053995"/>
            <a:chOff x="881507" y="2532717"/>
            <a:chExt cx="1552592" cy="2053995"/>
          </a:xfrm>
        </p:grpSpPr>
        <p:sp>
          <p:nvSpPr>
            <p:cNvPr id="9" name="ZoneTexte 8"/>
            <p:cNvSpPr txBox="1"/>
            <p:nvPr/>
          </p:nvSpPr>
          <p:spPr>
            <a:xfrm rot="5400000">
              <a:off x="992764" y="3545383"/>
              <a:ext cx="182874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(1) – Tourelle 1</a:t>
              </a:r>
              <a:endParaRPr lang="fr-FR" sz="1400" dirty="0"/>
            </a:p>
          </p:txBody>
        </p:sp>
        <p:cxnSp>
          <p:nvCxnSpPr>
            <p:cNvPr id="10" name="Connecteur droit 9"/>
            <p:cNvCxnSpPr/>
            <p:nvPr/>
          </p:nvCxnSpPr>
          <p:spPr>
            <a:xfrm rot="5400000">
              <a:off x="1657803" y="1942042"/>
              <a:ext cx="0" cy="155259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rot="5400000">
              <a:off x="1591635" y="2713569"/>
              <a:ext cx="36170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5400000">
              <a:off x="732269" y="2723720"/>
              <a:ext cx="38200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ZoneTexte 12"/>
              <p:cNvSpPr txBox="1"/>
              <p:nvPr/>
            </p:nvSpPr>
            <p:spPr>
              <a:xfrm>
                <a:off x="5549338" y="581078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338" y="581078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e 21"/>
          <p:cNvGrpSpPr/>
          <p:nvPr/>
        </p:nvGrpSpPr>
        <p:grpSpPr>
          <a:xfrm>
            <a:off x="5979987" y="5911405"/>
            <a:ext cx="72008" cy="72008"/>
            <a:chOff x="972815" y="1988840"/>
            <a:chExt cx="72008" cy="72008"/>
          </a:xfrm>
        </p:grpSpPr>
        <p:cxnSp>
          <p:nvCxnSpPr>
            <p:cNvPr id="18" name="Connecteur droit 17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23"/>
          <p:cNvCxnSpPr/>
          <p:nvPr/>
        </p:nvCxnSpPr>
        <p:spPr>
          <a:xfrm flipH="1">
            <a:off x="4355976" y="4869161"/>
            <a:ext cx="166001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4575383" y="4690529"/>
            <a:ext cx="720096" cy="573785"/>
            <a:chOff x="1061532" y="2502413"/>
            <a:chExt cx="720096" cy="573785"/>
          </a:xfrm>
        </p:grpSpPr>
        <p:sp>
          <p:nvSpPr>
            <p:cNvPr id="29" name="Rectangle 28"/>
            <p:cNvSpPr/>
            <p:nvPr/>
          </p:nvSpPr>
          <p:spPr>
            <a:xfrm>
              <a:off x="1061532" y="2502413"/>
              <a:ext cx="720096" cy="352166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 flipV="1">
              <a:off x="1423458" y="2852858"/>
              <a:ext cx="0" cy="22334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necteur droit 32"/>
          <p:cNvCxnSpPr/>
          <p:nvPr/>
        </p:nvCxnSpPr>
        <p:spPr>
          <a:xfrm rot="16200000">
            <a:off x="5183237" y="4871380"/>
            <a:ext cx="36170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rot="16200000">
            <a:off x="4319141" y="4866611"/>
            <a:ext cx="36170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 flipV="1">
            <a:off x="3719269" y="5264314"/>
            <a:ext cx="1216164" cy="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/>
          <p:cNvGrpSpPr/>
          <p:nvPr/>
        </p:nvGrpSpPr>
        <p:grpSpPr>
          <a:xfrm>
            <a:off x="2415076" y="3424224"/>
            <a:ext cx="1796884" cy="2016309"/>
            <a:chOff x="2413632" y="1586382"/>
            <a:chExt cx="1796884" cy="2016309"/>
          </a:xfrm>
        </p:grpSpPr>
        <p:sp>
          <p:nvSpPr>
            <p:cNvPr id="39" name="ZoneTexte 38"/>
            <p:cNvSpPr txBox="1"/>
            <p:nvPr/>
          </p:nvSpPr>
          <p:spPr>
            <a:xfrm>
              <a:off x="2980152" y="2918343"/>
              <a:ext cx="12303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(3) – Tige vérin</a:t>
              </a:r>
              <a:endParaRPr lang="fr-FR" sz="1400" dirty="0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3160216" y="3073044"/>
                  <a:ext cx="3250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4"/>
                  <a:ext cx="325025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necteur droit 41"/>
            <p:cNvCxnSpPr/>
            <p:nvPr/>
          </p:nvCxnSpPr>
          <p:spPr>
            <a:xfrm>
              <a:off x="2413632" y="1586382"/>
              <a:ext cx="208464" cy="53675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00B0F0"/>
                  </a:solidFill>
                </a:ln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 rot="4120892">
            <a:off x="2493706" y="4302596"/>
            <a:ext cx="650152" cy="3107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/>
          <p:nvPr/>
        </p:nvCxnSpPr>
        <p:spPr>
          <a:xfrm flipV="1">
            <a:off x="2632169" y="3837730"/>
            <a:ext cx="317328" cy="123244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949497" y="4292121"/>
            <a:ext cx="181274" cy="87320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2950249" y="3837730"/>
            <a:ext cx="180522" cy="454391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1628420" y="2248978"/>
            <a:ext cx="1412090" cy="2638012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484183" y="4709358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2242602" y="324659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 rot="7200000">
            <a:off x="2872253" y="1832626"/>
            <a:ext cx="650152" cy="31079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/>
          <p:cNvCxnSpPr/>
          <p:nvPr/>
        </p:nvCxnSpPr>
        <p:spPr>
          <a:xfrm flipH="1" flipV="1">
            <a:off x="3329245" y="2091349"/>
            <a:ext cx="149276" cy="887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V="1">
            <a:off x="3478520" y="1409823"/>
            <a:ext cx="457796" cy="77024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3640152" y="1241163"/>
            <a:ext cx="283776" cy="16866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3635896" y="789498"/>
            <a:ext cx="266826" cy="44893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llipse 110"/>
          <p:cNvSpPr/>
          <p:nvPr/>
        </p:nvSpPr>
        <p:spPr>
          <a:xfrm>
            <a:off x="3730248" y="611865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6" name="Groupe 115"/>
          <p:cNvGrpSpPr/>
          <p:nvPr/>
        </p:nvGrpSpPr>
        <p:grpSpPr>
          <a:xfrm rot="16200000">
            <a:off x="6310145" y="5874908"/>
            <a:ext cx="359968" cy="148760"/>
            <a:chOff x="1344635" y="4134565"/>
            <a:chExt cx="359968" cy="148760"/>
          </a:xfrm>
        </p:grpSpPr>
        <p:sp>
          <p:nvSpPr>
            <p:cNvPr id="118" name="Rectangle 117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Connecteur droit 118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ZoneTexte 119"/>
          <p:cNvSpPr txBox="1"/>
          <p:nvPr/>
        </p:nvSpPr>
        <p:spPr>
          <a:xfrm>
            <a:off x="3782040" y="5294610"/>
            <a:ext cx="182874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(2) – Tourelle 2</a:t>
            </a:r>
            <a:endParaRPr lang="fr-FR" sz="1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1" name="ZoneTexte 120"/>
              <p:cNvSpPr txBox="1"/>
              <p:nvPr/>
            </p:nvSpPr>
            <p:spPr>
              <a:xfrm>
                <a:off x="4771476" y="442144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476" y="4421442"/>
                <a:ext cx="31919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e 121"/>
          <p:cNvGrpSpPr/>
          <p:nvPr/>
        </p:nvGrpSpPr>
        <p:grpSpPr>
          <a:xfrm>
            <a:off x="4899427" y="4830607"/>
            <a:ext cx="72008" cy="72008"/>
            <a:chOff x="972815" y="1988840"/>
            <a:chExt cx="72008" cy="72008"/>
          </a:xfrm>
        </p:grpSpPr>
        <p:cxnSp>
          <p:nvCxnSpPr>
            <p:cNvPr id="123" name="Connecteur droit 122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Connecteur droit 125"/>
          <p:cNvCxnSpPr/>
          <p:nvPr/>
        </p:nvCxnSpPr>
        <p:spPr>
          <a:xfrm flipH="1" flipV="1">
            <a:off x="1656657" y="5582886"/>
            <a:ext cx="2062612" cy="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V="1">
            <a:off x="3719269" y="5262900"/>
            <a:ext cx="0" cy="31998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endCxn id="43" idx="4"/>
          </p:cNvCxnSpPr>
          <p:nvPr/>
        </p:nvCxnSpPr>
        <p:spPr>
          <a:xfrm flipH="1" flipV="1">
            <a:off x="3121971" y="5440533"/>
            <a:ext cx="709" cy="13476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>
            <a:endCxn id="46" idx="4"/>
          </p:cNvCxnSpPr>
          <p:nvPr/>
        </p:nvCxnSpPr>
        <p:spPr>
          <a:xfrm flipV="1">
            <a:off x="1656657" y="5064623"/>
            <a:ext cx="0" cy="51826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e 136"/>
          <p:cNvGrpSpPr/>
          <p:nvPr/>
        </p:nvGrpSpPr>
        <p:grpSpPr>
          <a:xfrm>
            <a:off x="3089652" y="5222258"/>
            <a:ext cx="72008" cy="72008"/>
            <a:chOff x="972815" y="1988840"/>
            <a:chExt cx="72008" cy="72008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0" name="ZoneTexte 139"/>
              <p:cNvSpPr txBox="1"/>
              <p:nvPr/>
            </p:nvSpPr>
            <p:spPr>
              <a:xfrm>
                <a:off x="1187624" y="4728111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728111"/>
                <a:ext cx="318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Groupe 140"/>
          <p:cNvGrpSpPr/>
          <p:nvPr/>
        </p:nvGrpSpPr>
        <p:grpSpPr>
          <a:xfrm>
            <a:off x="1620653" y="4850986"/>
            <a:ext cx="72008" cy="72008"/>
            <a:chOff x="972815" y="1988840"/>
            <a:chExt cx="72008" cy="72008"/>
          </a:xfrm>
        </p:grpSpPr>
        <p:cxnSp>
          <p:nvCxnSpPr>
            <p:cNvPr id="142" name="Connecteur droit 141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e 143"/>
          <p:cNvGrpSpPr/>
          <p:nvPr/>
        </p:nvGrpSpPr>
        <p:grpSpPr>
          <a:xfrm>
            <a:off x="2379072" y="3388220"/>
            <a:ext cx="72008" cy="72008"/>
            <a:chOff x="972815" y="1988840"/>
            <a:chExt cx="72008" cy="72008"/>
          </a:xfrm>
        </p:grpSpPr>
        <p:cxnSp>
          <p:nvCxnSpPr>
            <p:cNvPr id="145" name="Connecteur droit 144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7" name="ZoneTexte 146"/>
              <p:cNvSpPr txBox="1"/>
              <p:nvPr/>
            </p:nvSpPr>
            <p:spPr>
              <a:xfrm>
                <a:off x="1907704" y="3249720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7" name="ZoneTexte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249720"/>
                <a:ext cx="33021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e 150"/>
          <p:cNvGrpSpPr/>
          <p:nvPr/>
        </p:nvGrpSpPr>
        <p:grpSpPr>
          <a:xfrm>
            <a:off x="3851920" y="753494"/>
            <a:ext cx="72008" cy="72008"/>
            <a:chOff x="972815" y="1988840"/>
            <a:chExt cx="72008" cy="72008"/>
          </a:xfrm>
        </p:grpSpPr>
        <p:cxnSp>
          <p:nvCxnSpPr>
            <p:cNvPr id="152" name="Connecteur droit 151"/>
            <p:cNvCxnSpPr/>
            <p:nvPr/>
          </p:nvCxnSpPr>
          <p:spPr>
            <a:xfrm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H="1">
              <a:off x="972815" y="1988840"/>
              <a:ext cx="7200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4" name="ZoneTexte 153"/>
              <p:cNvSpPr txBox="1"/>
              <p:nvPr/>
            </p:nvSpPr>
            <p:spPr>
              <a:xfrm>
                <a:off x="3329334" y="650550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34" y="650550"/>
                <a:ext cx="322139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2980653" y="3645387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(4) – Cylindre vérin</a:t>
            </a:r>
            <a:endParaRPr lang="fr-FR" sz="1400" dirty="0"/>
          </a:p>
        </p:txBody>
      </p:sp>
      <p:sp>
        <p:nvSpPr>
          <p:cNvPr id="156" name="ZoneTexte 155"/>
          <p:cNvSpPr txBox="1"/>
          <p:nvPr/>
        </p:nvSpPr>
        <p:spPr>
          <a:xfrm>
            <a:off x="2686658" y="2924944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(5) – Berceau</a:t>
            </a:r>
            <a:endParaRPr lang="fr-FR" sz="1400" dirty="0"/>
          </a:p>
        </p:txBody>
      </p:sp>
      <p:sp>
        <p:nvSpPr>
          <p:cNvPr id="157" name="ZoneTexte 156"/>
          <p:cNvSpPr txBox="1"/>
          <p:nvPr/>
        </p:nvSpPr>
        <p:spPr>
          <a:xfrm>
            <a:off x="3631717" y="1881793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(6) – Echelle</a:t>
            </a:r>
            <a:endParaRPr lang="fr-FR" sz="1400" dirty="0"/>
          </a:p>
        </p:txBody>
      </p:sp>
      <p:sp>
        <p:nvSpPr>
          <p:cNvPr id="158" name="ZoneTexte 157"/>
          <p:cNvSpPr txBox="1"/>
          <p:nvPr/>
        </p:nvSpPr>
        <p:spPr>
          <a:xfrm>
            <a:off x="4028826" y="279151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(7) – Plateforme</a:t>
            </a:r>
            <a:endParaRPr lang="fr-FR" sz="1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3" name="ZoneTexte 72"/>
              <p:cNvSpPr txBox="1"/>
              <p:nvPr/>
            </p:nvSpPr>
            <p:spPr>
              <a:xfrm>
                <a:off x="4608227" y="474634"/>
                <a:ext cx="322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227" y="474634"/>
                <a:ext cx="32284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/>
          <p:cNvCxnSpPr/>
          <p:nvPr/>
        </p:nvCxnSpPr>
        <p:spPr>
          <a:xfrm>
            <a:off x="4608227" y="789498"/>
            <a:ext cx="482439" cy="0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V="1">
            <a:off x="1721925" y="4210174"/>
            <a:ext cx="262945" cy="49918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>
            <a:off x="1053982" y="5575875"/>
            <a:ext cx="732263" cy="0"/>
          </a:xfrm>
          <a:prstGeom prst="straightConnector1">
            <a:avLst/>
          </a:prstGeom>
          <a:ln w="19050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flipH="1">
            <a:off x="4039213" y="4859578"/>
            <a:ext cx="732263" cy="0"/>
          </a:xfrm>
          <a:prstGeom prst="straightConnector1">
            <a:avLst/>
          </a:prstGeom>
          <a:ln w="19050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2" name="ZoneTexte 81"/>
              <p:cNvSpPr txBox="1"/>
              <p:nvPr/>
            </p:nvSpPr>
            <p:spPr>
              <a:xfrm>
                <a:off x="4113770" y="4559941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770" y="4559941"/>
                <a:ext cx="368754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5" name="ZoneTexte 84"/>
              <p:cNvSpPr txBox="1"/>
              <p:nvPr/>
            </p:nvSpPr>
            <p:spPr>
              <a:xfrm>
                <a:off x="1102999" y="528439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99" y="5284393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6" name="ZoneTexte 85"/>
              <p:cNvSpPr txBox="1"/>
              <p:nvPr/>
            </p:nvSpPr>
            <p:spPr>
              <a:xfrm>
                <a:off x="1456786" y="4284354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786" y="4284354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7" name="ZoneTexte 86"/>
              <p:cNvSpPr txBox="1"/>
              <p:nvPr/>
            </p:nvSpPr>
            <p:spPr>
              <a:xfrm>
                <a:off x="5109306" y="64752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306" y="647523"/>
                <a:ext cx="372345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0122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8408401"/>
              </p:ext>
            </p:extLst>
          </p:nvPr>
        </p:nvGraphicFramePr>
        <p:xfrm>
          <a:off x="785786" y="2214554"/>
          <a:ext cx="393353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11"/>
                <a:gridCol w="956469"/>
                <a:gridCol w="1206648"/>
                <a:gridCol w="788309"/>
              </a:tblGrid>
              <a:tr h="18225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Exigences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Critère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Niveau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Limite</a:t>
                      </a:r>
                      <a:endParaRPr lang="fr-FR" sz="1200" dirty="0"/>
                    </a:p>
                  </a:txBody>
                  <a:tcPr/>
                </a:tc>
              </a:tr>
              <a:tr h="17516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1.1.2.1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Vitesse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0,1 m/s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Maxi</a:t>
                      </a:r>
                      <a:endParaRPr lang="fr-FR" sz="1050" dirty="0"/>
                    </a:p>
                  </a:txBody>
                  <a:tcPr/>
                </a:tc>
              </a:tr>
              <a:tr h="214085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1.1.2.2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Accélération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9,8</a:t>
                      </a:r>
                      <a:r>
                        <a:rPr lang="fr-FR" sz="1050" baseline="0" dirty="0" smtClean="0"/>
                        <a:t> m/s²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Maxi</a:t>
                      </a:r>
                      <a:endParaRPr lang="fr-FR" sz="105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G:\Dropbox\PartageXavier\PTSI\DM\DM_05_Cin_EPAS\png\Exigen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285860"/>
            <a:ext cx="2990738" cy="29717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8202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9"/>
          <p:cNvSpPr/>
          <p:nvPr/>
        </p:nvSpPr>
        <p:spPr>
          <a:xfrm rot="5400000">
            <a:off x="1904870" y="1875138"/>
            <a:ext cx="1157796" cy="365760"/>
          </a:xfrm>
          <a:custGeom>
            <a:avLst/>
            <a:gdLst>
              <a:gd name="connsiteX0" fmla="*/ 0 w 1935480"/>
              <a:gd name="connsiteY0" fmla="*/ 0 h 365760"/>
              <a:gd name="connsiteX1" fmla="*/ 967740 w 1935480"/>
              <a:gd name="connsiteY1" fmla="*/ 365760 h 365760"/>
              <a:gd name="connsiteX2" fmla="*/ 1935480 w 1935480"/>
              <a:gd name="connsiteY2" fmla="*/ 0 h 365760"/>
              <a:gd name="connsiteX3" fmla="*/ 1935480 w 1935480"/>
              <a:gd name="connsiteY3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480" h="365760">
                <a:moveTo>
                  <a:pt x="0" y="0"/>
                </a:moveTo>
                <a:cubicBezTo>
                  <a:pt x="322580" y="182880"/>
                  <a:pt x="645160" y="365760"/>
                  <a:pt x="967740" y="365760"/>
                </a:cubicBezTo>
                <a:cubicBezTo>
                  <a:pt x="1290320" y="365760"/>
                  <a:pt x="1935480" y="0"/>
                  <a:pt x="1935480" y="0"/>
                </a:cubicBezTo>
                <a:lnTo>
                  <a:pt x="19354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 rot="5400000" flipV="1">
            <a:off x="1206303" y="1680509"/>
            <a:ext cx="672197" cy="288035"/>
          </a:xfrm>
          <a:custGeom>
            <a:avLst/>
            <a:gdLst>
              <a:gd name="connsiteX0" fmla="*/ 0 w 1935480"/>
              <a:gd name="connsiteY0" fmla="*/ 0 h 365760"/>
              <a:gd name="connsiteX1" fmla="*/ 967740 w 1935480"/>
              <a:gd name="connsiteY1" fmla="*/ 365760 h 365760"/>
              <a:gd name="connsiteX2" fmla="*/ 1935480 w 1935480"/>
              <a:gd name="connsiteY2" fmla="*/ 0 h 365760"/>
              <a:gd name="connsiteX3" fmla="*/ 1935480 w 1935480"/>
              <a:gd name="connsiteY3" fmla="*/ 0 h 365760"/>
              <a:gd name="connsiteX0" fmla="*/ 0 w 1936155"/>
              <a:gd name="connsiteY0" fmla="*/ 1792 h 367552"/>
              <a:gd name="connsiteX1" fmla="*/ 967740 w 1936155"/>
              <a:gd name="connsiteY1" fmla="*/ 367552 h 367552"/>
              <a:gd name="connsiteX2" fmla="*/ 1935480 w 1936155"/>
              <a:gd name="connsiteY2" fmla="*/ 1792 h 367552"/>
              <a:gd name="connsiteX3" fmla="*/ 1106380 w 1936155"/>
              <a:gd name="connsiteY3" fmla="*/ 238012 h 367552"/>
              <a:gd name="connsiteX0" fmla="*/ 0 w 1935480"/>
              <a:gd name="connsiteY0" fmla="*/ 0 h 365760"/>
              <a:gd name="connsiteX1" fmla="*/ 967740 w 1935480"/>
              <a:gd name="connsiteY1" fmla="*/ 365760 h 365760"/>
              <a:gd name="connsiteX2" fmla="*/ 1935480 w 1935480"/>
              <a:gd name="connsiteY2" fmla="*/ 0 h 365760"/>
              <a:gd name="connsiteX0" fmla="*/ 0 w 967741"/>
              <a:gd name="connsiteY0" fmla="*/ 0 h 365760"/>
              <a:gd name="connsiteX1" fmla="*/ 967740 w 967741"/>
              <a:gd name="connsiteY1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7741" h="365760">
                <a:moveTo>
                  <a:pt x="0" y="0"/>
                </a:moveTo>
                <a:cubicBezTo>
                  <a:pt x="322580" y="182880"/>
                  <a:pt x="645160" y="365760"/>
                  <a:pt x="967740" y="36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 rot="5400000" flipV="1">
            <a:off x="992911" y="1698068"/>
            <a:ext cx="663121" cy="288033"/>
          </a:xfrm>
          <a:custGeom>
            <a:avLst/>
            <a:gdLst>
              <a:gd name="connsiteX0" fmla="*/ 0 w 1935480"/>
              <a:gd name="connsiteY0" fmla="*/ 0 h 365760"/>
              <a:gd name="connsiteX1" fmla="*/ 967740 w 1935480"/>
              <a:gd name="connsiteY1" fmla="*/ 365760 h 365760"/>
              <a:gd name="connsiteX2" fmla="*/ 1935480 w 1935480"/>
              <a:gd name="connsiteY2" fmla="*/ 0 h 365760"/>
              <a:gd name="connsiteX3" fmla="*/ 1935480 w 1935480"/>
              <a:gd name="connsiteY3" fmla="*/ 0 h 365760"/>
              <a:gd name="connsiteX0" fmla="*/ 0 w 1936155"/>
              <a:gd name="connsiteY0" fmla="*/ 1792 h 367552"/>
              <a:gd name="connsiteX1" fmla="*/ 967740 w 1936155"/>
              <a:gd name="connsiteY1" fmla="*/ 367552 h 367552"/>
              <a:gd name="connsiteX2" fmla="*/ 1935480 w 1936155"/>
              <a:gd name="connsiteY2" fmla="*/ 1792 h 367552"/>
              <a:gd name="connsiteX3" fmla="*/ 1106380 w 1936155"/>
              <a:gd name="connsiteY3" fmla="*/ 238012 h 367552"/>
              <a:gd name="connsiteX0" fmla="*/ 0 w 1935480"/>
              <a:gd name="connsiteY0" fmla="*/ 0 h 365760"/>
              <a:gd name="connsiteX1" fmla="*/ 967740 w 1935480"/>
              <a:gd name="connsiteY1" fmla="*/ 365760 h 365760"/>
              <a:gd name="connsiteX2" fmla="*/ 1935480 w 1935480"/>
              <a:gd name="connsiteY2" fmla="*/ 0 h 365760"/>
              <a:gd name="connsiteX0" fmla="*/ 0 w 967741"/>
              <a:gd name="connsiteY0" fmla="*/ 0 h 365760"/>
              <a:gd name="connsiteX1" fmla="*/ 967740 w 967741"/>
              <a:gd name="connsiteY1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7741" h="365760">
                <a:moveTo>
                  <a:pt x="0" y="0"/>
                </a:moveTo>
                <a:cubicBezTo>
                  <a:pt x="322580" y="182880"/>
                  <a:pt x="645160" y="365760"/>
                  <a:pt x="967740" y="36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398384" y="1805277"/>
            <a:ext cx="1183724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Système EPAS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195736" y="2384888"/>
            <a:ext cx="1440160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Normes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483768" y="1258496"/>
            <a:ext cx="1440160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Châssis du camion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Forme libre 8"/>
          <p:cNvSpPr/>
          <p:nvPr/>
        </p:nvSpPr>
        <p:spPr>
          <a:xfrm rot="16200000">
            <a:off x="930324" y="1990737"/>
            <a:ext cx="1076327" cy="216024"/>
          </a:xfrm>
          <a:custGeom>
            <a:avLst/>
            <a:gdLst>
              <a:gd name="connsiteX0" fmla="*/ 0 w 1935480"/>
              <a:gd name="connsiteY0" fmla="*/ 0 h 365760"/>
              <a:gd name="connsiteX1" fmla="*/ 967740 w 1935480"/>
              <a:gd name="connsiteY1" fmla="*/ 365760 h 365760"/>
              <a:gd name="connsiteX2" fmla="*/ 1935480 w 1935480"/>
              <a:gd name="connsiteY2" fmla="*/ 0 h 365760"/>
              <a:gd name="connsiteX3" fmla="*/ 1935480 w 1935480"/>
              <a:gd name="connsiteY3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480" h="365760">
                <a:moveTo>
                  <a:pt x="0" y="0"/>
                </a:moveTo>
                <a:cubicBezTo>
                  <a:pt x="322580" y="182880"/>
                  <a:pt x="645160" y="365760"/>
                  <a:pt x="967740" y="365760"/>
                </a:cubicBezTo>
                <a:cubicBezTo>
                  <a:pt x="1290320" y="365760"/>
                  <a:pt x="1935480" y="0"/>
                  <a:pt x="1935480" y="0"/>
                </a:cubicBezTo>
                <a:lnTo>
                  <a:pt x="19354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79512" y="2384888"/>
            <a:ext cx="1396989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Habitation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51520" y="1268760"/>
            <a:ext cx="1152128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Pompier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041200" y="1774229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FC 1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115616" y="2177090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FP 1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1542401" y="1444770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FC 2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051466" y="1577392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FC 3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473504" y="2182375"/>
            <a:ext cx="1230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FC 4</a:t>
            </a:r>
            <a:endParaRPr lang="fr-FR" sz="1400" dirty="0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8408401"/>
              </p:ext>
            </p:extLst>
          </p:nvPr>
        </p:nvGraphicFramePr>
        <p:xfrm>
          <a:off x="4067944" y="995944"/>
          <a:ext cx="4716016" cy="293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33"/>
                <a:gridCol w="1568298"/>
                <a:gridCol w="1031369"/>
                <a:gridCol w="965591"/>
                <a:gridCol w="630825"/>
              </a:tblGrid>
              <a:tr h="12056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Font°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Intitulé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Critère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Niveau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Limite</a:t>
                      </a:r>
                      <a:endParaRPr lang="fr-FR" sz="1200" dirty="0"/>
                    </a:p>
                  </a:txBody>
                  <a:tcPr/>
                </a:tc>
              </a:tr>
              <a:tr h="361679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FP 1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 smtClean="0"/>
                        <a:t>Transporter un pompier</a:t>
                      </a:r>
                      <a:r>
                        <a:rPr lang="fr-FR" sz="1050" baseline="0" dirty="0" smtClean="0"/>
                        <a:t> dans une habitation</a:t>
                      </a:r>
                      <a:endParaRPr lang="fr-F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Rapidité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Maximale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</a:tr>
              <a:tr h="44205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FC</a:t>
                      </a:r>
                      <a:r>
                        <a:rPr lang="fr-FR" sz="1050" baseline="0" dirty="0" smtClean="0"/>
                        <a:t> 1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50" dirty="0" smtClean="0"/>
                        <a:t>Assurer une</a:t>
                      </a:r>
                      <a:r>
                        <a:rPr lang="fr-FR" sz="1050" baseline="0" dirty="0" smtClean="0"/>
                        <a:t> horizontalité de la plateforme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Aplomb</a:t>
                      </a:r>
                      <a:r>
                        <a:rPr lang="fr-FR" sz="1050" baseline="0" dirty="0" smtClean="0"/>
                        <a:t> de la plateforme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0° par rapport à l’horizontale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+/-</a:t>
                      </a:r>
                      <a:r>
                        <a:rPr lang="fr-FR" sz="1050" baseline="0" dirty="0" smtClean="0"/>
                        <a:t> 5°</a:t>
                      </a:r>
                      <a:endParaRPr lang="fr-FR" sz="1050" dirty="0"/>
                    </a:p>
                  </a:txBody>
                  <a:tcPr/>
                </a:tc>
              </a:tr>
              <a:tr h="281306">
                <a:tc rowSpan="2"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FC2</a:t>
                      </a:r>
                      <a:endParaRPr lang="fr-FR" sz="105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fr-FR" sz="1050" dirty="0" smtClean="0"/>
                        <a:t>Assurer</a:t>
                      </a:r>
                      <a:r>
                        <a:rPr lang="fr-FR" sz="1050" baseline="0" dirty="0" smtClean="0"/>
                        <a:t> la stabilité de la plateforme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Vitesse de déplacement du point G</a:t>
                      </a:r>
                      <a:r>
                        <a:rPr lang="fr-FR" sz="1050" baseline="0" dirty="0" smtClean="0"/>
                        <a:t> 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0,1 m/s</a:t>
                      </a:r>
                      <a:endParaRPr lang="fr-FR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maxi</a:t>
                      </a:r>
                      <a:endParaRPr lang="fr-FR" sz="1050" dirty="0"/>
                    </a:p>
                  </a:txBody>
                  <a:tcPr anchor="ctr"/>
                </a:tc>
              </a:tr>
              <a:tr h="229648">
                <a:tc vMerge="1"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Accélération</a:t>
                      </a:r>
                      <a:r>
                        <a:rPr lang="fr-FR" sz="1050" baseline="0" dirty="0" smtClean="0"/>
                        <a:t> du point G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9,8m.s</a:t>
                      </a:r>
                      <a:r>
                        <a:rPr lang="fr-FR" sz="1050" baseline="30000" dirty="0" smtClean="0"/>
                        <a:t>-2</a:t>
                      </a:r>
                      <a:endParaRPr lang="fr-FR" sz="105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smtClean="0"/>
                        <a:t>maxi</a:t>
                      </a:r>
                      <a:endParaRPr lang="fr-FR" sz="1050" dirty="0"/>
                    </a:p>
                  </a:txBody>
                  <a:tcPr anchor="ctr"/>
                </a:tc>
              </a:tr>
              <a:tr h="28130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FC3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50" dirty="0" smtClean="0"/>
                        <a:t>Être lié au châssis du camion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</a:tr>
              <a:tr h="28130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FC4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50" dirty="0" smtClean="0"/>
                        <a:t>Respect des normes</a:t>
                      </a:r>
                      <a:r>
                        <a:rPr lang="fr-FR" sz="1050" baseline="0" dirty="0" smtClean="0"/>
                        <a:t> de sécurité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Norme XXX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Aucune</a:t>
                      </a:r>
                      <a:endParaRPr lang="fr-FR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202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ZoneTexte 3"/>
              <p:cNvSpPr txBox="1"/>
              <p:nvPr/>
            </p:nvSpPr>
            <p:spPr>
              <a:xfrm>
                <a:off x="1695581" y="126876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6" name="Connecteur droit avec flèche 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ZoneTexte 10"/>
              <p:cNvSpPr txBox="1"/>
              <p:nvPr/>
            </p:nvSpPr>
            <p:spPr>
              <a:xfrm>
                <a:off x="1669264" y="80653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5843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ZoneTexte 11"/>
              <p:cNvSpPr txBox="1"/>
              <p:nvPr/>
            </p:nvSpPr>
            <p:spPr>
              <a:xfrm>
                <a:off x="782002" y="27168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234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ZoneTexte 12"/>
              <p:cNvSpPr txBox="1"/>
              <p:nvPr/>
            </p:nvSpPr>
            <p:spPr>
              <a:xfrm>
                <a:off x="504830" y="2716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6875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ZoneTexte 13"/>
              <p:cNvSpPr txBox="1"/>
              <p:nvPr/>
            </p:nvSpPr>
            <p:spPr>
              <a:xfrm>
                <a:off x="3131547" y="126876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ZoneTexte 20"/>
              <p:cNvSpPr txBox="1"/>
              <p:nvPr/>
            </p:nvSpPr>
            <p:spPr>
              <a:xfrm>
                <a:off x="3132781" y="88803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3949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ZoneTexte 21"/>
              <p:cNvSpPr txBox="1"/>
              <p:nvPr/>
            </p:nvSpPr>
            <p:spPr>
              <a:xfrm>
                <a:off x="2217968" y="27168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5843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ZoneTexte 22"/>
              <p:cNvSpPr txBox="1"/>
              <p:nvPr/>
            </p:nvSpPr>
            <p:spPr>
              <a:xfrm>
                <a:off x="1940796" y="27168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6202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ZoneTexte 23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ZoneTexte 30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ZoneTexte 31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ZoneTexte 32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ZoneTexte 33"/>
              <p:cNvSpPr txBox="1"/>
              <p:nvPr/>
            </p:nvSpPr>
            <p:spPr>
              <a:xfrm>
                <a:off x="1695059" y="270322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059" y="2703222"/>
                <a:ext cx="372345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971078" y="1983142"/>
            <a:ext cx="734014" cy="720080"/>
            <a:chOff x="971600" y="548680"/>
            <a:chExt cx="734014" cy="720080"/>
          </a:xfrm>
        </p:grpSpPr>
        <p:cxnSp>
          <p:nvCxnSpPr>
            <p:cNvPr id="36" name="Connecteur droit avec flèche 3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 rot="20700000">
            <a:off x="862161" y="1900422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ZoneTexte 40"/>
              <p:cNvSpPr txBox="1"/>
              <p:nvPr/>
            </p:nvSpPr>
            <p:spPr>
              <a:xfrm>
                <a:off x="1696293" y="227117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93" y="2271175"/>
                <a:ext cx="372345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ZoneTexte 41"/>
              <p:cNvSpPr txBox="1"/>
              <p:nvPr/>
            </p:nvSpPr>
            <p:spPr>
              <a:xfrm>
                <a:off x="797629" y="2724533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9" y="2724533"/>
                <a:ext cx="705065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ZoneTexte 42"/>
              <p:cNvSpPr txBox="1"/>
              <p:nvPr/>
            </p:nvSpPr>
            <p:spPr>
              <a:xfrm>
                <a:off x="504308" y="170614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08" y="1706142"/>
                <a:ext cx="373949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Arc 45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Arc 46"/>
          <p:cNvSpPr/>
          <p:nvPr/>
        </p:nvSpPr>
        <p:spPr>
          <a:xfrm>
            <a:off x="434545" y="2121644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8" name="ZoneTexte 47"/>
              <p:cNvSpPr txBox="1"/>
              <p:nvPr/>
            </p:nvSpPr>
            <p:spPr>
              <a:xfrm>
                <a:off x="1502694" y="1043848"/>
                <a:ext cx="52181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521810" cy="25391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ZoneTexte 48"/>
              <p:cNvSpPr txBox="1"/>
              <p:nvPr/>
            </p:nvSpPr>
            <p:spPr>
              <a:xfrm>
                <a:off x="2954549" y="1035271"/>
                <a:ext cx="577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77979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ZoneTexte 49"/>
              <p:cNvSpPr txBox="1"/>
              <p:nvPr/>
            </p:nvSpPr>
            <p:spPr>
              <a:xfrm>
                <a:off x="4395002" y="998169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510524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ZoneTexte 50"/>
              <p:cNvSpPr txBox="1"/>
              <p:nvPr/>
            </p:nvSpPr>
            <p:spPr>
              <a:xfrm>
                <a:off x="1550434" y="2460998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434" y="2460998"/>
                <a:ext cx="497124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3" name="ZoneTexte 52"/>
              <p:cNvSpPr txBox="1"/>
              <p:nvPr/>
            </p:nvSpPr>
            <p:spPr>
              <a:xfrm>
                <a:off x="617636" y="1352143"/>
                <a:ext cx="7253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25327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4" name="ZoneTexte 53"/>
              <p:cNvSpPr txBox="1"/>
              <p:nvPr/>
            </p:nvSpPr>
            <p:spPr>
              <a:xfrm>
                <a:off x="2052410" y="1352142"/>
                <a:ext cx="7221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22121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5" name="ZoneTexte 54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" name="ZoneTexte 55"/>
              <p:cNvSpPr txBox="1"/>
              <p:nvPr/>
            </p:nvSpPr>
            <p:spPr>
              <a:xfrm>
                <a:off x="804234" y="1707976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34" y="1707976"/>
                <a:ext cx="373949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7" name="ZoneTexte 56"/>
              <p:cNvSpPr txBox="1"/>
              <p:nvPr/>
            </p:nvSpPr>
            <p:spPr>
              <a:xfrm>
                <a:off x="3131619" y="270322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619" y="2703222"/>
                <a:ext cx="372345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2407638" y="1983142"/>
            <a:ext cx="734014" cy="720080"/>
            <a:chOff x="971600" y="548680"/>
            <a:chExt cx="734014" cy="720080"/>
          </a:xfrm>
        </p:grpSpPr>
        <p:cxnSp>
          <p:nvCxnSpPr>
            <p:cNvPr id="59" name="Connecteur droit avec flèche 5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e 60"/>
          <p:cNvGrpSpPr/>
          <p:nvPr/>
        </p:nvGrpSpPr>
        <p:grpSpPr>
          <a:xfrm rot="20700000">
            <a:off x="2298721" y="1900422"/>
            <a:ext cx="734014" cy="720080"/>
            <a:chOff x="971600" y="548680"/>
            <a:chExt cx="734014" cy="720080"/>
          </a:xfrm>
        </p:grpSpPr>
        <p:cxnSp>
          <p:nvCxnSpPr>
            <p:cNvPr id="62" name="Connecteur droit avec flèche 6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4" name="ZoneTexte 63"/>
              <p:cNvSpPr txBox="1"/>
              <p:nvPr/>
            </p:nvSpPr>
            <p:spPr>
              <a:xfrm>
                <a:off x="3132853" y="227117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853" y="2271175"/>
                <a:ext cx="372345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5" name="ZoneTexte 64"/>
              <p:cNvSpPr txBox="1"/>
              <p:nvPr/>
            </p:nvSpPr>
            <p:spPr>
              <a:xfrm>
                <a:off x="2234189" y="2724533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9" y="2724533"/>
                <a:ext cx="705065" cy="27699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6" name="ZoneTexte 65"/>
              <p:cNvSpPr txBox="1"/>
              <p:nvPr/>
            </p:nvSpPr>
            <p:spPr>
              <a:xfrm>
                <a:off x="1940868" y="170614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868" y="1706142"/>
                <a:ext cx="373949" cy="276999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c 66"/>
          <p:cNvSpPr/>
          <p:nvPr/>
        </p:nvSpPr>
        <p:spPr>
          <a:xfrm>
            <a:off x="1871105" y="2121644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8" name="ZoneTexte 67"/>
              <p:cNvSpPr txBox="1"/>
              <p:nvPr/>
            </p:nvSpPr>
            <p:spPr>
              <a:xfrm>
                <a:off x="2986994" y="2460998"/>
                <a:ext cx="503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4" y="2460998"/>
                <a:ext cx="503919" cy="276999"/>
              </a:xfrm>
              <a:prstGeom prst="rect">
                <a:avLst/>
              </a:prstGeom>
              <a:blipFill rotWithShape="1">
                <a:blip r:embed="rId3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9" name="ZoneTexte 68"/>
              <p:cNvSpPr txBox="1"/>
              <p:nvPr/>
            </p:nvSpPr>
            <p:spPr>
              <a:xfrm>
                <a:off x="2240794" y="1707976"/>
                <a:ext cx="3673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94" y="1707976"/>
                <a:ext cx="367344" cy="276999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0" name="ZoneTexte 69"/>
              <p:cNvSpPr txBox="1"/>
              <p:nvPr/>
            </p:nvSpPr>
            <p:spPr>
              <a:xfrm>
                <a:off x="4576084" y="2703222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084" y="2703222"/>
                <a:ext cx="372346" cy="27699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e 70"/>
          <p:cNvGrpSpPr/>
          <p:nvPr/>
        </p:nvGrpSpPr>
        <p:grpSpPr>
          <a:xfrm>
            <a:off x="3852103" y="1983142"/>
            <a:ext cx="734014" cy="720080"/>
            <a:chOff x="971600" y="548680"/>
            <a:chExt cx="734014" cy="720080"/>
          </a:xfrm>
        </p:grpSpPr>
        <p:cxnSp>
          <p:nvCxnSpPr>
            <p:cNvPr id="72" name="Connecteur droit avec flèche 7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92D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 73"/>
          <p:cNvGrpSpPr/>
          <p:nvPr/>
        </p:nvGrpSpPr>
        <p:grpSpPr>
          <a:xfrm rot="20700000">
            <a:off x="3743186" y="1900422"/>
            <a:ext cx="734014" cy="720080"/>
            <a:chOff x="971600" y="548680"/>
            <a:chExt cx="734014" cy="720080"/>
          </a:xfrm>
        </p:grpSpPr>
        <p:cxnSp>
          <p:nvCxnSpPr>
            <p:cNvPr id="75" name="Connecteur droit avec flèche 74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7" name="ZoneTexte 76"/>
              <p:cNvSpPr txBox="1"/>
              <p:nvPr/>
            </p:nvSpPr>
            <p:spPr>
              <a:xfrm>
                <a:off x="4577318" y="227117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318" y="2271175"/>
                <a:ext cx="372345" cy="276999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8" name="ZoneTexte 77"/>
              <p:cNvSpPr txBox="1"/>
              <p:nvPr/>
            </p:nvSpPr>
            <p:spPr>
              <a:xfrm>
                <a:off x="3678654" y="2724533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654" y="2724533"/>
                <a:ext cx="705065" cy="276999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9" name="ZoneTexte 78"/>
              <p:cNvSpPr txBox="1"/>
              <p:nvPr/>
            </p:nvSpPr>
            <p:spPr>
              <a:xfrm>
                <a:off x="3385333" y="170614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33" y="1706142"/>
                <a:ext cx="373949" cy="276999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Arc 79"/>
          <p:cNvSpPr/>
          <p:nvPr/>
        </p:nvSpPr>
        <p:spPr>
          <a:xfrm>
            <a:off x="3315570" y="2121644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1" name="ZoneTexte 80"/>
              <p:cNvSpPr txBox="1"/>
              <p:nvPr/>
            </p:nvSpPr>
            <p:spPr>
              <a:xfrm>
                <a:off x="4431459" y="2460998"/>
                <a:ext cx="520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𝜑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459" y="2460998"/>
                <a:ext cx="520399" cy="276999"/>
              </a:xfrm>
              <a:prstGeom prst="rect">
                <a:avLst/>
              </a:prstGeom>
              <a:blipFill rotWithShape="1">
                <a:blip r:embed="rId3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2" name="ZoneTexte 81"/>
              <p:cNvSpPr txBox="1"/>
              <p:nvPr/>
            </p:nvSpPr>
            <p:spPr>
              <a:xfrm>
                <a:off x="3685259" y="1707976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259" y="1707976"/>
                <a:ext cx="373949" cy="276999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0138248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151</Words>
  <Application>Microsoft Office PowerPoint</Application>
  <PresentationFormat>Affichage à l'écran (4:3)</PresentationFormat>
  <Paragraphs>105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</cp:lastModifiedBy>
  <cp:revision>33</cp:revision>
  <dcterms:created xsi:type="dcterms:W3CDTF">2012-02-02T14:12:53Z</dcterms:created>
  <dcterms:modified xsi:type="dcterms:W3CDTF">2013-11-27T10:53:10Z</dcterms:modified>
</cp:coreProperties>
</file>