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48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01/03/2014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01/03/2014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01/03/2014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01/03/2014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 flipH="1" flipV="1">
            <a:off x="5342802" y="5632194"/>
            <a:ext cx="360000" cy="180000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539552" y="2708920"/>
            <a:ext cx="563992" cy="7200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959527" y="328498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1103543" y="3573016"/>
            <a:ext cx="1" cy="51795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10" idx="4"/>
          </p:cNvCxnSpPr>
          <p:nvPr/>
        </p:nvCxnSpPr>
        <p:spPr>
          <a:xfrm>
            <a:off x="3549390" y="3833624"/>
            <a:ext cx="0" cy="153959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3282319" y="3299482"/>
            <a:ext cx="534142" cy="53414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>
            <a:endCxn id="6" idx="6"/>
          </p:cNvCxnSpPr>
          <p:nvPr/>
        </p:nvCxnSpPr>
        <p:spPr>
          <a:xfrm flipH="1">
            <a:off x="7956376" y="3626977"/>
            <a:ext cx="25202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5" name="Groupe 1024"/>
          <p:cNvGrpSpPr/>
          <p:nvPr/>
        </p:nvGrpSpPr>
        <p:grpSpPr>
          <a:xfrm rot="944059">
            <a:off x="1962903" y="3298436"/>
            <a:ext cx="3295485" cy="576568"/>
            <a:chOff x="2128571" y="548428"/>
            <a:chExt cx="3295485" cy="576568"/>
          </a:xfrm>
        </p:grpSpPr>
        <p:sp>
          <p:nvSpPr>
            <p:cNvPr id="23" name="Arc 22"/>
            <p:cNvSpPr/>
            <p:nvPr/>
          </p:nvSpPr>
          <p:spPr>
            <a:xfrm>
              <a:off x="2128571" y="548932"/>
              <a:ext cx="576064" cy="576064"/>
            </a:xfrm>
            <a:prstGeom prst="arc">
              <a:avLst>
                <a:gd name="adj1" fmla="val 5369712"/>
                <a:gd name="adj2" fmla="val 16343742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" name="Connecteur droit 29"/>
            <p:cNvCxnSpPr>
              <a:endCxn id="23" idx="2"/>
            </p:cNvCxnSpPr>
            <p:nvPr/>
          </p:nvCxnSpPr>
          <p:spPr>
            <a:xfrm flipH="1">
              <a:off x="2428643" y="548932"/>
              <a:ext cx="2731461" cy="25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2404563" y="1124492"/>
              <a:ext cx="2731461" cy="25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Arc 34"/>
            <p:cNvSpPr/>
            <p:nvPr/>
          </p:nvSpPr>
          <p:spPr>
            <a:xfrm flipH="1">
              <a:off x="4847992" y="548428"/>
              <a:ext cx="576064" cy="576064"/>
            </a:xfrm>
            <a:prstGeom prst="arc">
              <a:avLst>
                <a:gd name="adj1" fmla="val 5369712"/>
                <a:gd name="adj2" fmla="val 16343742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8" name="Connecteur droit 37"/>
          <p:cNvCxnSpPr/>
          <p:nvPr/>
        </p:nvCxnSpPr>
        <p:spPr>
          <a:xfrm flipH="1" flipV="1">
            <a:off x="542589" y="2713753"/>
            <a:ext cx="1473096" cy="4148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395536" y="256490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/>
          <p:nvPr/>
        </p:nvCxnSpPr>
        <p:spPr>
          <a:xfrm flipH="1" flipV="1">
            <a:off x="5197068" y="4059743"/>
            <a:ext cx="890497" cy="2508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e 43"/>
          <p:cNvGrpSpPr/>
          <p:nvPr/>
        </p:nvGrpSpPr>
        <p:grpSpPr>
          <a:xfrm rot="944059">
            <a:off x="6066885" y="4112363"/>
            <a:ext cx="1674089" cy="871068"/>
            <a:chOff x="2128571" y="312359"/>
            <a:chExt cx="2013991" cy="1047925"/>
          </a:xfrm>
        </p:grpSpPr>
        <p:sp>
          <p:nvSpPr>
            <p:cNvPr id="45" name="Arc 44"/>
            <p:cNvSpPr/>
            <p:nvPr/>
          </p:nvSpPr>
          <p:spPr>
            <a:xfrm>
              <a:off x="2128571" y="548932"/>
              <a:ext cx="576064" cy="576064"/>
            </a:xfrm>
            <a:prstGeom prst="arc">
              <a:avLst>
                <a:gd name="adj1" fmla="val 5369712"/>
                <a:gd name="adj2" fmla="val 16343742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45"/>
            <p:cNvCxnSpPr>
              <a:endCxn id="45" idx="2"/>
            </p:cNvCxnSpPr>
            <p:nvPr/>
          </p:nvCxnSpPr>
          <p:spPr>
            <a:xfrm rot="20655941" flipH="1" flipV="1">
              <a:off x="2461349" y="312359"/>
              <a:ext cx="1681213" cy="47352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 rot="20655941" flipH="1" flipV="1">
              <a:off x="2437111" y="889076"/>
              <a:ext cx="1672995" cy="47120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eur droit 48"/>
          <p:cNvCxnSpPr/>
          <p:nvPr/>
        </p:nvCxnSpPr>
        <p:spPr>
          <a:xfrm flipH="1">
            <a:off x="6775068" y="3626977"/>
            <a:ext cx="1037292" cy="8834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7668344" y="3482961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6547746" y="4283106"/>
            <a:ext cx="454644" cy="45464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6" name="Ellipse 1035"/>
          <p:cNvSpPr/>
          <p:nvPr/>
        </p:nvSpPr>
        <p:spPr>
          <a:xfrm>
            <a:off x="639927" y="395783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7030A0"/>
                </a:solidFill>
              </a:rPr>
              <a:t>1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56" name="Ellipse 55"/>
          <p:cNvSpPr/>
          <p:nvPr/>
        </p:nvSpPr>
        <p:spPr>
          <a:xfrm>
            <a:off x="398573" y="313479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7" name="Ellipse 56"/>
          <p:cNvSpPr/>
          <p:nvPr/>
        </p:nvSpPr>
        <p:spPr>
          <a:xfrm>
            <a:off x="5360937" y="373810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58" name="Ellipse 57"/>
          <p:cNvSpPr/>
          <p:nvPr/>
        </p:nvSpPr>
        <p:spPr>
          <a:xfrm>
            <a:off x="7018832" y="366701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4</a:t>
            </a:r>
            <a:endParaRPr lang="fr-FR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8" name="ZoneTexte 1037"/>
              <p:cNvSpPr txBox="1"/>
              <p:nvPr/>
            </p:nvSpPr>
            <p:spPr>
              <a:xfrm>
                <a:off x="1279137" y="3257645"/>
                <a:ext cx="3629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38" name="ZoneTexte 10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137" y="3257645"/>
                <a:ext cx="362983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5590" y="2514382"/>
                <a:ext cx="3713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0" y="2514382"/>
                <a:ext cx="371319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3368379" y="2871032"/>
                <a:ext cx="3620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379" y="2871032"/>
                <a:ext cx="362022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6622542" y="4806714"/>
                <a:ext cx="3798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542" y="4806714"/>
                <a:ext cx="379848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7644697" y="3084270"/>
                <a:ext cx="3674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97" y="3084270"/>
                <a:ext cx="36740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63"/>
          <p:cNvCxnSpPr/>
          <p:nvPr/>
        </p:nvCxnSpPr>
        <p:spPr>
          <a:xfrm>
            <a:off x="1103544" y="4090973"/>
            <a:ext cx="244584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8208404" y="3616553"/>
            <a:ext cx="0" cy="17566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3549390" y="5373216"/>
            <a:ext cx="465901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5522802" y="5373216"/>
            <a:ext cx="0" cy="2589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5364088" y="5632194"/>
            <a:ext cx="36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392" y="566627"/>
            <a:ext cx="4501009" cy="173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58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 descr="C:\Users\Xavier\Dropbox\PartageXavier\PTSI\DS\DS_07_Tamise_CinGr\png\img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842270"/>
            <a:ext cx="4890342" cy="401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cteur droit 23"/>
          <p:cNvCxnSpPr/>
          <p:nvPr/>
        </p:nvCxnSpPr>
        <p:spPr>
          <a:xfrm flipH="1">
            <a:off x="3435905" y="3873913"/>
            <a:ext cx="1033090" cy="27516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 flipH="1">
            <a:off x="3075072" y="4073210"/>
            <a:ext cx="374838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2382087" y="3655109"/>
                <a:ext cx="1037785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𝑽</m:t>
                          </m:r>
                          <m:d>
                            <m:dPr>
                              <m:ctrlPr>
                                <a:rPr lang="fr-FR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𝑴</m:t>
                              </m:r>
                              <m:r>
                                <a:rPr lang="fr-FR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fr-F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087" y="3655109"/>
                <a:ext cx="1037785" cy="312073"/>
              </a:xfrm>
              <a:prstGeom prst="rect">
                <a:avLst/>
              </a:prstGeom>
              <a:blipFill rotWithShape="1">
                <a:blip r:embed="rId3"/>
                <a:stretch>
                  <a:fillRect t="-72549" r="-22941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4357369" y="3921035"/>
                <a:ext cx="964045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𝑽</m:t>
                          </m:r>
                          <m:d>
                            <m:dPr>
                              <m:ctrlPr>
                                <a:rPr lang="fr-FR" sz="12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𝑰</m:t>
                              </m:r>
                              <m:r>
                                <a:rPr lang="fr-FR" sz="12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fr-FR" sz="1200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69" y="3921035"/>
                <a:ext cx="964045" cy="312073"/>
              </a:xfrm>
              <a:prstGeom prst="rect">
                <a:avLst/>
              </a:prstGeom>
              <a:blipFill rotWithShape="1">
                <a:blip r:embed="rId4"/>
                <a:stretch>
                  <a:fillRect t="-72549" r="-24684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9"/>
          <p:cNvCxnSpPr/>
          <p:nvPr/>
        </p:nvCxnSpPr>
        <p:spPr>
          <a:xfrm>
            <a:off x="3435515" y="2994166"/>
            <a:ext cx="359195" cy="134857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2408974" y="2994166"/>
            <a:ext cx="2739090" cy="2739090"/>
          </a:xfrm>
          <a:prstGeom prst="arc">
            <a:avLst>
              <a:gd name="adj1" fmla="val 14984138"/>
              <a:gd name="adj2" fmla="val 19129428"/>
            </a:avLst>
          </a:prstGeom>
          <a:ln w="1905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2051720" y="3388644"/>
            <a:ext cx="1751458" cy="95409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3416741" y="4073210"/>
            <a:ext cx="342950" cy="7587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3416741" y="3921035"/>
            <a:ext cx="0" cy="442676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H="1">
            <a:off x="2051720" y="3021772"/>
            <a:ext cx="1376619" cy="389396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2852975" y="2679464"/>
                <a:ext cx="1037784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𝑽</m:t>
                          </m:r>
                          <m:d>
                            <m:dPr>
                              <m:ctrlP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′∈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fr-FR" sz="12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975" y="2679464"/>
                <a:ext cx="1037784" cy="314702"/>
              </a:xfrm>
              <a:prstGeom prst="rect">
                <a:avLst/>
              </a:prstGeom>
              <a:blipFill rotWithShape="1">
                <a:blip r:embed="rId5"/>
                <a:stretch>
                  <a:fillRect t="-70588" r="-23529" b="-1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4861586" y="3171198"/>
                <a:ext cx="997709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𝑽</m:t>
                          </m:r>
                          <m:d>
                            <m:dPr>
                              <m:ctrlP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fr-FR" sz="12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586" y="3171198"/>
                <a:ext cx="997709" cy="312073"/>
              </a:xfrm>
              <a:prstGeom prst="rect">
                <a:avLst/>
              </a:prstGeom>
              <a:blipFill rotWithShape="1">
                <a:blip r:embed="rId6"/>
                <a:stretch>
                  <a:fillRect t="-72549" r="-23926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/>
          <p:cNvCxnSpPr/>
          <p:nvPr/>
        </p:nvCxnSpPr>
        <p:spPr>
          <a:xfrm>
            <a:off x="3952450" y="2186521"/>
            <a:ext cx="1617153" cy="2322599"/>
          </a:xfrm>
          <a:prstGeom prst="straightConnector1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V="1">
            <a:off x="3615112" y="2145100"/>
            <a:ext cx="410219" cy="285623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H="1" flipV="1">
            <a:off x="4047072" y="3777848"/>
            <a:ext cx="1458403" cy="635280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4119827" y="2430723"/>
            <a:ext cx="84779" cy="96258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Ellipse 56"/>
          <p:cNvSpPr/>
          <p:nvPr/>
        </p:nvSpPr>
        <p:spPr>
          <a:xfrm>
            <a:off x="4047072" y="2334465"/>
            <a:ext cx="84779" cy="96258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5273798" y="4092538"/>
            <a:ext cx="84779" cy="96258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5201043" y="3996280"/>
            <a:ext cx="84779" cy="96258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ZoneTexte 68"/>
              <p:cNvSpPr txBox="1"/>
              <p:nvPr/>
            </p:nvSpPr>
            <p:spPr>
              <a:xfrm>
                <a:off x="4861586" y="4509120"/>
                <a:ext cx="1012136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1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𝑽</m:t>
                          </m:r>
                          <m:d>
                            <m:dPr>
                              <m:ctrlPr>
                                <a:rPr lang="fr-FR" sz="1200" b="1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1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𝑫</m:t>
                              </m:r>
                              <m:r>
                                <a:rPr lang="fr-FR" sz="1200" b="1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1" i="1" smtClean="0">
                                      <a:solidFill>
                                        <a:srgbClr val="FFC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1" i="1" smtClean="0">
                                      <a:solidFill>
                                        <a:srgbClr val="FFC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fr-FR" sz="1200" b="1" i="1" smtClean="0">
                                      <a:solidFill>
                                        <a:srgbClr val="FFC0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586" y="4509120"/>
                <a:ext cx="1012136" cy="312073"/>
              </a:xfrm>
              <a:prstGeom prst="rect">
                <a:avLst/>
              </a:prstGeom>
              <a:blipFill rotWithShape="1">
                <a:blip r:embed="rId7"/>
                <a:stretch>
                  <a:fillRect t="-72549" r="-22892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/>
          <p:cNvCxnSpPr/>
          <p:nvPr/>
        </p:nvCxnSpPr>
        <p:spPr>
          <a:xfrm flipH="1" flipV="1">
            <a:off x="3075072" y="4057078"/>
            <a:ext cx="1208897" cy="5202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>
            <a:off x="3347472" y="4078626"/>
            <a:ext cx="374838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rot="3660000" flipH="1">
            <a:off x="3554397" y="2647571"/>
            <a:ext cx="1376619" cy="389396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V="1">
            <a:off x="3952450" y="3284799"/>
            <a:ext cx="855056" cy="580229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H="1">
            <a:off x="5148064" y="1016732"/>
            <a:ext cx="1872208" cy="4212468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 flipH="1">
            <a:off x="3778520" y="692881"/>
            <a:ext cx="3673800" cy="3649855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65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 descr="C:\Users\Xavier\Dropbox\PartageXavier\PTSI\DS\DS_07_Tamise_CinGr\png\img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842270"/>
            <a:ext cx="4890342" cy="401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cteur droit 23"/>
          <p:cNvCxnSpPr/>
          <p:nvPr/>
        </p:nvCxnSpPr>
        <p:spPr>
          <a:xfrm flipH="1">
            <a:off x="3435905" y="3873913"/>
            <a:ext cx="1033090" cy="27516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>
            <a:off x="3419872" y="4077072"/>
            <a:ext cx="374838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2382087" y="3655109"/>
                <a:ext cx="1037785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𝑽</m:t>
                          </m:r>
                          <m:d>
                            <m:dPr>
                              <m:ctrlPr>
                                <a:rPr lang="fr-FR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𝑴</m:t>
                              </m:r>
                              <m:r>
                                <a:rPr lang="fr-FR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fr-F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087" y="3655109"/>
                <a:ext cx="1037785" cy="312073"/>
              </a:xfrm>
              <a:prstGeom prst="rect">
                <a:avLst/>
              </a:prstGeom>
              <a:blipFill rotWithShape="1">
                <a:blip r:embed="rId3"/>
                <a:stretch>
                  <a:fillRect t="-72549" r="-22941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4357369" y="3921035"/>
                <a:ext cx="964045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𝑽</m:t>
                          </m:r>
                          <m:d>
                            <m:dPr>
                              <m:ctrlPr>
                                <a:rPr lang="fr-FR" sz="12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𝑰</m:t>
                              </m:r>
                              <m:r>
                                <a:rPr lang="fr-FR" sz="12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fr-FR" sz="1200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69" y="3921035"/>
                <a:ext cx="964045" cy="312073"/>
              </a:xfrm>
              <a:prstGeom prst="rect">
                <a:avLst/>
              </a:prstGeom>
              <a:blipFill rotWithShape="1">
                <a:blip r:embed="rId4"/>
                <a:stretch>
                  <a:fillRect t="-72549" r="-24684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9"/>
          <p:cNvCxnSpPr/>
          <p:nvPr/>
        </p:nvCxnSpPr>
        <p:spPr>
          <a:xfrm>
            <a:off x="3435515" y="2994166"/>
            <a:ext cx="359195" cy="134857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2408974" y="2994166"/>
            <a:ext cx="2739090" cy="2739090"/>
          </a:xfrm>
          <a:prstGeom prst="arc">
            <a:avLst>
              <a:gd name="adj1" fmla="val 14984138"/>
              <a:gd name="adj2" fmla="val 19129428"/>
            </a:avLst>
          </a:prstGeom>
          <a:ln w="1905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 flipH="1">
            <a:off x="3803177" y="1700808"/>
            <a:ext cx="2352999" cy="2641928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3759691" y="3967182"/>
            <a:ext cx="374838" cy="106028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4134529" y="3921035"/>
            <a:ext cx="0" cy="228045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V="1">
            <a:off x="3428339" y="2433482"/>
            <a:ext cx="2079765" cy="58829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2852975" y="2679464"/>
                <a:ext cx="1037784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𝑽</m:t>
                          </m:r>
                          <m:d>
                            <m:dPr>
                              <m:ctrlP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′∈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fr-FR" sz="12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975" y="2679464"/>
                <a:ext cx="1037784" cy="314702"/>
              </a:xfrm>
              <a:prstGeom prst="rect">
                <a:avLst/>
              </a:prstGeom>
              <a:blipFill rotWithShape="1">
                <a:blip r:embed="rId5"/>
                <a:stretch>
                  <a:fillRect t="-70588" r="-23529" b="-1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/>
          <p:cNvCxnSpPr/>
          <p:nvPr/>
        </p:nvCxnSpPr>
        <p:spPr>
          <a:xfrm rot="3660000" flipV="1">
            <a:off x="4468221" y="3814961"/>
            <a:ext cx="2079765" cy="58829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4861586" y="3171198"/>
                <a:ext cx="997709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𝑽</m:t>
                          </m:r>
                          <m:d>
                            <m:dPr>
                              <m:ctrlP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fr-FR" sz="12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586" y="3171198"/>
                <a:ext cx="997709" cy="312073"/>
              </a:xfrm>
              <a:prstGeom prst="rect">
                <a:avLst/>
              </a:prstGeom>
              <a:blipFill rotWithShape="1">
                <a:blip r:embed="rId6"/>
                <a:stretch>
                  <a:fillRect t="-72549" r="-23926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/>
          <p:cNvCxnSpPr/>
          <p:nvPr/>
        </p:nvCxnSpPr>
        <p:spPr>
          <a:xfrm>
            <a:off x="4746693" y="3327234"/>
            <a:ext cx="1980412" cy="2844321"/>
          </a:xfrm>
          <a:prstGeom prst="straightConnector1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V="1">
            <a:off x="5859295" y="4862438"/>
            <a:ext cx="410219" cy="285623"/>
          </a:xfrm>
          <a:prstGeom prst="straightConnector1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5508103" y="4402663"/>
            <a:ext cx="2268253" cy="941632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V="1">
            <a:off x="6588224" y="4517035"/>
            <a:ext cx="2376264" cy="1654521"/>
          </a:xfrm>
          <a:prstGeom prst="straightConnector1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5351779" y="4197209"/>
            <a:ext cx="84779" cy="96258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5279024" y="4100951"/>
            <a:ext cx="84779" cy="96258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5758743" y="4767047"/>
            <a:ext cx="84779" cy="96258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5685988" y="4670789"/>
            <a:ext cx="84779" cy="96258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6876256" y="4670789"/>
                <a:ext cx="1012136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1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𝑽</m:t>
                          </m:r>
                          <m:d>
                            <m:dPr>
                              <m:ctrlPr>
                                <a:rPr lang="fr-FR" sz="1200" b="1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1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𝑫</m:t>
                              </m:r>
                              <m:r>
                                <a:rPr lang="fr-FR" sz="1200" b="1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1" i="1" smtClean="0">
                                      <a:solidFill>
                                        <a:srgbClr val="FFC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1" i="1" smtClean="0">
                                      <a:solidFill>
                                        <a:srgbClr val="FFC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fr-FR" sz="1200" b="1" i="1" smtClean="0">
                                      <a:solidFill>
                                        <a:srgbClr val="FFC0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670789"/>
                <a:ext cx="1012136" cy="312073"/>
              </a:xfrm>
              <a:prstGeom prst="rect">
                <a:avLst/>
              </a:prstGeom>
              <a:blipFill rotWithShape="1">
                <a:blip r:embed="rId7"/>
                <a:stretch>
                  <a:fillRect t="-72549" r="-22892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29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Xavier\Dropbox\PartageXavier\PTSI\DS\DS_07_Tamise_CinGr\png\br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96988"/>
            <a:ext cx="3929989" cy="556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V="1">
            <a:off x="5508104" y="3212976"/>
            <a:ext cx="288032" cy="648072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5817305" y="3224939"/>
                <a:ext cx="1012136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𝑽</m:t>
                          </m:r>
                          <m:d>
                            <m:dPr>
                              <m:ctrlPr>
                                <a:rPr lang="fr-FR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𝑫</m:t>
                              </m:r>
                              <m:r>
                                <a:rPr lang="fr-FR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𝟓</m:t>
                                  </m:r>
                                </m:num>
                                <m:den>
                                  <m:r>
                                    <a:rPr lang="fr-F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𝟔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305" y="3224939"/>
                <a:ext cx="1012136" cy="312073"/>
              </a:xfrm>
              <a:prstGeom prst="rect">
                <a:avLst/>
              </a:prstGeom>
              <a:blipFill rotWithShape="1">
                <a:blip r:embed="rId3"/>
                <a:stretch>
                  <a:fillRect t="-72549" r="-23494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 flipV="1">
            <a:off x="5508104" y="1556792"/>
            <a:ext cx="0" cy="23042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5580112" y="1484784"/>
                <a:ext cx="1845570" cy="3165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 smtClean="0">
                    <a:solidFill>
                      <a:srgbClr val="FF0000"/>
                    </a:solidFill>
                  </a:rPr>
                  <a:t>Direction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fr-FR" sz="1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𝑫</m:t>
                            </m:r>
                            <m:r>
                              <a:rPr lang="fr-FR" sz="1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∈</m:t>
                            </m:r>
                            <m:f>
                              <m:fPr>
                                <m:type m:val="lin"/>
                                <m:ctrlPr>
                                  <a:rPr lang="fr-FR" sz="12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12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num>
                              <m:den>
                                <m:r>
                                  <a:rPr lang="fr-FR" sz="12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den>
                            </m:f>
                          </m:e>
                        </m:d>
                      </m:e>
                    </m:acc>
                  </m:oMath>
                </a14:m>
                <a:endParaRPr lang="fr-F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1484784"/>
                <a:ext cx="1845570" cy="316562"/>
              </a:xfrm>
              <a:prstGeom prst="rect">
                <a:avLst/>
              </a:prstGeom>
              <a:blipFill rotWithShape="1">
                <a:blip r:embed="rId4"/>
                <a:stretch>
                  <a:fillRect t="-72549" r="-10561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12"/>
          <p:cNvCxnSpPr/>
          <p:nvPr/>
        </p:nvCxnSpPr>
        <p:spPr>
          <a:xfrm>
            <a:off x="5364088" y="3760769"/>
            <a:ext cx="576064" cy="2633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6012160" y="4024112"/>
                <a:ext cx="1845570" cy="3165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 smtClean="0">
                    <a:solidFill>
                      <a:srgbClr val="FF0000"/>
                    </a:solidFill>
                  </a:rPr>
                  <a:t>Direction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fr-FR" sz="1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𝑫</m:t>
                            </m:r>
                            <m:r>
                              <a:rPr lang="fr-FR" sz="1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∈</m:t>
                            </m:r>
                            <m:f>
                              <m:fPr>
                                <m:type m:val="lin"/>
                                <m:ctrlPr>
                                  <a:rPr lang="fr-FR" sz="12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12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num>
                              <m:den>
                                <m:r>
                                  <a:rPr lang="fr-FR" sz="12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den>
                            </m:f>
                          </m:e>
                        </m:d>
                      </m:e>
                    </m:acc>
                  </m:oMath>
                </a14:m>
                <a:endParaRPr lang="fr-F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024112"/>
                <a:ext cx="1845570" cy="316562"/>
              </a:xfrm>
              <a:prstGeom prst="rect">
                <a:avLst/>
              </a:prstGeom>
              <a:blipFill rotWithShape="1">
                <a:blip r:embed="rId5"/>
                <a:stretch>
                  <a:fillRect t="-71154" r="-10561" b="-126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18"/>
          <p:cNvCxnSpPr/>
          <p:nvPr/>
        </p:nvCxnSpPr>
        <p:spPr>
          <a:xfrm>
            <a:off x="5381216" y="3018897"/>
            <a:ext cx="576064" cy="26334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5766424" y="3139379"/>
            <a:ext cx="34256" cy="87354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5508104" y="3068960"/>
            <a:ext cx="0" cy="691809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5585590" y="2838495"/>
                <a:ext cx="1012137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𝑽</m:t>
                          </m:r>
                          <m:d>
                            <m:dPr>
                              <m:ctrlPr>
                                <a:rPr lang="fr-FR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𝑫</m:t>
                              </m:r>
                              <m:r>
                                <a:rPr lang="fr-FR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𝟓</m:t>
                                  </m:r>
                                </m:num>
                                <m:den>
                                  <m:r>
                                    <a:rPr lang="fr-F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590" y="2838495"/>
                <a:ext cx="1012137" cy="312073"/>
              </a:xfrm>
              <a:prstGeom prst="rect">
                <a:avLst/>
              </a:prstGeom>
              <a:blipFill rotWithShape="1">
                <a:blip r:embed="rId6"/>
                <a:stretch>
                  <a:fillRect t="-72549" r="-23494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/>
          <p:cNvCxnSpPr/>
          <p:nvPr/>
        </p:nvCxnSpPr>
        <p:spPr>
          <a:xfrm flipH="1" flipV="1">
            <a:off x="3721842" y="3832541"/>
            <a:ext cx="1808584" cy="2072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3945096" y="1801346"/>
            <a:ext cx="50840" cy="209109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Rectangle 2050"/>
              <p:cNvSpPr/>
              <p:nvPr/>
            </p:nvSpPr>
            <p:spPr>
              <a:xfrm>
                <a:off x="3152252" y="3752941"/>
                <a:ext cx="64274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𝑰</m:t>
                      </m:r>
                      <m:d>
                        <m:d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sz="11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11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fr-FR" sz="11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sz="11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51" name="Rectangle 20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252" y="3752941"/>
                <a:ext cx="642740" cy="261610"/>
              </a:xfrm>
              <a:prstGeom prst="rect">
                <a:avLst/>
              </a:prstGeom>
              <a:blipFill rotWithShape="1">
                <a:blip r:embed="rId7"/>
                <a:stretch>
                  <a:fillRect t="-88372" r="-33019" b="-1395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/>
          <p:cNvSpPr/>
          <p:nvPr/>
        </p:nvSpPr>
        <p:spPr>
          <a:xfrm>
            <a:off x="2352832" y="2246062"/>
            <a:ext cx="3232758" cy="3232758"/>
          </a:xfrm>
          <a:prstGeom prst="arc">
            <a:avLst>
              <a:gd name="adj1" fmla="val 13152178"/>
              <a:gd name="adj2" fmla="val 314700"/>
            </a:avLst>
          </a:prstGeom>
          <a:ln w="1905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 flipH="1">
            <a:off x="3945096" y="2994531"/>
            <a:ext cx="1855584" cy="83801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V="1">
            <a:off x="5580112" y="3088175"/>
            <a:ext cx="0" cy="795571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rot="-8100000" flipV="1">
            <a:off x="2532972" y="2613221"/>
            <a:ext cx="0" cy="795571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1533659" y="2690856"/>
                <a:ext cx="999313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𝑽</m:t>
                          </m:r>
                          <m:d>
                            <m:dPr>
                              <m:ctrlPr>
                                <a:rPr lang="fr-FR" sz="12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𝑨</m:t>
                              </m:r>
                              <m:r>
                                <a:rPr lang="fr-FR" sz="12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fr-FR" sz="1200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59" y="2690856"/>
                <a:ext cx="999313" cy="312073"/>
              </a:xfrm>
              <a:prstGeom prst="rect">
                <a:avLst/>
              </a:prstGeom>
              <a:blipFill rotWithShape="1">
                <a:blip r:embed="rId8"/>
                <a:stretch>
                  <a:fillRect t="-71154" r="-23171" b="-126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22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Dropbox\PartageXavier\PTSI\DS\DS_07_Tamise_CinGr\png\figure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97" y="1071546"/>
            <a:ext cx="8998406" cy="4714908"/>
          </a:xfrm>
          <a:prstGeom prst="rect">
            <a:avLst/>
          </a:prstGeom>
          <a:noFill/>
        </p:spPr>
      </p:pic>
      <p:cxnSp>
        <p:nvCxnSpPr>
          <p:cNvPr id="5" name="Connecteur droit 4"/>
          <p:cNvCxnSpPr/>
          <p:nvPr/>
        </p:nvCxnSpPr>
        <p:spPr>
          <a:xfrm rot="10800000" flipV="1">
            <a:off x="428598" y="1571612"/>
            <a:ext cx="8572558" cy="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929586" y="1285860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 smtClean="0"/>
              <a:t>20 log(10)</a:t>
            </a:r>
            <a:endParaRPr lang="fr-FR" sz="1200" i="1" dirty="0"/>
          </a:p>
        </p:txBody>
      </p:sp>
      <p:cxnSp>
        <p:nvCxnSpPr>
          <p:cNvPr id="9" name="Connecteur droit 8"/>
          <p:cNvCxnSpPr/>
          <p:nvPr/>
        </p:nvCxnSpPr>
        <p:spPr>
          <a:xfrm rot="10800000">
            <a:off x="756258" y="1229662"/>
            <a:ext cx="7886756" cy="164307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42844" y="928670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 smtClean="0"/>
              <a:t>20 log(|1/(j</a:t>
            </a:r>
            <a:r>
              <a:rPr lang="el-GR" sz="1200" i="1" dirty="0" smtClean="0"/>
              <a:t>ω</a:t>
            </a:r>
            <a:r>
              <a:rPr lang="fr-FR" sz="1200" i="1" dirty="0" smtClean="0"/>
              <a:t>)|)</a:t>
            </a:r>
            <a:endParaRPr lang="fr-FR" sz="1200" i="1" dirty="0"/>
          </a:p>
        </p:txBody>
      </p:sp>
      <p:cxnSp>
        <p:nvCxnSpPr>
          <p:cNvPr id="18" name="Connecteur droit 17"/>
          <p:cNvCxnSpPr/>
          <p:nvPr/>
        </p:nvCxnSpPr>
        <p:spPr>
          <a:xfrm rot="10800000" flipV="1">
            <a:off x="380018" y="1864986"/>
            <a:ext cx="597793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10800000">
            <a:off x="6357952" y="1864985"/>
            <a:ext cx="2428891" cy="5060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10800000">
            <a:off x="1594458" y="1071548"/>
            <a:ext cx="4800628" cy="10001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6376048" y="2071678"/>
            <a:ext cx="2476517" cy="9286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rot="5400000">
            <a:off x="4423396" y="3792712"/>
            <a:ext cx="3888000" cy="1889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857884" y="3143248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30</a:t>
            </a:r>
            <a:endParaRPr lang="fr-FR" sz="1200" i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2786050" y="1071546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FF0000"/>
                </a:solidFill>
              </a:rPr>
              <a:t>-20 dB/décade</a:t>
            </a:r>
            <a:endParaRPr lang="fr-FR" sz="1000" i="1" dirty="0">
              <a:solidFill>
                <a:srgbClr val="FF0000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7643834" y="2357430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FF0000"/>
                </a:solidFill>
              </a:rPr>
              <a:t>-40 dB/décade</a:t>
            </a:r>
            <a:endParaRPr lang="fr-FR" sz="1000" i="1" dirty="0">
              <a:solidFill>
                <a:srgbClr val="FF0000"/>
              </a:solidFill>
            </a:endParaRPr>
          </a:p>
        </p:txBody>
      </p:sp>
      <p:cxnSp>
        <p:nvCxnSpPr>
          <p:cNvPr id="37" name="Connecteur droit 36"/>
          <p:cNvCxnSpPr/>
          <p:nvPr/>
        </p:nvCxnSpPr>
        <p:spPr>
          <a:xfrm rot="10800000">
            <a:off x="372398" y="4625348"/>
            <a:ext cx="600079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rot="10800000">
            <a:off x="6357950" y="5643578"/>
            <a:ext cx="2643206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rot="5400000">
            <a:off x="5857884" y="5143512"/>
            <a:ext cx="100013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357158" y="4429132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>
                <a:solidFill>
                  <a:srgbClr val="FF0000"/>
                </a:solidFill>
              </a:rPr>
              <a:t>-90°</a:t>
            </a:r>
            <a:endParaRPr lang="fr-FR" sz="1000" i="1" dirty="0">
              <a:solidFill>
                <a:srgbClr val="FF000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7929586" y="5429264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>
                <a:solidFill>
                  <a:srgbClr val="FF0000"/>
                </a:solidFill>
              </a:rPr>
              <a:t>-180°</a:t>
            </a:r>
            <a:endParaRPr lang="fr-FR" sz="10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195</Words>
  <Application>Microsoft Office PowerPoint</Application>
  <PresentationFormat>Affichage à l'écran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17</cp:revision>
  <dcterms:created xsi:type="dcterms:W3CDTF">2014-02-08T15:01:14Z</dcterms:created>
  <dcterms:modified xsi:type="dcterms:W3CDTF">2014-03-01T23:01:55Z</dcterms:modified>
</cp:coreProperties>
</file>