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6" r:id="rId16"/>
    <p:sldId id="264" r:id="rId17"/>
    <p:sldId id="265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2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7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93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1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7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33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86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6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33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73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439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02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89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Classe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err="1"/>
              <a:t>Id</a:t>
            </a:r>
            <a:r>
              <a:rPr lang="fr-FR"/>
              <a:t>_eval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34AEB-7D39-4E26-A444-8DA108A4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bilan noté par élève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A7AA-D81B-4BAE-A1B8-293646B00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de la note brute</a:t>
            </a:r>
          </a:p>
          <a:p>
            <a:r>
              <a:rPr lang="fr-FR" dirty="0"/>
              <a:t>Calcul de la note des questions traitées</a:t>
            </a:r>
          </a:p>
          <a:p>
            <a:endParaRPr lang="fr-FR" dirty="0"/>
          </a:p>
          <a:p>
            <a:r>
              <a:rPr lang="fr-FR" dirty="0"/>
              <a:t>Ajout du commentaire général</a:t>
            </a:r>
          </a:p>
          <a:p>
            <a:r>
              <a:rPr lang="fr-FR" dirty="0"/>
              <a:t>Ajout du commentaire particulier</a:t>
            </a:r>
          </a:p>
          <a:p>
            <a:endParaRPr lang="fr-FR" dirty="0"/>
          </a:p>
          <a:p>
            <a:r>
              <a:rPr lang="fr-FR" dirty="0"/>
              <a:t>Création du graphe</a:t>
            </a:r>
          </a:p>
          <a:p>
            <a:r>
              <a:rPr lang="fr-FR" dirty="0"/>
              <a:t>  </a:t>
            </a:r>
          </a:p>
          <a:p>
            <a:r>
              <a:rPr lang="fr-FR" dirty="0"/>
              <a:t>Création du tableau avec les notes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8299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FF6E8-435D-9C61-BB24-D62151B01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3646"/>
            <a:ext cx="9601200" cy="592154"/>
          </a:xfrm>
        </p:spPr>
        <p:txBody>
          <a:bodyPr>
            <a:normAutofit fontScale="90000"/>
          </a:bodyPr>
          <a:lstStyle/>
          <a:p>
            <a:r>
              <a:rPr lang="fr-FR" dirty="0"/>
              <a:t>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2EBD69-7601-4865-A870-A9D77FCCB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685800"/>
            <a:ext cx="9601200" cy="6172200"/>
          </a:xfrm>
        </p:spPr>
        <p:txBody>
          <a:bodyPr>
            <a:normAutofit fontScale="40000" lnSpcReduction="20000"/>
          </a:bodyPr>
          <a:lstStyle/>
          <a:p>
            <a:r>
              <a:rPr lang="fr-FR" dirty="0"/>
              <a:t>Analyser un système</a:t>
            </a:r>
          </a:p>
          <a:p>
            <a:r>
              <a:rPr lang="fr-FR" dirty="0"/>
              <a:t>Analyser un composant</a:t>
            </a:r>
          </a:p>
          <a:p>
            <a:pPr lvl="1"/>
            <a:r>
              <a:rPr lang="fr-FR" dirty="0"/>
              <a:t>Analyser un composant de la chaine de puissance</a:t>
            </a:r>
          </a:p>
          <a:p>
            <a:pPr lvl="1"/>
            <a:r>
              <a:rPr lang="fr-FR" dirty="0"/>
              <a:t>Analyser un composant de la chaine d’informations</a:t>
            </a:r>
          </a:p>
          <a:p>
            <a:r>
              <a:rPr lang="fr-FR" dirty="0"/>
              <a:t>Valider une exigence</a:t>
            </a:r>
          </a:p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Fonction de transfert</a:t>
            </a:r>
          </a:p>
          <a:p>
            <a:pPr lvl="1"/>
            <a:r>
              <a:rPr lang="fr-FR" dirty="0"/>
              <a:t>Schéma-blocs</a:t>
            </a:r>
          </a:p>
          <a:p>
            <a:r>
              <a:rPr lang="fr-FR" dirty="0"/>
              <a:t>Analyser et déterminer les performantes d’un système asservi</a:t>
            </a:r>
          </a:p>
          <a:p>
            <a:r>
              <a:rPr lang="fr-FR" dirty="0"/>
              <a:t>Modéliser un système mécanique</a:t>
            </a:r>
          </a:p>
          <a:p>
            <a:pPr lvl="1"/>
            <a:r>
              <a:rPr lang="fr-FR" dirty="0"/>
              <a:t>Modélisation d’une pièce</a:t>
            </a:r>
          </a:p>
          <a:p>
            <a:pPr lvl="1"/>
            <a:r>
              <a:rPr lang="fr-FR" dirty="0"/>
              <a:t>Modélisation d’une liaison </a:t>
            </a:r>
          </a:p>
          <a:p>
            <a:pPr lvl="1"/>
            <a:r>
              <a:rPr lang="fr-FR" dirty="0"/>
              <a:t>Modélisation d’un système</a:t>
            </a:r>
          </a:p>
          <a:p>
            <a:pPr lvl="1"/>
            <a:r>
              <a:rPr lang="fr-FR" dirty="0"/>
              <a:t>Analyse géométrique</a:t>
            </a:r>
          </a:p>
          <a:p>
            <a:r>
              <a:rPr lang="fr-FR" dirty="0"/>
              <a:t>Analyser et simplifier un mécanisme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Hyperstatisme, Isostatisme</a:t>
            </a:r>
          </a:p>
          <a:p>
            <a:r>
              <a:rPr lang="fr-FR" dirty="0"/>
              <a:t>Déterminer une loi E/S</a:t>
            </a:r>
          </a:p>
          <a:p>
            <a:r>
              <a:rPr lang="fr-FR" dirty="0"/>
              <a:t>Déterminer une action mécanique en statique</a:t>
            </a:r>
          </a:p>
          <a:p>
            <a:r>
              <a:rPr lang="fr-FR" dirty="0"/>
              <a:t>Déterminer une action mécanique ou une loi de mouvement en dynamique</a:t>
            </a:r>
          </a:p>
          <a:p>
            <a:pPr lvl="1"/>
            <a:r>
              <a:rPr lang="fr-FR" dirty="0"/>
              <a:t>Calculer un torseur cinétique</a:t>
            </a:r>
          </a:p>
          <a:p>
            <a:pPr lvl="1"/>
            <a:r>
              <a:rPr lang="fr-FR" dirty="0"/>
              <a:t>Calculer un torseur dynamique</a:t>
            </a:r>
          </a:p>
          <a:p>
            <a:pPr lvl="1"/>
            <a:r>
              <a:rPr lang="fr-FR" dirty="0"/>
              <a:t>Mettre en œuvre une démarche de résolution</a:t>
            </a:r>
          </a:p>
          <a:p>
            <a:r>
              <a:rPr lang="fr-FR" dirty="0"/>
              <a:t>Déterminer une action mécanique ou une loi de mouvement en énergétique</a:t>
            </a:r>
          </a:p>
          <a:p>
            <a:pPr lvl="1"/>
            <a:r>
              <a:rPr lang="fr-FR" dirty="0"/>
              <a:t>Calculer l'énergie cinétique</a:t>
            </a:r>
          </a:p>
          <a:p>
            <a:pPr lvl="1"/>
            <a:r>
              <a:rPr lang="fr-FR" dirty="0"/>
              <a:t>Calculer la puissance</a:t>
            </a:r>
          </a:p>
          <a:p>
            <a:pPr lvl="1"/>
            <a:r>
              <a:rPr lang="fr-FR" dirty="0"/>
              <a:t>Mettre en œuvre une démarche </a:t>
            </a:r>
            <a:r>
              <a:rPr lang="fr-FR"/>
              <a:t>de résolution</a:t>
            </a:r>
            <a:endParaRPr lang="fr-FR" dirty="0"/>
          </a:p>
          <a:p>
            <a:r>
              <a:rPr lang="fr-FR" dirty="0"/>
              <a:t>Résoudre un problème en utilisant des outils numériques</a:t>
            </a:r>
          </a:p>
          <a:p>
            <a:pPr lvl="1"/>
            <a:r>
              <a:rPr lang="fr-FR" dirty="0"/>
              <a:t>Résolution numérique</a:t>
            </a:r>
          </a:p>
          <a:p>
            <a:pPr lvl="1"/>
            <a:r>
              <a:rPr lang="fr-FR" dirty="0"/>
              <a:t>IA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94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503C5-8EBF-0339-F412-3395FFC9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8F205-520C-4A24-F002-CF26401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Analyser un système, ses performances, ses constituants</a:t>
            </a:r>
          </a:p>
          <a:p>
            <a:pPr lvl="1"/>
            <a:r>
              <a:rPr lang="fr-FR" dirty="0"/>
              <a:t>A1 – Analyser les besoins et les exigences (Exigences, Besoin….)</a:t>
            </a:r>
          </a:p>
          <a:p>
            <a:pPr lvl="1"/>
            <a:r>
              <a:rPr lang="fr-FR" dirty="0"/>
              <a:t>A2 – Définir les frontières de l’analyse (MEI, Grandeur Flux, effort,…)</a:t>
            </a:r>
          </a:p>
          <a:p>
            <a:pPr lvl="1"/>
            <a:r>
              <a:rPr lang="fr-FR" dirty="0"/>
              <a:t>Caractérisation, choix d’un élément de la chaine d’info</a:t>
            </a:r>
          </a:p>
          <a:p>
            <a:pPr lvl="1"/>
            <a:r>
              <a:rPr lang="fr-FR" dirty="0"/>
              <a:t>Caractérisation, choix d’un élément de la chaine de puissance</a:t>
            </a:r>
          </a:p>
          <a:p>
            <a:pPr lvl="1"/>
            <a:r>
              <a:rPr lang="fr-FR" dirty="0"/>
              <a:t>Valider le choix d’un constituant</a:t>
            </a:r>
          </a:p>
          <a:p>
            <a:pPr lvl="1"/>
            <a:r>
              <a:rPr lang="fr-FR" dirty="0"/>
              <a:t>Analyser des courbes</a:t>
            </a:r>
          </a:p>
          <a:p>
            <a:pPr lvl="1"/>
            <a:r>
              <a:rPr lang="fr-FR" dirty="0"/>
              <a:t>Valider une exigence, proposer des améliorations</a:t>
            </a:r>
          </a:p>
          <a:p>
            <a:pPr lvl="1"/>
            <a:r>
              <a:rPr lang="fr-FR" dirty="0"/>
              <a:t>Synthétiser</a:t>
            </a:r>
          </a:p>
          <a:p>
            <a:pPr lvl="1"/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3179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2A727-5935-EFE7-D22A-71E2AA55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313E5C-F396-34AB-46B6-3FA2539AC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-188251"/>
            <a:ext cx="8688012" cy="2534004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76EE90-7C2D-5D95-A030-7BF79FF59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2345753"/>
            <a:ext cx="10926700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1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238C8-7089-75DA-6011-383D336C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4ED38A-1EE0-5DC9-446F-CDF6C5F37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un algorithme</a:t>
            </a:r>
          </a:p>
          <a:p>
            <a:pPr lvl="1"/>
            <a:r>
              <a:rPr lang="fr-FR" dirty="0"/>
              <a:t>Analyser un algorithme</a:t>
            </a:r>
          </a:p>
          <a:p>
            <a:pPr lvl="1"/>
            <a:r>
              <a:rPr lang="fr-FR" dirty="0"/>
              <a:t>Décomposer un problème</a:t>
            </a:r>
          </a:p>
          <a:p>
            <a:pPr lvl="1"/>
            <a:r>
              <a:rPr lang="fr-FR" dirty="0"/>
              <a:t>Résoudre un problème en utilisant les outils de résolution numérique</a:t>
            </a:r>
          </a:p>
          <a:p>
            <a:pPr lvl="1"/>
            <a:r>
              <a:rPr lang="fr-FR" dirty="0"/>
              <a:t>Résoudre un problème en utilisant les outils d’apprentissage automatisé</a:t>
            </a:r>
          </a:p>
          <a:p>
            <a:pPr lvl="1"/>
            <a:r>
              <a:rPr lang="fr-FR" dirty="0"/>
              <a:t>Implémenter un algorithme</a:t>
            </a:r>
          </a:p>
          <a:p>
            <a:pPr lvl="1"/>
            <a:r>
              <a:rPr lang="fr-FR" dirty="0"/>
              <a:t>Analyser les résultats d’un algorithme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885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1AC37-30D9-5A2E-61FD-88735FA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F5300-8068-E6C4-97C1-748B62F5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572000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Modéliser une pièce et un mécanisme</a:t>
            </a:r>
          </a:p>
          <a:p>
            <a:pPr lvl="1"/>
            <a:r>
              <a:rPr lang="fr-FR" dirty="0"/>
              <a:t>Déterminer un centre d’inertie, un barycentre</a:t>
            </a:r>
          </a:p>
          <a:p>
            <a:pPr lvl="1"/>
            <a:r>
              <a:rPr lang="fr-FR" dirty="0"/>
              <a:t>Déterminer une matrice d’inertie</a:t>
            </a:r>
          </a:p>
          <a:p>
            <a:pPr lvl="1"/>
            <a:r>
              <a:rPr lang="fr-FR" dirty="0"/>
              <a:t>Choisir et justifier une liaison</a:t>
            </a:r>
          </a:p>
          <a:p>
            <a:pPr lvl="1"/>
            <a:r>
              <a:rPr lang="fr-FR" dirty="0"/>
              <a:t>Analyser un schéma cinématique</a:t>
            </a:r>
          </a:p>
          <a:p>
            <a:pPr lvl="1"/>
            <a:r>
              <a:rPr lang="fr-FR" dirty="0"/>
              <a:t>Réaliser un schéma cinématique</a:t>
            </a:r>
          </a:p>
          <a:p>
            <a:pPr lvl="1"/>
            <a:r>
              <a:rPr lang="fr-FR" dirty="0"/>
              <a:t>Paramétrer un mouvement</a:t>
            </a:r>
          </a:p>
          <a:p>
            <a:r>
              <a:rPr lang="fr-FR" dirty="0"/>
              <a:t>Déterminer une loi E/S </a:t>
            </a:r>
          </a:p>
          <a:p>
            <a:pPr lvl="1"/>
            <a:r>
              <a:rPr lang="fr-FR" dirty="0"/>
              <a:t>Résoudre une fermeture de chaine géométrique</a:t>
            </a:r>
          </a:p>
          <a:p>
            <a:pPr lvl="1"/>
            <a:r>
              <a:rPr lang="fr-FR" dirty="0"/>
              <a:t>Déterminer un torseur cinématique</a:t>
            </a:r>
          </a:p>
          <a:p>
            <a:pPr lvl="1"/>
            <a:r>
              <a:rPr lang="fr-FR" dirty="0"/>
              <a:t>Résoudre une fermeture de chaine cinématique</a:t>
            </a:r>
          </a:p>
          <a:p>
            <a:pPr lvl="1"/>
            <a:r>
              <a:rPr lang="fr-FR" dirty="0"/>
              <a:t>Déterminer un rapport de transmission</a:t>
            </a:r>
          </a:p>
          <a:p>
            <a:r>
              <a:rPr lang="fr-FR" dirty="0"/>
              <a:t>Analyser un mécanisme</a:t>
            </a:r>
          </a:p>
          <a:p>
            <a:pPr lvl="1"/>
            <a:r>
              <a:rPr lang="fr-FR" dirty="0"/>
              <a:t>Analyser un mécanisme à l’aide d’un système d’équations statiques ou cinématiques</a:t>
            </a:r>
          </a:p>
          <a:p>
            <a:pPr lvl="1"/>
            <a:r>
              <a:rPr lang="fr-FR" dirty="0"/>
              <a:t>Liaisons équivalentes</a:t>
            </a:r>
          </a:p>
          <a:p>
            <a:pPr lvl="1"/>
            <a:r>
              <a:rPr lang="fr-FR" dirty="0"/>
              <a:t>Déterminer la mobilité d’un mécanisme</a:t>
            </a:r>
          </a:p>
          <a:p>
            <a:pPr lvl="1"/>
            <a:r>
              <a:rPr lang="fr-FR" dirty="0"/>
              <a:t>Proposer des modifications de l’architecture d’un mécanisme</a:t>
            </a:r>
          </a:p>
          <a:p>
            <a:pPr lvl="1"/>
            <a:r>
              <a:rPr lang="fr-FR" dirty="0"/>
              <a:t>Isostatisme &amp; Hyperstatisme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977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8C4635-A9ED-8E99-FB38-0A532DC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8442F2-D083-E65A-6FB0-52E12C039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Déterminer une loi de mouvement ou une action mécanique</a:t>
            </a:r>
          </a:p>
          <a:p>
            <a:pPr lvl="1"/>
            <a:r>
              <a:rPr lang="fr-FR" dirty="0"/>
              <a:t>Analyser un problème, graphe de structure, BAME</a:t>
            </a:r>
          </a:p>
          <a:p>
            <a:pPr lvl="1"/>
            <a:r>
              <a:rPr lang="fr-FR" dirty="0"/>
              <a:t>Déterminer les caractéristiques d’une loi de mouvement (trapèze de vitesse)</a:t>
            </a:r>
          </a:p>
          <a:p>
            <a:pPr lvl="1"/>
            <a:r>
              <a:rPr lang="fr-FR" dirty="0"/>
              <a:t>Déterminer un torseur statique</a:t>
            </a:r>
          </a:p>
          <a:p>
            <a:pPr lvl="1"/>
            <a:r>
              <a:rPr lang="fr-FR" dirty="0"/>
              <a:t>Déterminer un torseur cinétique</a:t>
            </a:r>
          </a:p>
          <a:p>
            <a:pPr lvl="1"/>
            <a:r>
              <a:rPr lang="fr-FR" dirty="0"/>
              <a:t>Déterminer un torseur dynamique ou une projection </a:t>
            </a:r>
          </a:p>
          <a:p>
            <a:pPr lvl="1"/>
            <a:r>
              <a:rPr lang="fr-FR" dirty="0"/>
              <a:t>Calculer l’énergie cinétique</a:t>
            </a:r>
          </a:p>
          <a:p>
            <a:pPr lvl="2"/>
            <a:r>
              <a:rPr lang="fr-FR" dirty="0"/>
              <a:t>Calcul dans un cas simple (mouvement simple)</a:t>
            </a:r>
          </a:p>
          <a:p>
            <a:pPr lvl="2"/>
            <a:r>
              <a:rPr lang="fr-FR" dirty="0"/>
              <a:t>Calcul dans un cas complexe (mouvement composé)</a:t>
            </a:r>
          </a:p>
          <a:p>
            <a:pPr lvl="2"/>
            <a:r>
              <a:rPr lang="fr-FR" dirty="0"/>
              <a:t>Identifier une inertie ou une masse équivalente</a:t>
            </a:r>
          </a:p>
          <a:p>
            <a:pPr lvl="1"/>
            <a:r>
              <a:rPr lang="fr-FR" dirty="0"/>
              <a:t>Appliquer le PFS</a:t>
            </a:r>
          </a:p>
          <a:p>
            <a:pPr lvl="1"/>
            <a:r>
              <a:rPr lang="fr-FR" dirty="0"/>
              <a:t>Appliquer le PFD</a:t>
            </a:r>
          </a:p>
          <a:p>
            <a:pPr lvl="1"/>
            <a:r>
              <a:rPr lang="fr-FR" dirty="0"/>
              <a:t>Appliquer le TEC</a:t>
            </a:r>
          </a:p>
          <a:p>
            <a:pPr marL="530352" lvl="1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002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93E4A0-F755-B1A3-FFFC-C14920F2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A6B59F-3FEE-BE53-2EC3-A3444632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674870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Modéliser un système asservi</a:t>
            </a:r>
          </a:p>
          <a:p>
            <a:pPr lvl="1"/>
            <a:r>
              <a:rPr lang="fr-FR" dirty="0"/>
              <a:t>Architecture d’un système asservi</a:t>
            </a:r>
          </a:p>
          <a:p>
            <a:pPr lvl="1"/>
            <a:r>
              <a:rPr lang="fr-FR" dirty="0"/>
              <a:t>Modélisation par fonction de transfert</a:t>
            </a:r>
          </a:p>
          <a:p>
            <a:pPr lvl="1"/>
            <a:r>
              <a:rPr lang="fr-FR" dirty="0"/>
              <a:t>Modélisation par schéma blocs</a:t>
            </a:r>
          </a:p>
          <a:p>
            <a:pPr lvl="1"/>
            <a:r>
              <a:rPr lang="fr-FR" dirty="0"/>
              <a:t>Déterminer une réponse temporelle</a:t>
            </a:r>
          </a:p>
          <a:p>
            <a:pPr lvl="1"/>
            <a:r>
              <a:rPr lang="fr-FR" dirty="0"/>
              <a:t>Déterminer une réponse fréquentielle</a:t>
            </a:r>
          </a:p>
          <a:p>
            <a:pPr lvl="1"/>
            <a:r>
              <a:rPr lang="fr-FR" dirty="0"/>
              <a:t>Modéliser la FT par identification d’une réponse temporelle</a:t>
            </a:r>
          </a:p>
          <a:p>
            <a:pPr lvl="1"/>
            <a:r>
              <a:rPr lang="fr-FR" dirty="0"/>
              <a:t>Modéliser la FT par identification d’une réponse fréquentielle</a:t>
            </a:r>
          </a:p>
          <a:p>
            <a:r>
              <a:rPr lang="fr-FR" dirty="0"/>
              <a:t>Déterminer les performances d’un système asservi</a:t>
            </a:r>
          </a:p>
          <a:p>
            <a:pPr lvl="1"/>
            <a:r>
              <a:rPr lang="fr-FR" dirty="0"/>
              <a:t>Caractériser la stabilité</a:t>
            </a:r>
          </a:p>
          <a:p>
            <a:pPr lvl="1"/>
            <a:r>
              <a:rPr lang="fr-FR" dirty="0"/>
              <a:t>Caractériser la précision</a:t>
            </a:r>
          </a:p>
          <a:p>
            <a:pPr lvl="1"/>
            <a:r>
              <a:rPr lang="fr-FR" dirty="0"/>
              <a:t>Caractériser la rapidité</a:t>
            </a:r>
          </a:p>
          <a:p>
            <a:r>
              <a:rPr lang="fr-FR" dirty="0"/>
              <a:t>Corriger le comportement d’un système asservi</a:t>
            </a:r>
          </a:p>
          <a:p>
            <a:pPr lvl="1"/>
            <a:r>
              <a:rPr lang="fr-FR" dirty="0"/>
              <a:t>Proposer ou justifier le choix d’un correcteur</a:t>
            </a:r>
          </a:p>
          <a:p>
            <a:pPr lvl="1"/>
            <a:r>
              <a:rPr lang="fr-FR" dirty="0"/>
              <a:t>Régler un correcteur P</a:t>
            </a:r>
          </a:p>
          <a:p>
            <a:pPr lvl="1"/>
            <a:r>
              <a:rPr lang="fr-FR" dirty="0"/>
              <a:t>Régler un correcteur PI</a:t>
            </a:r>
          </a:p>
          <a:p>
            <a:pPr lvl="1"/>
            <a:r>
              <a:rPr lang="fr-FR" dirty="0"/>
              <a:t>Régler un correcteur DP</a:t>
            </a:r>
          </a:p>
          <a:p>
            <a:pPr lvl="1"/>
            <a:r>
              <a:rPr lang="fr-FR" dirty="0"/>
              <a:t>Modéliser le comportement d’un correcteur numérique</a:t>
            </a:r>
          </a:p>
          <a:p>
            <a:pPr lvl="1"/>
            <a:r>
              <a:rPr lang="fr-FR" dirty="0"/>
              <a:t>Analyser les effets d’un correcteur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338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0AA0C-5A2B-34C9-E73B-283749F7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8AACB2-57F0-0976-1B40-C82F4B0B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Concevoir la commande d’un système séquentiel</a:t>
            </a:r>
          </a:p>
          <a:p>
            <a:pPr lvl="1"/>
            <a:r>
              <a:rPr lang="fr-FR" dirty="0"/>
              <a:t>Analyser un graphe d’état</a:t>
            </a:r>
          </a:p>
          <a:p>
            <a:pPr lvl="1"/>
            <a:r>
              <a:rPr lang="fr-FR" dirty="0"/>
              <a:t>Modifier le comporte d’un graphe d’état</a:t>
            </a:r>
          </a:p>
        </p:txBody>
      </p:sp>
    </p:spTree>
    <p:extLst>
      <p:ext uri="{BB962C8B-B14F-4D97-AF65-F5344CB8AC3E}">
        <p14:creationId xmlns:p14="http://schemas.microsoft.com/office/powerpoint/2010/main" val="3588127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738</Words>
  <Application>Microsoft Office PowerPoint</Application>
  <PresentationFormat>Grand écran</PresentationFormat>
  <Paragraphs>183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3" baseType="lpstr">
      <vt:lpstr>Calibri</vt:lpstr>
      <vt:lpstr>Calibri Light</vt:lpstr>
      <vt:lpstr>Rétrospective</vt:lpstr>
      <vt:lpstr>Evaluation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évaluations</vt:lpstr>
      <vt:lpstr>Création de la base</vt:lpstr>
      <vt:lpstr>Table des questions</vt:lpstr>
      <vt:lpstr>Création d’une évaluation</vt:lpstr>
      <vt:lpstr>Création d’un bilan noté par élève</vt:lpstr>
      <vt:lpstr>Compétences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50</cp:revision>
  <dcterms:created xsi:type="dcterms:W3CDTF">2021-12-05T19:33:44Z</dcterms:created>
  <dcterms:modified xsi:type="dcterms:W3CDTF">2024-07-11T18:53:07Z</dcterms:modified>
</cp:coreProperties>
</file>