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6" r:id="rId16"/>
    <p:sldId id="264" r:id="rId17"/>
    <p:sldId id="265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42" d="100"/>
          <a:sy n="42" d="100"/>
        </p:scale>
        <p:origin x="6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7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93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1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75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33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860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9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33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73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9C3F50-D8CC-4C93-8A4E-A58F17A43B37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439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02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9C3F50-D8CC-4C93-8A4E-A58F17A43B37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8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014C4-2833-493C-AF3E-B958F7D3D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Evaluation par compétences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4F61A6-5888-4D8F-AD20-917C48E36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111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93D3A-9687-4E29-94F8-28FA9F0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Grille d’évaluation 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A21D6C-3415-4D4F-8866-52123F4F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29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C6150-C62A-4C5C-BA79-2E43546F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élèves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5D1C3A-955C-4D22-890B-E3526326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Base de données des élèves</a:t>
            </a:r>
          </a:p>
          <a:p>
            <a:pPr lvl="1"/>
            <a:r>
              <a:rPr lang="fr-FR" dirty="0"/>
              <a:t>Nom </a:t>
            </a:r>
          </a:p>
          <a:p>
            <a:pPr lvl="1"/>
            <a:r>
              <a:rPr lang="fr-FR" dirty="0"/>
              <a:t>Prénom</a:t>
            </a:r>
          </a:p>
          <a:p>
            <a:pPr lvl="1"/>
            <a:r>
              <a:rPr lang="fr-FR" dirty="0"/>
              <a:t>Numéro</a:t>
            </a:r>
          </a:p>
          <a:p>
            <a:pPr lvl="1"/>
            <a:r>
              <a:rPr lang="fr-FR" dirty="0"/>
              <a:t>Numéro anonymat</a:t>
            </a:r>
          </a:p>
          <a:p>
            <a:pPr lvl="1"/>
            <a:r>
              <a:rPr lang="fr-FR" dirty="0"/>
              <a:t>Mail</a:t>
            </a:r>
          </a:p>
          <a:p>
            <a:pPr lvl="1"/>
            <a:r>
              <a:rPr lang="fr-FR" dirty="0"/>
              <a:t>Classe</a:t>
            </a:r>
          </a:p>
          <a:p>
            <a:pPr lvl="1"/>
            <a:r>
              <a:rPr lang="fr-FR" dirty="0"/>
              <a:t>Année</a:t>
            </a:r>
          </a:p>
          <a:p>
            <a:pPr lvl="1"/>
            <a:r>
              <a:rPr lang="fr-FR" dirty="0"/>
              <a:t>Mail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97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FC2C9-AD1F-4504-BA9A-6B0B7DC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84931-64E3-4241-BC4A-647B3DF3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</a:t>
            </a:r>
          </a:p>
          <a:p>
            <a:r>
              <a:rPr lang="fr-FR" dirty="0"/>
              <a:t>Discipline</a:t>
            </a:r>
          </a:p>
          <a:p>
            <a:r>
              <a:rPr lang="fr-FR" dirty="0"/>
              <a:t>Code compétence</a:t>
            </a:r>
          </a:p>
          <a:p>
            <a:r>
              <a:rPr lang="fr-FR" dirty="0"/>
              <a:t>Semestre</a:t>
            </a:r>
          </a:p>
          <a:p>
            <a:r>
              <a:rPr lang="fr-FR" dirty="0"/>
              <a:t>Filière</a:t>
            </a:r>
          </a:p>
          <a:p>
            <a:r>
              <a:rPr lang="fr-FR" dirty="0"/>
              <a:t>Intitulé compétence [Long]</a:t>
            </a:r>
          </a:p>
          <a:p>
            <a:r>
              <a:rPr lang="fr-FR" dirty="0"/>
              <a:t>Intitulé compétence [Court]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27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FC2C9-AD1F-4504-BA9A-6B0B7DC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</a:t>
            </a:r>
            <a:r>
              <a:rPr lang="fr-FR" dirty="0" err="1"/>
              <a:t>competences</a:t>
            </a:r>
            <a:r>
              <a:rPr lang="fr-FR" dirty="0"/>
              <a:t> </a:t>
            </a:r>
            <a:r>
              <a:rPr lang="fr-FR" dirty="0" err="1"/>
              <a:t>eleves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84931-64E3-4241-BC4A-647B3DF3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Id_eleve</a:t>
            </a:r>
            <a:endParaRPr lang="fr-FR" dirty="0"/>
          </a:p>
          <a:p>
            <a:r>
              <a:rPr lang="fr-FR" dirty="0" err="1"/>
              <a:t>Id_evaluation</a:t>
            </a:r>
            <a:endParaRPr lang="fr-FR" dirty="0"/>
          </a:p>
          <a:p>
            <a:r>
              <a:rPr lang="fr-FR" dirty="0" err="1"/>
              <a:t>Id_competence</a:t>
            </a:r>
            <a:endParaRPr lang="fr-FR" dirty="0"/>
          </a:p>
          <a:p>
            <a:r>
              <a:rPr lang="fr-FR" dirty="0"/>
              <a:t>Score (NT, ou %)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2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B9FB2-637D-407F-9783-CB106AA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évaluations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BC754-ED97-40E8-9FD3-A99EBD2E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Id_evaluation</a:t>
            </a:r>
            <a:endParaRPr lang="fr-FR" dirty="0"/>
          </a:p>
          <a:p>
            <a:r>
              <a:rPr lang="fr-FR" dirty="0"/>
              <a:t>Type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 err="1"/>
              <a:t>Numero</a:t>
            </a:r>
            <a:r>
              <a:rPr lang="fr-FR" dirty="0"/>
              <a:t>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/>
              <a:t>Date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/>
              <a:t>Classe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46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85D39-43E7-457C-BC2E-2B8D82C3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la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61BBE-33D0-43B6-A028-29295292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eleves</a:t>
            </a:r>
            <a:endParaRPr lang="fr-FR" dirty="0"/>
          </a:p>
          <a:p>
            <a:r>
              <a:rPr lang="fr-FR" dirty="0"/>
              <a:t>Chargement compétences</a:t>
            </a:r>
          </a:p>
        </p:txBody>
      </p:sp>
    </p:spTree>
    <p:extLst>
      <p:ext uri="{BB962C8B-B14F-4D97-AF65-F5344CB8AC3E}">
        <p14:creationId xmlns:p14="http://schemas.microsoft.com/office/powerpoint/2010/main" val="2631369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C9E4B-784A-4016-A5F8-4EC2AFC8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51ABE-FFB3-489A-9E53-6E91A7302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ID_eval</a:t>
            </a:r>
            <a:endParaRPr lang="fr-FR" dirty="0"/>
          </a:p>
          <a:p>
            <a:r>
              <a:rPr lang="fr-FR" dirty="0" err="1"/>
              <a:t>Id_ques</a:t>
            </a:r>
            <a:r>
              <a:rPr lang="fr-FR" dirty="0"/>
              <a:t> [</a:t>
            </a:r>
            <a:r>
              <a:rPr lang="fr-FR" dirty="0" err="1"/>
              <a:t>prim</a:t>
            </a:r>
            <a:r>
              <a:rPr lang="fr-FR" dirty="0"/>
              <a:t>]</a:t>
            </a:r>
          </a:p>
          <a:p>
            <a:r>
              <a:rPr lang="fr-FR" dirty="0" err="1"/>
              <a:t>Num</a:t>
            </a:r>
            <a:r>
              <a:rPr lang="fr-FR" dirty="0"/>
              <a:t> </a:t>
            </a:r>
            <a:r>
              <a:rPr lang="fr-FR" dirty="0" err="1"/>
              <a:t>ques</a:t>
            </a:r>
            <a:endParaRPr lang="fr-FR" dirty="0"/>
          </a:p>
          <a:p>
            <a:r>
              <a:rPr lang="fr-FR" dirty="0" err="1"/>
              <a:t>Id_comp</a:t>
            </a:r>
            <a:r>
              <a:rPr lang="fr-FR" dirty="0"/>
              <a:t> (1, 2, 3 ?)</a:t>
            </a:r>
          </a:p>
          <a:p>
            <a:r>
              <a:rPr lang="fr-FR" dirty="0"/>
              <a:t>Note </a:t>
            </a:r>
            <a:r>
              <a:rPr lang="fr-FR" dirty="0" err="1"/>
              <a:t>ques</a:t>
            </a:r>
            <a:r>
              <a:rPr lang="fr-FR" dirty="0"/>
              <a:t> ? </a:t>
            </a:r>
          </a:p>
          <a:p>
            <a:r>
              <a:rPr lang="fr-FR" dirty="0"/>
              <a:t>Poids compétence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3AED524-8BC5-4A42-8CD4-59E0CAAF188A}"/>
              </a:ext>
            </a:extLst>
          </p:cNvPr>
          <p:cNvSpPr txBox="1">
            <a:spLocks/>
          </p:cNvSpPr>
          <p:nvPr/>
        </p:nvSpPr>
        <p:spPr>
          <a:xfrm>
            <a:off x="7046912" y="2133600"/>
            <a:ext cx="461723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Id_eleve</a:t>
            </a:r>
            <a:endParaRPr lang="fr-FR" dirty="0"/>
          </a:p>
          <a:p>
            <a:r>
              <a:rPr lang="fr-FR" err="1"/>
              <a:t>Id</a:t>
            </a:r>
            <a:r>
              <a:rPr lang="fr-FR"/>
              <a:t>_eval</a:t>
            </a:r>
            <a:endParaRPr lang="fr-FR" dirty="0"/>
          </a:p>
          <a:p>
            <a:r>
              <a:rPr lang="fr-FR" dirty="0" err="1"/>
              <a:t>Id_ques</a:t>
            </a:r>
            <a:endParaRPr lang="fr-FR" dirty="0"/>
          </a:p>
          <a:p>
            <a:r>
              <a:rPr lang="fr-FR" dirty="0" err="1"/>
              <a:t>Note_ques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632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8C628-9857-4FB8-9F53-2B9A7DFE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d’une 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4C889-88D8-4904-A53A-D86BCCD7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Purge éventuelle</a:t>
            </a:r>
          </a:p>
          <a:p>
            <a:r>
              <a:rPr lang="fr-FR" dirty="0"/>
              <a:t>Remplissage de la table des évaluations</a:t>
            </a:r>
          </a:p>
          <a:p>
            <a:r>
              <a:rPr lang="fr-FR" dirty="0"/>
              <a:t>Remplissage de la table des questions</a:t>
            </a:r>
          </a:p>
        </p:txBody>
      </p:sp>
    </p:spTree>
    <p:extLst>
      <p:ext uri="{BB962C8B-B14F-4D97-AF65-F5344CB8AC3E}">
        <p14:creationId xmlns:p14="http://schemas.microsoft.com/office/powerpoint/2010/main" val="4276588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34AEB-7D39-4E26-A444-8DA108A4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bilan noté par élève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3BA7AA-D81B-4BAE-A1B8-293646B0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de la note brute</a:t>
            </a:r>
          </a:p>
          <a:p>
            <a:r>
              <a:rPr lang="fr-FR" dirty="0"/>
              <a:t>Calcul de la note des questions traitées</a:t>
            </a:r>
          </a:p>
          <a:p>
            <a:endParaRPr lang="fr-FR" dirty="0"/>
          </a:p>
          <a:p>
            <a:r>
              <a:rPr lang="fr-FR" dirty="0"/>
              <a:t>Ajout du commentaire général</a:t>
            </a:r>
          </a:p>
          <a:p>
            <a:r>
              <a:rPr lang="fr-FR" dirty="0"/>
              <a:t>Ajout du commentaire particulier</a:t>
            </a:r>
          </a:p>
          <a:p>
            <a:endParaRPr lang="fr-FR" dirty="0"/>
          </a:p>
          <a:p>
            <a:r>
              <a:rPr lang="fr-FR" dirty="0"/>
              <a:t>Création du graphe</a:t>
            </a:r>
          </a:p>
          <a:p>
            <a:r>
              <a:rPr lang="fr-FR" dirty="0"/>
              <a:t>  </a:t>
            </a:r>
          </a:p>
          <a:p>
            <a:r>
              <a:rPr lang="fr-FR" dirty="0"/>
              <a:t>Création du tableau avec les notes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299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FF6E8-435D-9C61-BB24-D62151B0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3646"/>
            <a:ext cx="9601200" cy="592154"/>
          </a:xfrm>
        </p:spPr>
        <p:txBody>
          <a:bodyPr>
            <a:normAutofit fontScale="90000"/>
          </a:bodyPr>
          <a:lstStyle/>
          <a:p>
            <a:r>
              <a:rPr lang="fr-FR" dirty="0"/>
              <a:t>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EBD69-7601-4865-A870-A9D77FCC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85800"/>
            <a:ext cx="9601200" cy="6172200"/>
          </a:xfrm>
        </p:spPr>
        <p:txBody>
          <a:bodyPr>
            <a:normAutofit fontScale="40000" lnSpcReduction="20000"/>
          </a:bodyPr>
          <a:lstStyle/>
          <a:p>
            <a:r>
              <a:rPr lang="fr-FR" dirty="0"/>
              <a:t>Analyser un système</a:t>
            </a:r>
          </a:p>
          <a:p>
            <a:r>
              <a:rPr lang="fr-FR" dirty="0"/>
              <a:t>Analyser un composant</a:t>
            </a:r>
          </a:p>
          <a:p>
            <a:pPr lvl="1"/>
            <a:r>
              <a:rPr lang="fr-FR" dirty="0"/>
              <a:t>Analyser un composant de la chaine de puissance</a:t>
            </a:r>
          </a:p>
          <a:p>
            <a:pPr lvl="1"/>
            <a:r>
              <a:rPr lang="fr-FR" dirty="0"/>
              <a:t>Analyser un composant de la chaine d’informations</a:t>
            </a:r>
          </a:p>
          <a:p>
            <a:r>
              <a:rPr lang="fr-FR" dirty="0"/>
              <a:t>Valider une exigence</a:t>
            </a:r>
          </a:p>
          <a:p>
            <a:r>
              <a:rPr lang="fr-FR" dirty="0"/>
              <a:t>Modéliser un système asservi</a:t>
            </a:r>
          </a:p>
          <a:p>
            <a:pPr lvl="1"/>
            <a:r>
              <a:rPr lang="fr-FR" dirty="0"/>
              <a:t>Fonction de transfert</a:t>
            </a:r>
          </a:p>
          <a:p>
            <a:pPr lvl="1"/>
            <a:r>
              <a:rPr lang="fr-FR" dirty="0"/>
              <a:t>Schéma-blocs</a:t>
            </a:r>
          </a:p>
          <a:p>
            <a:r>
              <a:rPr lang="fr-FR" dirty="0"/>
              <a:t>Analyser et déterminer les performantes d’un système asservi</a:t>
            </a:r>
          </a:p>
          <a:p>
            <a:r>
              <a:rPr lang="fr-FR" dirty="0"/>
              <a:t>Modéliser un système mécanique</a:t>
            </a:r>
          </a:p>
          <a:p>
            <a:pPr lvl="1"/>
            <a:r>
              <a:rPr lang="fr-FR" dirty="0"/>
              <a:t>Modélisation d’une pièce</a:t>
            </a:r>
          </a:p>
          <a:p>
            <a:pPr lvl="1"/>
            <a:r>
              <a:rPr lang="fr-FR" dirty="0"/>
              <a:t>Modélisation d’une liaison </a:t>
            </a:r>
          </a:p>
          <a:p>
            <a:pPr lvl="1"/>
            <a:r>
              <a:rPr lang="fr-FR" dirty="0"/>
              <a:t>Modélisation d’un système</a:t>
            </a:r>
          </a:p>
          <a:p>
            <a:pPr lvl="1"/>
            <a:r>
              <a:rPr lang="fr-FR" dirty="0"/>
              <a:t>Analyse géométrique</a:t>
            </a:r>
          </a:p>
          <a:p>
            <a:r>
              <a:rPr lang="fr-FR" dirty="0"/>
              <a:t>Analyser et simplifier un mécanisme</a:t>
            </a:r>
          </a:p>
          <a:p>
            <a:pPr lvl="1"/>
            <a:r>
              <a:rPr lang="fr-FR" dirty="0"/>
              <a:t>Liaisons équivalentes</a:t>
            </a:r>
          </a:p>
          <a:p>
            <a:pPr lvl="1"/>
            <a:r>
              <a:rPr lang="fr-FR" dirty="0"/>
              <a:t>Hyperstatisme, Isostatisme</a:t>
            </a:r>
          </a:p>
          <a:p>
            <a:r>
              <a:rPr lang="fr-FR" dirty="0"/>
              <a:t>Déterminer une loi E/S</a:t>
            </a:r>
          </a:p>
          <a:p>
            <a:r>
              <a:rPr lang="fr-FR" dirty="0"/>
              <a:t>Déterminer une action mécanique en statique</a:t>
            </a:r>
          </a:p>
          <a:p>
            <a:r>
              <a:rPr lang="fr-FR" dirty="0"/>
              <a:t>Déterminer une action mécanique ou une loi de mouvement en dynamique</a:t>
            </a:r>
          </a:p>
          <a:p>
            <a:pPr lvl="1"/>
            <a:r>
              <a:rPr lang="fr-FR" dirty="0"/>
              <a:t>Calculer un torseur cinétique</a:t>
            </a:r>
          </a:p>
          <a:p>
            <a:pPr lvl="1"/>
            <a:r>
              <a:rPr lang="fr-FR" dirty="0"/>
              <a:t>Calculer un torseur dynamique</a:t>
            </a:r>
          </a:p>
          <a:p>
            <a:pPr lvl="1"/>
            <a:r>
              <a:rPr lang="fr-FR" dirty="0"/>
              <a:t>Mettre en œuvre une démarche de résolution</a:t>
            </a:r>
          </a:p>
          <a:p>
            <a:r>
              <a:rPr lang="fr-FR" dirty="0"/>
              <a:t>Déterminer une action mécanique ou une loi de mouvement en énergétique</a:t>
            </a:r>
          </a:p>
          <a:p>
            <a:pPr lvl="1"/>
            <a:r>
              <a:rPr lang="fr-FR" dirty="0"/>
              <a:t>Calculer l'énergie cinétique</a:t>
            </a:r>
          </a:p>
          <a:p>
            <a:pPr lvl="1"/>
            <a:r>
              <a:rPr lang="fr-FR" dirty="0"/>
              <a:t>Calculer la puissance</a:t>
            </a:r>
          </a:p>
          <a:p>
            <a:pPr lvl="1"/>
            <a:r>
              <a:rPr lang="fr-FR" dirty="0"/>
              <a:t>Mettre en œuvre une démarche </a:t>
            </a:r>
            <a:r>
              <a:rPr lang="fr-FR"/>
              <a:t>de résolution</a:t>
            </a:r>
            <a:endParaRPr lang="fr-FR" dirty="0"/>
          </a:p>
          <a:p>
            <a:r>
              <a:rPr lang="fr-FR" dirty="0"/>
              <a:t>Résoudre un problème en utilisant des outils numériques</a:t>
            </a:r>
          </a:p>
          <a:p>
            <a:pPr lvl="1"/>
            <a:r>
              <a:rPr lang="fr-FR" dirty="0"/>
              <a:t>Résolution numérique</a:t>
            </a:r>
          </a:p>
          <a:p>
            <a:pPr lvl="1"/>
            <a:r>
              <a:rPr lang="fr-FR" dirty="0"/>
              <a:t>IA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94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503C5-8EBF-0339-F412-3395FFC9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8F205-520C-4A24-F002-CF26401A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Analyser un système, ses performances, ses constituants</a:t>
            </a:r>
          </a:p>
          <a:p>
            <a:pPr lvl="1"/>
            <a:r>
              <a:rPr lang="fr-FR" dirty="0"/>
              <a:t>A1 – Analyser les besoins et les exigences (Exigences, Besoin….)</a:t>
            </a:r>
          </a:p>
          <a:p>
            <a:pPr lvl="1"/>
            <a:r>
              <a:rPr lang="fr-FR" dirty="0"/>
              <a:t>A2 – Définir les frontières de l’analyse (MEI, Grandeur Flux, effort,…)</a:t>
            </a:r>
          </a:p>
          <a:p>
            <a:pPr lvl="1"/>
            <a:r>
              <a:rPr lang="fr-FR" dirty="0"/>
              <a:t>Caractérisation, choix d’un élément de la chaine d’info</a:t>
            </a:r>
          </a:p>
          <a:p>
            <a:pPr lvl="1"/>
            <a:r>
              <a:rPr lang="fr-FR" dirty="0"/>
              <a:t>Caractérisation, choix d’un élément de la chaine de puissance</a:t>
            </a:r>
          </a:p>
          <a:p>
            <a:pPr lvl="1"/>
            <a:r>
              <a:rPr lang="fr-FR" dirty="0"/>
              <a:t>Valider le choix d’un constituant</a:t>
            </a:r>
          </a:p>
          <a:p>
            <a:pPr lvl="1"/>
            <a:r>
              <a:rPr lang="fr-FR" dirty="0"/>
              <a:t>Analyser des courbes</a:t>
            </a:r>
          </a:p>
          <a:p>
            <a:pPr lvl="1"/>
            <a:r>
              <a:rPr lang="fr-FR" dirty="0"/>
              <a:t>Valider une exigence, proposer des améliorations</a:t>
            </a:r>
          </a:p>
          <a:p>
            <a:pPr lvl="1"/>
            <a:r>
              <a:rPr lang="fr-FR" dirty="0"/>
              <a:t>Synthétiser</a:t>
            </a:r>
          </a:p>
          <a:p>
            <a:pPr lvl="1"/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317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238C8-7089-75DA-6011-383D336C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4ED38A-1EE0-5DC9-446F-CDF6C5F37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Concevoir un algorithme</a:t>
            </a:r>
          </a:p>
          <a:p>
            <a:pPr lvl="1"/>
            <a:r>
              <a:rPr lang="fr-FR" dirty="0"/>
              <a:t>Analyser un algorithme</a:t>
            </a:r>
          </a:p>
          <a:p>
            <a:pPr lvl="1"/>
            <a:r>
              <a:rPr lang="fr-FR" dirty="0"/>
              <a:t>Décomposer un problème</a:t>
            </a:r>
          </a:p>
          <a:p>
            <a:pPr lvl="1"/>
            <a:r>
              <a:rPr lang="fr-FR" dirty="0"/>
              <a:t>Résoudre un problème en utilisant les outils de résolution numérique</a:t>
            </a:r>
          </a:p>
          <a:p>
            <a:pPr lvl="1"/>
            <a:r>
              <a:rPr lang="fr-FR" dirty="0"/>
              <a:t>Résoudre un problème en utilisant les outils d’apprentissage automatisé</a:t>
            </a:r>
          </a:p>
          <a:p>
            <a:pPr lvl="1"/>
            <a:r>
              <a:rPr lang="fr-FR" dirty="0"/>
              <a:t>Implémenter un algorithme</a:t>
            </a:r>
          </a:p>
          <a:p>
            <a:pPr lvl="1"/>
            <a:r>
              <a:rPr lang="fr-FR" dirty="0"/>
              <a:t>Analyser les résultats d’un algorithme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885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1AC37-30D9-5A2E-61FD-88735FA2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F5300-8068-E6C4-97C1-748B62F5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Modéliser une pièce et un mécanisme</a:t>
            </a:r>
          </a:p>
          <a:p>
            <a:pPr lvl="1"/>
            <a:r>
              <a:rPr lang="fr-FR" dirty="0"/>
              <a:t>Déterminer un centre d’inertie, un barycentre</a:t>
            </a:r>
          </a:p>
          <a:p>
            <a:pPr lvl="1"/>
            <a:r>
              <a:rPr lang="fr-FR" dirty="0"/>
              <a:t>Déterminer une matrice d’inertie</a:t>
            </a:r>
          </a:p>
          <a:p>
            <a:pPr lvl="1"/>
            <a:r>
              <a:rPr lang="fr-FR" dirty="0"/>
              <a:t>Choisir et justifier une liaison</a:t>
            </a:r>
          </a:p>
          <a:p>
            <a:pPr lvl="1"/>
            <a:r>
              <a:rPr lang="fr-FR" dirty="0"/>
              <a:t>Analyser un schéma cinématique</a:t>
            </a:r>
          </a:p>
          <a:p>
            <a:pPr lvl="1"/>
            <a:r>
              <a:rPr lang="fr-FR" dirty="0"/>
              <a:t>Réaliser un schéma cinématique</a:t>
            </a:r>
          </a:p>
          <a:p>
            <a:pPr lvl="1"/>
            <a:r>
              <a:rPr lang="fr-FR" dirty="0"/>
              <a:t>Paramétrer un mouvement</a:t>
            </a:r>
          </a:p>
          <a:p>
            <a:r>
              <a:rPr lang="fr-FR" dirty="0"/>
              <a:t>Déterminer une loi E/S </a:t>
            </a:r>
          </a:p>
          <a:p>
            <a:pPr lvl="1"/>
            <a:r>
              <a:rPr lang="fr-FR" dirty="0"/>
              <a:t>Résoudre une fermeture de chaine géométrique</a:t>
            </a:r>
          </a:p>
          <a:p>
            <a:pPr lvl="1"/>
            <a:r>
              <a:rPr lang="fr-FR" dirty="0"/>
              <a:t>Déterminer un torseur cinématique</a:t>
            </a:r>
          </a:p>
          <a:p>
            <a:pPr lvl="1"/>
            <a:r>
              <a:rPr lang="fr-FR" dirty="0"/>
              <a:t>Résoudre une fermeture de chaine cinématique</a:t>
            </a:r>
          </a:p>
          <a:p>
            <a:pPr lvl="1"/>
            <a:r>
              <a:rPr lang="fr-FR" dirty="0"/>
              <a:t>Déterminer un rapport de transmission</a:t>
            </a:r>
          </a:p>
          <a:p>
            <a:r>
              <a:rPr lang="fr-FR" dirty="0"/>
              <a:t>Analyser un mécanisme</a:t>
            </a:r>
          </a:p>
          <a:p>
            <a:pPr lvl="1"/>
            <a:r>
              <a:rPr lang="fr-FR" dirty="0"/>
              <a:t>Analyser un mécanisme à l’aide d’un système d’équations statiques ou cinématiques</a:t>
            </a:r>
          </a:p>
          <a:p>
            <a:pPr lvl="1"/>
            <a:r>
              <a:rPr lang="fr-FR" dirty="0"/>
              <a:t>Liaisons équivalentes</a:t>
            </a:r>
          </a:p>
          <a:p>
            <a:pPr lvl="1"/>
            <a:r>
              <a:rPr lang="fr-FR" dirty="0"/>
              <a:t>Déterminer la mobilité d’un mécanisme</a:t>
            </a:r>
          </a:p>
          <a:p>
            <a:pPr lvl="1"/>
            <a:r>
              <a:rPr lang="fr-FR" dirty="0"/>
              <a:t>Proposer des modifications de l’architecture d’un mécanisme</a:t>
            </a:r>
          </a:p>
          <a:p>
            <a:pPr lvl="1"/>
            <a:r>
              <a:rPr lang="fr-FR" dirty="0"/>
              <a:t>Isostatisme &amp; Hyperstatisme</a:t>
            </a:r>
          </a:p>
          <a:p>
            <a:pPr marL="530352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977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C4635-A9ED-8E99-FB38-0A532DC8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8442F2-D083-E65A-6FB0-52E12C039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Déterminer une loi de mouvement ou une action mécanique</a:t>
            </a:r>
          </a:p>
          <a:p>
            <a:pPr lvl="1"/>
            <a:r>
              <a:rPr lang="fr-FR" dirty="0"/>
              <a:t>Analyser un problème, graphe de structure, BAME</a:t>
            </a:r>
          </a:p>
          <a:p>
            <a:pPr lvl="1"/>
            <a:r>
              <a:rPr lang="fr-FR" dirty="0"/>
              <a:t>Déterminer les caractéristiques d’une loi de mouvement (trapèze de vitesse)</a:t>
            </a:r>
          </a:p>
          <a:p>
            <a:pPr lvl="1"/>
            <a:r>
              <a:rPr lang="fr-FR" dirty="0"/>
              <a:t>Déterminer un torseur statique</a:t>
            </a:r>
          </a:p>
          <a:p>
            <a:pPr lvl="1"/>
            <a:r>
              <a:rPr lang="fr-FR" dirty="0"/>
              <a:t>Déterminer un torseur cinétique</a:t>
            </a:r>
          </a:p>
          <a:p>
            <a:pPr lvl="1"/>
            <a:r>
              <a:rPr lang="fr-FR" dirty="0"/>
              <a:t>Déterminer un torseur dynamique ou une projection </a:t>
            </a:r>
          </a:p>
          <a:p>
            <a:pPr lvl="1"/>
            <a:r>
              <a:rPr lang="fr-FR" dirty="0"/>
              <a:t>Calculer l’énergie cinétique</a:t>
            </a:r>
          </a:p>
          <a:p>
            <a:pPr lvl="2"/>
            <a:r>
              <a:rPr lang="fr-FR" dirty="0"/>
              <a:t>Calcul dans un cas simple (mouvement simple)</a:t>
            </a:r>
          </a:p>
          <a:p>
            <a:pPr lvl="2"/>
            <a:r>
              <a:rPr lang="fr-FR" dirty="0"/>
              <a:t>Calcul dans un cas complexe (mouvement composé)</a:t>
            </a:r>
          </a:p>
          <a:p>
            <a:pPr lvl="2"/>
            <a:r>
              <a:rPr lang="fr-FR" dirty="0"/>
              <a:t>Identifier une inertie ou une masse équivalente</a:t>
            </a:r>
          </a:p>
          <a:p>
            <a:pPr lvl="1"/>
            <a:r>
              <a:rPr lang="fr-FR" dirty="0"/>
              <a:t>Appliquer le PFS</a:t>
            </a:r>
          </a:p>
          <a:p>
            <a:pPr lvl="1"/>
            <a:r>
              <a:rPr lang="fr-FR" dirty="0"/>
              <a:t>Appliquer le PFD</a:t>
            </a:r>
          </a:p>
          <a:p>
            <a:pPr lvl="1"/>
            <a:r>
              <a:rPr lang="fr-FR" dirty="0"/>
              <a:t>Appliquer le TEC</a:t>
            </a:r>
          </a:p>
          <a:p>
            <a:pPr marL="530352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002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3E4A0-F755-B1A3-FFFC-C14920F2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6B59F-3FEE-BE53-2EC3-A3444632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67487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Modéliser un système asservi</a:t>
            </a:r>
          </a:p>
          <a:p>
            <a:pPr lvl="1"/>
            <a:r>
              <a:rPr lang="fr-FR" dirty="0"/>
              <a:t>Architecture d’un système asservi</a:t>
            </a:r>
          </a:p>
          <a:p>
            <a:pPr lvl="1"/>
            <a:r>
              <a:rPr lang="fr-FR" dirty="0"/>
              <a:t>Modélisation par fonction de transfert</a:t>
            </a:r>
          </a:p>
          <a:p>
            <a:pPr lvl="1"/>
            <a:r>
              <a:rPr lang="fr-FR" dirty="0"/>
              <a:t>Modélisation par schéma blocs</a:t>
            </a:r>
          </a:p>
          <a:p>
            <a:pPr lvl="1"/>
            <a:r>
              <a:rPr lang="fr-FR" dirty="0"/>
              <a:t>Déterminer une réponse temporelle</a:t>
            </a:r>
          </a:p>
          <a:p>
            <a:pPr lvl="1"/>
            <a:r>
              <a:rPr lang="fr-FR" dirty="0"/>
              <a:t>Déterminer une réponse fréquentielle</a:t>
            </a:r>
          </a:p>
          <a:p>
            <a:pPr lvl="1"/>
            <a:r>
              <a:rPr lang="fr-FR" dirty="0"/>
              <a:t>Modéliser la FT par identification d’une réponse temporelle</a:t>
            </a:r>
          </a:p>
          <a:p>
            <a:pPr lvl="1"/>
            <a:r>
              <a:rPr lang="fr-FR" dirty="0"/>
              <a:t>Modéliser la FT par identification d’une réponse fréquentielle</a:t>
            </a:r>
          </a:p>
          <a:p>
            <a:r>
              <a:rPr lang="fr-FR" dirty="0"/>
              <a:t>Déterminer les performances d’un système asservi</a:t>
            </a:r>
          </a:p>
          <a:p>
            <a:pPr lvl="1"/>
            <a:r>
              <a:rPr lang="fr-FR" dirty="0"/>
              <a:t>Caractériser la stabilité</a:t>
            </a:r>
          </a:p>
          <a:p>
            <a:pPr lvl="1"/>
            <a:r>
              <a:rPr lang="fr-FR" dirty="0"/>
              <a:t>Caractériser la précision</a:t>
            </a:r>
          </a:p>
          <a:p>
            <a:pPr lvl="1"/>
            <a:r>
              <a:rPr lang="fr-FR" dirty="0"/>
              <a:t>Caractériser la rapidité</a:t>
            </a:r>
          </a:p>
          <a:p>
            <a:r>
              <a:rPr lang="fr-FR" dirty="0"/>
              <a:t>Corriger le comportement d’un système asservi</a:t>
            </a:r>
          </a:p>
          <a:p>
            <a:pPr lvl="1"/>
            <a:r>
              <a:rPr lang="fr-FR" dirty="0"/>
              <a:t>Proposer ou justifier le choix d’un correcteur</a:t>
            </a:r>
          </a:p>
          <a:p>
            <a:pPr lvl="1"/>
            <a:r>
              <a:rPr lang="fr-FR" dirty="0"/>
              <a:t>Régler un correcteur P</a:t>
            </a:r>
          </a:p>
          <a:p>
            <a:pPr lvl="1"/>
            <a:r>
              <a:rPr lang="fr-FR" dirty="0"/>
              <a:t>Régler un correcteur PI</a:t>
            </a:r>
          </a:p>
          <a:p>
            <a:pPr lvl="1"/>
            <a:r>
              <a:rPr lang="fr-FR" dirty="0"/>
              <a:t>Régler un correcteur DP</a:t>
            </a:r>
          </a:p>
          <a:p>
            <a:pPr lvl="1"/>
            <a:r>
              <a:rPr lang="fr-FR" dirty="0"/>
              <a:t>Modéliser le comportement d’un correcteur numérique</a:t>
            </a:r>
          </a:p>
          <a:p>
            <a:pPr lvl="1"/>
            <a:r>
              <a:rPr lang="fr-FR" dirty="0"/>
              <a:t>Analyser les effets d’un correcteur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38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0AA0C-5A2B-34C9-E73B-283749F7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AACB2-57F0-0976-1B40-C82F4B0B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Concevoir la commande d’un système séquentiel</a:t>
            </a:r>
          </a:p>
          <a:p>
            <a:pPr lvl="1"/>
            <a:r>
              <a:rPr lang="fr-FR" dirty="0"/>
              <a:t>Analyser un graphe d’état</a:t>
            </a:r>
          </a:p>
          <a:p>
            <a:pPr lvl="1"/>
            <a:r>
              <a:rPr lang="fr-FR" dirty="0"/>
              <a:t>Modifier le comporte d’un graphe d’état</a:t>
            </a:r>
          </a:p>
        </p:txBody>
      </p:sp>
    </p:spTree>
    <p:extLst>
      <p:ext uri="{BB962C8B-B14F-4D97-AF65-F5344CB8AC3E}">
        <p14:creationId xmlns:p14="http://schemas.microsoft.com/office/powerpoint/2010/main" val="35881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2878B-594C-445B-8D46-3AB33987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</a:t>
            </a:r>
            <a:br>
              <a:rPr lang="fr-FR" dirty="0"/>
            </a:br>
            <a:r>
              <a:rPr lang="fr-FR" dirty="0"/>
              <a:t>Grille d’évaluation par 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54564-0C0A-4434-9C3A-4CDD86B3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91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2878B-594C-445B-8D46-3AB33987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</a:t>
            </a:r>
            <a:br>
              <a:rPr lang="fr-FR" dirty="0"/>
            </a:br>
            <a:r>
              <a:rPr lang="fr-FR" dirty="0"/>
              <a:t>Synthèse des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54564-0C0A-4434-9C3A-4CDD86B3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Compétence X-x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885152D-8FCB-4AB2-BE55-091F70F0DC8E}"/>
              </a:ext>
            </a:extLst>
          </p:cNvPr>
          <p:cNvCxnSpPr/>
          <p:nvPr/>
        </p:nvCxnSpPr>
        <p:spPr>
          <a:xfrm flipV="1">
            <a:off x="3211033" y="3891515"/>
            <a:ext cx="0" cy="1701209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09D716-A6D2-445D-8492-97787380D057}"/>
              </a:ext>
            </a:extLst>
          </p:cNvPr>
          <p:cNvCxnSpPr>
            <a:cxnSpLocks/>
          </p:cNvCxnSpPr>
          <p:nvPr/>
        </p:nvCxnSpPr>
        <p:spPr>
          <a:xfrm flipV="1">
            <a:off x="3211033" y="5592724"/>
            <a:ext cx="6071190" cy="0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911B225-3988-41C6-898B-46FB9A254CE0}"/>
              </a:ext>
            </a:extLst>
          </p:cNvPr>
          <p:cNvSpPr txBox="1"/>
          <p:nvPr/>
        </p:nvSpPr>
        <p:spPr>
          <a:xfrm rot="18361054">
            <a:off x="356190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84C170C-EB50-47F5-B1B6-CB05E36D1E56}"/>
              </a:ext>
            </a:extLst>
          </p:cNvPr>
          <p:cNvSpPr txBox="1"/>
          <p:nvPr/>
        </p:nvSpPr>
        <p:spPr>
          <a:xfrm rot="18361054">
            <a:off x="452579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FF3F61-AF83-4F8F-82F7-B6624BB866F8}"/>
              </a:ext>
            </a:extLst>
          </p:cNvPr>
          <p:cNvSpPr txBox="1"/>
          <p:nvPr/>
        </p:nvSpPr>
        <p:spPr>
          <a:xfrm rot="18361054">
            <a:off x="548968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B9E479-B28C-417C-B391-CD72844F1C82}"/>
              </a:ext>
            </a:extLst>
          </p:cNvPr>
          <p:cNvSpPr txBox="1"/>
          <p:nvPr/>
        </p:nvSpPr>
        <p:spPr>
          <a:xfrm rot="18361054">
            <a:off x="645357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661576F-A02B-4169-97FC-ACF2840A5AAF}"/>
              </a:ext>
            </a:extLst>
          </p:cNvPr>
          <p:cNvSpPr txBox="1"/>
          <p:nvPr/>
        </p:nvSpPr>
        <p:spPr>
          <a:xfrm rot="18361054">
            <a:off x="741746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6C1F26-5668-4C9D-AAB4-242ADEA0CBCD}"/>
              </a:ext>
            </a:extLst>
          </p:cNvPr>
          <p:cNvSpPr txBox="1"/>
          <p:nvPr/>
        </p:nvSpPr>
        <p:spPr>
          <a:xfrm rot="18361054">
            <a:off x="8381358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5F13498-7F80-451B-A525-1FEC0A4209B4}"/>
              </a:ext>
            </a:extLst>
          </p:cNvPr>
          <p:cNvCxnSpPr>
            <a:cxnSpLocks/>
          </p:cNvCxnSpPr>
          <p:nvPr/>
        </p:nvCxnSpPr>
        <p:spPr>
          <a:xfrm flipV="1">
            <a:off x="3896831" y="4139721"/>
            <a:ext cx="0" cy="1446027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3D1DFA6-78F1-423A-B5EB-33E98F955F00}"/>
              </a:ext>
            </a:extLst>
          </p:cNvPr>
          <p:cNvCxnSpPr>
            <a:cxnSpLocks/>
          </p:cNvCxnSpPr>
          <p:nvPr/>
        </p:nvCxnSpPr>
        <p:spPr>
          <a:xfrm>
            <a:off x="3196486" y="4146698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FD948CE-8405-459F-8782-57014889EAB5}"/>
              </a:ext>
            </a:extLst>
          </p:cNvPr>
          <p:cNvCxnSpPr>
            <a:cxnSpLocks/>
          </p:cNvCxnSpPr>
          <p:nvPr/>
        </p:nvCxnSpPr>
        <p:spPr>
          <a:xfrm>
            <a:off x="3196486" y="4870152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ABAB8B5-FF8B-48CA-B667-0C3FDF16C2C2}"/>
              </a:ext>
            </a:extLst>
          </p:cNvPr>
          <p:cNvCxnSpPr>
            <a:cxnSpLocks/>
          </p:cNvCxnSpPr>
          <p:nvPr/>
        </p:nvCxnSpPr>
        <p:spPr>
          <a:xfrm>
            <a:off x="3196486" y="5231879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01EC9CA-771E-4A52-8CC0-F7894D063573}"/>
              </a:ext>
            </a:extLst>
          </p:cNvPr>
          <p:cNvCxnSpPr>
            <a:cxnSpLocks/>
          </p:cNvCxnSpPr>
          <p:nvPr/>
        </p:nvCxnSpPr>
        <p:spPr>
          <a:xfrm>
            <a:off x="3196486" y="4508425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6E29B91-C2CE-4B97-8E19-E9960E8D6044}"/>
              </a:ext>
            </a:extLst>
          </p:cNvPr>
          <p:cNvCxnSpPr>
            <a:cxnSpLocks/>
          </p:cNvCxnSpPr>
          <p:nvPr/>
        </p:nvCxnSpPr>
        <p:spPr>
          <a:xfrm>
            <a:off x="3196486" y="5593607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7133FC9-7246-4E27-BFA7-F1D2CAC84541}"/>
              </a:ext>
            </a:extLst>
          </p:cNvPr>
          <p:cNvCxnSpPr>
            <a:cxnSpLocks/>
          </p:cNvCxnSpPr>
          <p:nvPr/>
        </p:nvCxnSpPr>
        <p:spPr>
          <a:xfrm flipV="1">
            <a:off x="4860721" y="4501447"/>
            <a:ext cx="0" cy="1084301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475B6E5-E24A-4341-997F-7ADCBBFADC6F}"/>
              </a:ext>
            </a:extLst>
          </p:cNvPr>
          <p:cNvCxnSpPr>
            <a:cxnSpLocks/>
          </p:cNvCxnSpPr>
          <p:nvPr/>
        </p:nvCxnSpPr>
        <p:spPr>
          <a:xfrm flipV="1">
            <a:off x="5824611" y="4501447"/>
            <a:ext cx="0" cy="1084301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F5B2B1F-5B46-40C7-83A5-5A9187A65618}"/>
              </a:ext>
            </a:extLst>
          </p:cNvPr>
          <p:cNvCxnSpPr>
            <a:cxnSpLocks/>
          </p:cNvCxnSpPr>
          <p:nvPr/>
        </p:nvCxnSpPr>
        <p:spPr>
          <a:xfrm flipV="1">
            <a:off x="6788501" y="5210613"/>
            <a:ext cx="0" cy="375135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6460382-2950-44E6-8BE8-5329EA3DCD3D}"/>
              </a:ext>
            </a:extLst>
          </p:cNvPr>
          <p:cNvCxnSpPr>
            <a:cxnSpLocks/>
          </p:cNvCxnSpPr>
          <p:nvPr/>
        </p:nvCxnSpPr>
        <p:spPr>
          <a:xfrm flipV="1">
            <a:off x="7752391" y="4897291"/>
            <a:ext cx="0" cy="688457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D99BD51-50C1-41B4-89FB-E396C3A51761}"/>
              </a:ext>
            </a:extLst>
          </p:cNvPr>
          <p:cNvCxnSpPr>
            <a:cxnSpLocks/>
          </p:cNvCxnSpPr>
          <p:nvPr/>
        </p:nvCxnSpPr>
        <p:spPr>
          <a:xfrm flipV="1">
            <a:off x="8716283" y="4156338"/>
            <a:ext cx="0" cy="1429410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02F890C-130B-4C6E-BE65-735AB67E5E9A}"/>
              </a:ext>
            </a:extLst>
          </p:cNvPr>
          <p:cNvSpPr txBox="1"/>
          <p:nvPr/>
        </p:nvSpPr>
        <p:spPr>
          <a:xfrm>
            <a:off x="2521943" y="400864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100 %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A1ED021-7306-4CD8-992B-92B9FC405E54}"/>
              </a:ext>
            </a:extLst>
          </p:cNvPr>
          <p:cNvSpPr txBox="1"/>
          <p:nvPr/>
        </p:nvSpPr>
        <p:spPr>
          <a:xfrm>
            <a:off x="2521943" y="4367747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75 %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A3AC465-E56E-4927-847B-461B633E18A4}"/>
              </a:ext>
            </a:extLst>
          </p:cNvPr>
          <p:cNvSpPr txBox="1"/>
          <p:nvPr/>
        </p:nvSpPr>
        <p:spPr>
          <a:xfrm>
            <a:off x="2521943" y="4726854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50 %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011BB71-51CA-4AAD-B69B-D83BE19BA0C9}"/>
              </a:ext>
            </a:extLst>
          </p:cNvPr>
          <p:cNvSpPr txBox="1"/>
          <p:nvPr/>
        </p:nvSpPr>
        <p:spPr>
          <a:xfrm>
            <a:off x="2521943" y="508596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25 %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E9018C8-DB3A-4FEF-9A9D-6674D6F58634}"/>
              </a:ext>
            </a:extLst>
          </p:cNvPr>
          <p:cNvCxnSpPr>
            <a:cxnSpLocks/>
          </p:cNvCxnSpPr>
          <p:nvPr/>
        </p:nvCxnSpPr>
        <p:spPr>
          <a:xfrm flipH="1">
            <a:off x="9723344" y="3891514"/>
            <a:ext cx="360000" cy="1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D41B99A7-36DD-48AE-9C42-28BA11C4C69E}"/>
              </a:ext>
            </a:extLst>
          </p:cNvPr>
          <p:cNvCxnSpPr>
            <a:cxnSpLocks/>
          </p:cNvCxnSpPr>
          <p:nvPr/>
        </p:nvCxnSpPr>
        <p:spPr>
          <a:xfrm flipH="1">
            <a:off x="9723344" y="4337529"/>
            <a:ext cx="360000" cy="1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9421291-FA90-4CE5-A1D5-A92D1D837A6D}"/>
              </a:ext>
            </a:extLst>
          </p:cNvPr>
          <p:cNvCxnSpPr>
            <a:cxnSpLocks/>
          </p:cNvCxnSpPr>
          <p:nvPr/>
        </p:nvCxnSpPr>
        <p:spPr>
          <a:xfrm flipH="1">
            <a:off x="9723344" y="4783545"/>
            <a:ext cx="360000" cy="1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3EAA7075-D251-46E2-B012-DECAE835C089}"/>
              </a:ext>
            </a:extLst>
          </p:cNvPr>
          <p:cNvSpPr txBox="1"/>
          <p:nvPr/>
        </p:nvSpPr>
        <p:spPr>
          <a:xfrm>
            <a:off x="10083344" y="3745412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8B260FD-CB00-4836-B2A4-A408D916C93F}"/>
              </a:ext>
            </a:extLst>
          </p:cNvPr>
          <p:cNvSpPr txBox="1"/>
          <p:nvPr/>
        </p:nvSpPr>
        <p:spPr>
          <a:xfrm>
            <a:off x="10083344" y="4165059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Colle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7B7F5A9-E7D1-4BCB-A9C1-3B328931041B}"/>
              </a:ext>
            </a:extLst>
          </p:cNvPr>
          <p:cNvSpPr txBox="1"/>
          <p:nvPr/>
        </p:nvSpPr>
        <p:spPr>
          <a:xfrm>
            <a:off x="10097284" y="4644746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46153333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738</Words>
  <Application>Microsoft Office PowerPoint</Application>
  <PresentationFormat>Grand écran</PresentationFormat>
  <Paragraphs>183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Rétrospective</vt:lpstr>
      <vt:lpstr>Evaluation par compétences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Résultats attendus Grille d’évaluation par DS</vt:lpstr>
      <vt:lpstr>Résultats attendus Synthèse des compétences</vt:lpstr>
      <vt:lpstr>Grille d’évaluation DS</vt:lpstr>
      <vt:lpstr>Table des élèves</vt:lpstr>
      <vt:lpstr>Table des compétences</vt:lpstr>
      <vt:lpstr>Table des competences eleves</vt:lpstr>
      <vt:lpstr>Table des évaluations</vt:lpstr>
      <vt:lpstr>Création de la base</vt:lpstr>
      <vt:lpstr>Table des questions</vt:lpstr>
      <vt:lpstr>Création d’une évaluation</vt:lpstr>
      <vt:lpstr>Création d’un bilan noté par élève</vt:lpstr>
      <vt:lpstr>Compétences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par compétences</dc:title>
  <dc:creator>Xavier PESSOLES</dc:creator>
  <cp:lastModifiedBy>Xavier Pessoles</cp:lastModifiedBy>
  <cp:revision>49</cp:revision>
  <dcterms:created xsi:type="dcterms:W3CDTF">2021-12-05T19:33:44Z</dcterms:created>
  <dcterms:modified xsi:type="dcterms:W3CDTF">2024-07-07T20:02:18Z</dcterms:modified>
</cp:coreProperties>
</file>