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2" r:id="rId3"/>
    <p:sldId id="281" r:id="rId4"/>
    <p:sldId id="263" r:id="rId5"/>
    <p:sldId id="273" r:id="rId6"/>
    <p:sldId id="272" r:id="rId7"/>
    <p:sldId id="283" r:id="rId8"/>
    <p:sldId id="286" r:id="rId9"/>
    <p:sldId id="287" r:id="rId10"/>
    <p:sldId id="288" r:id="rId11"/>
    <p:sldId id="289" r:id="rId12"/>
    <p:sldId id="284" r:id="rId13"/>
    <p:sldId id="290" r:id="rId14"/>
    <p:sldId id="291" r:id="rId15"/>
    <p:sldId id="285" r:id="rId16"/>
    <p:sldId id="275" r:id="rId17"/>
    <p:sldId id="278" r:id="rId18"/>
    <p:sldId id="292" r:id="rId19"/>
    <p:sldId id="259" r:id="rId20"/>
    <p:sldId id="260" r:id="rId21"/>
    <p:sldId id="293" r:id="rId22"/>
    <p:sldId id="294" r:id="rId23"/>
    <p:sldId id="295" r:id="rId24"/>
    <p:sldId id="296" r:id="rId25"/>
    <p:sldId id="297" r:id="rId26"/>
    <p:sldId id="262" r:id="rId27"/>
    <p:sldId id="267" r:id="rId28"/>
    <p:sldId id="268" r:id="rId29"/>
    <p:sldId id="264" r:id="rId30"/>
    <p:sldId id="298" r:id="rId31"/>
    <p:sldId id="299" r:id="rId32"/>
    <p:sldId id="266" r:id="rId33"/>
    <p:sldId id="300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5B43C-549A-4639-87D3-A3E3E5DAC635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A907E-8027-4F00-B4D7-527E72A6F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56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4ABE7-6968-4EF3-8008-B142D354329E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D6C09-BCA6-44EF-99A6-4587823B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70C44E-2547-490C-B96B-C5716BE8A211}" type="datetime1">
              <a:rPr lang="fr-FR" smtClean="0"/>
              <a:t>06/02/2014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099B-BEB6-4FA8-A989-B5CEC6EE96A6}" type="datetime1">
              <a:rPr lang="fr-FR" smtClean="0"/>
              <a:t>06/02/2014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65D-AE92-4B24-A80E-B18047B1C1D8}" type="datetime1">
              <a:rPr lang="fr-FR" smtClean="0"/>
              <a:t>06/02/2014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205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33870E-E628-4B55-8FAC-7DEBA033199C}" type="datetime1">
              <a:rPr lang="fr-FR" smtClean="0"/>
              <a:t>06/02/2014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>
          <a:xfrm>
            <a:off x="-2" y="6597352"/>
            <a:ext cx="8153401" cy="260648"/>
          </a:xfrm>
        </p:spPr>
        <p:txBody>
          <a:bodyPr rtlCol="0"/>
          <a:lstStyle>
            <a:lvl1pPr>
              <a:defRPr sz="1000"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7C8C45-4A33-4265-B602-D5E2C8444F9A}" type="datetime1">
              <a:rPr lang="fr-FR" smtClean="0"/>
              <a:t>06/02/2014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03-371A-4D23-837F-61C5BAFAE300}" type="datetime1">
              <a:rPr lang="fr-FR" smtClean="0"/>
              <a:t>06/02/2014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65D-E49E-4ACC-802E-2FE5FA140AA8}" type="datetime1">
              <a:rPr lang="fr-FR" smtClean="0"/>
              <a:t>06/02/2014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2FCB01-C649-48F3-B16D-AB4366149D3F}" type="datetime1">
              <a:rPr lang="fr-FR" smtClean="0"/>
              <a:t>06/02/2014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C928-9A8D-4820-8569-8A1256CEB675}" type="datetime1">
              <a:rPr lang="fr-FR" smtClean="0"/>
              <a:t>06/02/2014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A61092-D682-48D6-9115-A8828AD70E20}" type="datetime1">
              <a:rPr lang="fr-FR" smtClean="0"/>
              <a:t>06/02/2014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835B05-DF05-4BBA-868F-A88A58FB33D1}" type="datetime1">
              <a:rPr lang="fr-FR" smtClean="0"/>
              <a:t>06/02/2014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136904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7904928" cy="5205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8F35236E-3142-47C6-A5D5-7DD086936AB6}" type="datetime1">
              <a:rPr lang="fr-FR" smtClean="0"/>
              <a:t>06/02/2014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-2" y="6492240"/>
            <a:ext cx="8153401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fr-FR" dirty="0" smtClean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99832" y="6264736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2400" y="628378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136A7F36-7A21-4EA8-9DC2-F0021944803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>
            <a:off x="4099915" y="-3090961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 userDrawn="1"/>
        </p:nvSpPr>
        <p:spPr bwMode="auto">
          <a:xfrm rot="16200000">
            <a:off x="4102247" y="2432095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2" y="6551756"/>
            <a:ext cx="81998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Introduction à la modélisation acausale en Terminale STI2D et S - SI - Applications avec Scilab / SIMM Patrick Beynet - Xavier Pessoles - Académie de Nice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osciences.fr/projets/scilab-arduino/toolbox_arduino_v3.ino?attredirects=0&amp;d=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348880"/>
            <a:ext cx="6172200" cy="189436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Découverte du </a:t>
            </a:r>
            <a:r>
              <a:rPr lang="fr-FR" sz="2400" dirty="0"/>
              <a:t>logiciel SCILAB </a:t>
            </a:r>
            <a:r>
              <a:rPr lang="fr-FR" sz="2400" dirty="0" smtClean="0"/>
              <a:t>Modélisations </a:t>
            </a:r>
            <a:r>
              <a:rPr lang="fr-FR" sz="2400" dirty="0"/>
              <a:t>multi-physiques causales et acausales, avec simulation du </a:t>
            </a:r>
            <a:r>
              <a:rPr lang="fr-FR" sz="2400" dirty="0" smtClean="0"/>
              <a:t>comportement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Utilisation du logiciel libre de droits Scilab et de ses modules </a:t>
            </a:r>
            <a:r>
              <a:rPr lang="fr-FR" dirty="0" err="1"/>
              <a:t>Xcos</a:t>
            </a:r>
            <a:r>
              <a:rPr lang="fr-FR" dirty="0"/>
              <a:t> et </a:t>
            </a:r>
            <a:r>
              <a:rPr lang="fr-FR" dirty="0" err="1" smtClean="0"/>
              <a:t>Coselica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Démonstrations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830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Résolution des 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causal</a:t>
            </a:r>
          </a:p>
          <a:p>
            <a:pPr lvl="1"/>
            <a:r>
              <a:rPr lang="fr-FR" dirty="0" smtClean="0"/>
              <a:t>La modélisation repose sur le calcul symbolique :</a:t>
            </a:r>
          </a:p>
          <a:p>
            <a:pPr lvl="2"/>
            <a:r>
              <a:rPr lang="fr-FR" dirty="0" smtClean="0"/>
              <a:t>la transformée (de Laplace)</a:t>
            </a:r>
          </a:p>
          <a:p>
            <a:pPr lvl="2"/>
            <a:r>
              <a:rPr lang="fr-FR" dirty="0" smtClean="0"/>
              <a:t>L’algèbre de schémas blocs</a:t>
            </a:r>
          </a:p>
          <a:p>
            <a:pPr lvl="1"/>
            <a:r>
              <a:rPr lang="fr-FR" dirty="0" smtClean="0"/>
              <a:t>La résolution se base sur une transformation des équations dans un domaine </a:t>
            </a:r>
            <a:r>
              <a:rPr lang="fr-FR" dirty="0" smtClean="0"/>
              <a:t>symbolique </a:t>
            </a:r>
            <a:r>
              <a:rPr lang="fr-FR" dirty="0" smtClean="0"/>
              <a:t>puis une transformation inverse permet de revenir dans le domaine temporel</a:t>
            </a:r>
          </a:p>
          <a:p>
            <a:pPr lvl="1"/>
            <a:r>
              <a:rPr lang="fr-FR" dirty="0" smtClean="0"/>
              <a:t>Des conditions nulles sont imposées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10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46503"/>
            <a:ext cx="6276654" cy="231753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54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792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Quelques avantages et inconvénients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19" y="1124744"/>
                <a:ext cx="4087165" cy="3816424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Inconvénients </a:t>
                </a:r>
              </a:p>
              <a:p>
                <a:pPr lvl="1"/>
                <a:r>
                  <a:rPr lang="fr-FR" dirty="0" smtClean="0"/>
                  <a:t>Pas de réversibilité du modèle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r>
                      <a:rPr lang="fr-FR" b="0" i="1" smtClean="0">
                        <a:latin typeface="Cambria Math"/>
                      </a:rPr>
                      <m:t>←</m:t>
                    </m:r>
                    <m:r>
                      <a:rPr lang="fr-FR" b="0" i="1" smtClean="0">
                        <a:latin typeface="Cambria Math"/>
                      </a:rPr>
                      <m:t>𝐹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𝐸</m:t>
                    </m:r>
                  </m:oMath>
                </a14:m>
                <a:endParaRPr lang="fr-FR" b="0" dirty="0" smtClean="0"/>
              </a:p>
              <a:p>
                <a:pPr lvl="2"/>
                <a:r>
                  <a:rPr lang="fr-FR" b="0" dirty="0" smtClean="0"/>
                  <a:t>Sens imposé par les flèches</a:t>
                </a:r>
              </a:p>
              <a:p>
                <a:pPr lvl="1"/>
                <a:r>
                  <a:rPr lang="fr-FR" dirty="0" smtClean="0"/>
                  <a:t>L’architecture du système n’est pas forcément respectée</a:t>
                </a:r>
              </a:p>
              <a:p>
                <a:pPr lvl="1"/>
                <a:r>
                  <a:rPr lang="fr-FR" dirty="0" smtClean="0"/>
                  <a:t>Le schéma impose une démarche de résolution au solveur.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19" y="1124744"/>
                <a:ext cx="4087165" cy="3816424"/>
              </a:xfrm>
              <a:blipFill rotWithShape="1">
                <a:blip r:embed="rId2"/>
                <a:stretch>
                  <a:fillRect l="-149" t="-799" r="-4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contenu 5"/>
          <p:cNvSpPr>
            <a:spLocks noGrp="1"/>
          </p:cNvSpPr>
          <p:nvPr>
            <p:ph sz="quarter" idx="2"/>
          </p:nvPr>
        </p:nvSpPr>
        <p:spPr>
          <a:xfrm>
            <a:off x="4338684" y="1268760"/>
            <a:ext cx="4121747" cy="3600400"/>
          </a:xfrm>
        </p:spPr>
        <p:txBody>
          <a:bodyPr>
            <a:normAutofit/>
          </a:bodyPr>
          <a:lstStyle/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La connaissance des symboles technologiques n’est pas exigée</a:t>
            </a:r>
          </a:p>
          <a:p>
            <a:pPr lvl="1"/>
            <a:r>
              <a:rPr lang="fr-FR" dirty="0" smtClean="0"/>
              <a:t>Recherche de solutions analytiques simplifiée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nalyses fréquentielles simplifiées dans le domaine symbolique (Diagrammes de </a:t>
            </a:r>
            <a:r>
              <a:rPr lang="fr-FR" dirty="0" err="1" smtClean="0"/>
              <a:t>Bode</a:t>
            </a:r>
            <a:r>
              <a:rPr lang="fr-FR" dirty="0" smtClean="0"/>
              <a:t>, Black, </a:t>
            </a:r>
            <a:r>
              <a:rPr lang="fr-FR" dirty="0" err="1" smtClean="0"/>
              <a:t>Nyquist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81651"/>
            <a:ext cx="5700590" cy="210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3264734" y="5633538"/>
            <a:ext cx="216024" cy="21602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034958" y="5644660"/>
            <a:ext cx="216024" cy="21602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63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D’un point de vu utilisateur : </a:t>
            </a:r>
          </a:p>
          <a:p>
            <a:pPr lvl="1"/>
            <a:r>
              <a:rPr lang="fr-FR" dirty="0" smtClean="0"/>
              <a:t>le modèle de connaissance d’un composant n’est pas indispensable à la modélisation d’un système</a:t>
            </a:r>
          </a:p>
          <a:p>
            <a:pPr lvl="1"/>
            <a:r>
              <a:rPr lang="fr-FR" dirty="0" smtClean="0"/>
              <a:t>il faut maîtriser les paramètres influant sur le comportement d’un constituant.</a:t>
            </a:r>
          </a:p>
          <a:p>
            <a:endParaRPr lang="fr-FR" dirty="0"/>
          </a:p>
          <a:p>
            <a:r>
              <a:rPr lang="fr-FR" dirty="0" smtClean="0"/>
              <a:t>La résolution des équations de comportement d’un système est obtenue  à l’aide de solveurs qui optimisent les calculs.</a:t>
            </a:r>
          </a:p>
          <a:p>
            <a:pPr lvl="1"/>
            <a:r>
              <a:rPr lang="fr-FR" dirty="0" smtClean="0"/>
              <a:t>Attention : le solveur peut être perçu comme une boîte noire qui peut conduire à une non – résolution du système.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8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modèle acausal respecte la symbolisation des composants qui constituent le système</a:t>
            </a:r>
          </a:p>
          <a:p>
            <a:r>
              <a:rPr lang="fr-FR" dirty="0" smtClean="0"/>
              <a:t>Les connecteurs utilisés sont adaptés à des grandeurs physiques, la polarité est respectée</a:t>
            </a:r>
          </a:p>
          <a:p>
            <a:r>
              <a:rPr lang="fr-FR" dirty="0" smtClean="0"/>
              <a:t>Les liens entre les blocs ne sont pas orientés</a:t>
            </a:r>
          </a:p>
          <a:p>
            <a:pPr lvl="1"/>
            <a:r>
              <a:rPr lang="fr-FR" dirty="0" smtClean="0"/>
              <a:t>Le modèle acausal est réversible.</a:t>
            </a:r>
          </a:p>
          <a:p>
            <a:pPr lvl="1"/>
            <a:endParaRPr lang="fr-FR" dirty="0"/>
          </a:p>
          <a:p>
            <a:r>
              <a:rPr lang="fr-FR" dirty="0" smtClean="0"/>
              <a:t>L’analyse fréquentielle demande beaucoup plus de calculs que dans le cas d’une fonction de transfert globale (dans le domaine symbolique) :</a:t>
            </a:r>
          </a:p>
          <a:p>
            <a:pPr lvl="1"/>
            <a:r>
              <a:rPr lang="fr-FR" dirty="0" smtClean="0"/>
              <a:t>Elle est réalisée à partir de plusieurs analyses temporelles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13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86554"/>
            <a:ext cx="5957954" cy="21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5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Comparaison des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14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6" y="4437112"/>
            <a:ext cx="3540744" cy="1307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512168" cy="127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-216532" y="276067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Système réel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1999" y="2945336"/>
            <a:ext cx="35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de connaissance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69755" y="59492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causal</a:t>
            </a:r>
            <a:endParaRPr lang="fr-FR" i="1" dirty="0">
              <a:latin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859" y="3861048"/>
            <a:ext cx="5957954" cy="21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4968684" y="59492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acausal</a:t>
            </a:r>
            <a:endParaRPr lang="fr-FR" i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50836" y="921447"/>
                <a:ext cx="4572000" cy="19784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+</m:t>
                      </m:r>
                      <m:r>
                        <a:rPr lang="fr-FR" i="1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𝑑𝑖</m:t>
                          </m:r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latin typeface="Cambria Math"/>
                        </a:rPr>
                        <m:t>+</m:t>
                      </m:r>
                      <m:r>
                        <a:rPr lang="fr-FR" i="1">
                          <a:latin typeface="Cambria Math"/>
                        </a:rPr>
                        <m:t>𝑅𝑖</m:t>
                      </m:r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𝐽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836" y="921447"/>
                <a:ext cx="4572000" cy="19784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6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err="1" smtClean="0"/>
              <a:t>SysML</a:t>
            </a:r>
            <a:r>
              <a:rPr lang="fr-FR" dirty="0" smtClean="0"/>
              <a:t> </a:t>
            </a:r>
            <a:r>
              <a:rPr lang="fr-FR" dirty="0" smtClean="0">
                <a:latin typeface="Calibri"/>
              </a:rPr>
              <a:t>↔ Modélisation multiphysique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15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3747"/>
            <a:ext cx="4320480" cy="369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14" y="4553418"/>
            <a:ext cx="671750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4"/>
            <a:ext cx="37331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9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des systèmes avec Scilab / </a:t>
            </a:r>
            <a:r>
              <a:rPr lang="fr-FR" dirty="0" err="1" smtClean="0"/>
              <a:t>Xcos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24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 smtClean="0"/>
              <a:t>Xcos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logiciels de simulation numérique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Parmi les logiciels de simulation numérique utilisés dans la recherche ou dans l’industrie on trouve Matlab et Scilab.</a:t>
            </a:r>
          </a:p>
          <a:p>
            <a:pPr lvl="1"/>
            <a:r>
              <a:rPr lang="fr-FR" dirty="0" smtClean="0"/>
              <a:t>Matlab</a:t>
            </a:r>
            <a:r>
              <a:rPr lang="fr-FR" dirty="0"/>
              <a:t> </a:t>
            </a:r>
            <a:r>
              <a:rPr lang="fr-FR" dirty="0" smtClean="0"/>
              <a:t>et Scilab sont des logiciels de calcul numériques. Ils possèdent un langage de programmation (haut niveau) permettant (entre autre) de manipuler aisément des matrices et d’afficher des courbes de résultats.</a:t>
            </a:r>
          </a:p>
          <a:p>
            <a:pPr lvl="1"/>
            <a:r>
              <a:rPr lang="fr-FR" dirty="0" smtClean="0"/>
              <a:t>Simulink et </a:t>
            </a:r>
            <a:r>
              <a:rPr lang="fr-FR" dirty="0" err="1" smtClean="0"/>
              <a:t>Xcos</a:t>
            </a:r>
            <a:r>
              <a:rPr lang="fr-FR" dirty="0" smtClean="0"/>
              <a:t> sont des modules respectifs de Matlab et Scilab permettant de réaliser des modélisations graphiques de systèmes </a:t>
            </a:r>
            <a:r>
              <a:rPr lang="fr-FR" dirty="0" err="1" smtClean="0"/>
              <a:t>multiphysiques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-30088" y="6145654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Calibri" panose="020F0502020204030204" pitchFamily="34" charset="0"/>
              </a:rPr>
              <a:t>Mat</a:t>
            </a:r>
            <a:r>
              <a:rPr lang="fr-FR" sz="1400" dirty="0" smtClean="0">
                <a:latin typeface="Calibri" panose="020F0502020204030204" pitchFamily="34" charset="0"/>
              </a:rPr>
              <a:t>rix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, </a:t>
            </a:r>
            <a:r>
              <a:rPr lang="fr-FR" sz="1400" b="1" dirty="0" err="1" smtClean="0">
                <a:latin typeface="Calibri" panose="020F0502020204030204" pitchFamily="34" charset="0"/>
              </a:rPr>
              <a:t>Sci</a:t>
            </a:r>
            <a:r>
              <a:rPr lang="fr-FR" sz="1400" dirty="0" err="1" smtClean="0">
                <a:latin typeface="Calibri" panose="020F0502020204030204" pitchFamily="34" charset="0"/>
              </a:rPr>
              <a:t>entific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endParaRPr lang="fr-F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6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Module CPGE – Module SIMM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0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</a:t>
            </a:r>
            <a:r>
              <a:rPr lang="fr-FR" dirty="0" smtClean="0"/>
              <a:t>/ </a:t>
            </a:r>
            <a:r>
              <a:rPr lang="fr-FR" dirty="0" err="1" smtClean="0"/>
              <a:t>Xcos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Triangle bleu : signal de données (sans dimension)</a:t>
            </a:r>
          </a:p>
          <a:p>
            <a:r>
              <a:rPr lang="fr-FR" dirty="0" smtClean="0"/>
              <a:t>Carré bleu : signal électrique</a:t>
            </a:r>
          </a:p>
          <a:p>
            <a:r>
              <a:rPr lang="fr-FR" dirty="0" smtClean="0"/>
              <a:t>Carré rouge : donnée thermique</a:t>
            </a:r>
          </a:p>
          <a:p>
            <a:r>
              <a:rPr lang="fr-FR" dirty="0" smtClean="0"/>
              <a:t>Carré vert : mécanique 1D en translation</a:t>
            </a:r>
          </a:p>
          <a:p>
            <a:r>
              <a:rPr lang="fr-FR" dirty="0" smtClean="0"/>
              <a:t>Rond gris : mécanique 1D en rotation</a:t>
            </a:r>
          </a:p>
          <a:p>
            <a:r>
              <a:rPr lang="fr-FR" dirty="0" smtClean="0"/>
              <a:t>Carré gris : mécanique 2D plane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472608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Modélisation multiphysique</a:t>
            </a:r>
          </a:p>
          <a:p>
            <a:pPr lvl="1"/>
            <a:r>
              <a:rPr lang="fr-FR" dirty="0" smtClean="0"/>
              <a:t>Contexte dans l’enseignement</a:t>
            </a:r>
          </a:p>
          <a:p>
            <a:pPr lvl="1"/>
            <a:r>
              <a:rPr lang="fr-FR" dirty="0" smtClean="0"/>
              <a:t>Définitions</a:t>
            </a:r>
          </a:p>
          <a:p>
            <a:pPr lvl="1"/>
            <a:r>
              <a:rPr lang="fr-FR" dirty="0" smtClean="0"/>
              <a:t>Modèle de connaissance</a:t>
            </a:r>
          </a:p>
          <a:p>
            <a:pPr lvl="2"/>
            <a:r>
              <a:rPr lang="fr-FR" dirty="0" smtClean="0"/>
              <a:t>Moteur à courant continu (linéaire/non linéaire ?)</a:t>
            </a:r>
          </a:p>
          <a:p>
            <a:pPr lvl="1"/>
            <a:r>
              <a:rPr lang="fr-FR" dirty="0" smtClean="0"/>
              <a:t>Modélisation causale</a:t>
            </a:r>
          </a:p>
          <a:p>
            <a:pPr lvl="2"/>
            <a:r>
              <a:rPr lang="fr-FR" dirty="0" smtClean="0"/>
              <a:t>Domaine symbolique (+FT) -&gt; Relation algébriques simples et loi E/S Simples</a:t>
            </a:r>
            <a:endParaRPr lang="fr-FR" dirty="0"/>
          </a:p>
          <a:p>
            <a:pPr lvl="2"/>
            <a:r>
              <a:rPr lang="fr-FR" dirty="0" smtClean="0"/>
              <a:t>CI nulles et modèles linéaires imposés (sauf hystérésis, saturation et seuils …)(sinon linéarisation+ pt de fonctionnement, pas de produit de fonctions  dans les équations du modèle).</a:t>
            </a:r>
          </a:p>
          <a:p>
            <a:pPr lvl="2"/>
            <a:r>
              <a:rPr lang="fr-FR" dirty="0" smtClean="0"/>
              <a:t>Notion de sens S = F.E (Pas réversible)</a:t>
            </a:r>
          </a:p>
          <a:p>
            <a:pPr lvl="2"/>
            <a:r>
              <a:rPr lang="fr-FR" dirty="0" smtClean="0"/>
              <a:t>Résolution numérique imposée par le modèle utilisé</a:t>
            </a:r>
          </a:p>
          <a:p>
            <a:pPr lvl="2"/>
            <a:r>
              <a:rPr lang="fr-FR" dirty="0" smtClean="0"/>
              <a:t>La technologie des constituants n’apparaît pas</a:t>
            </a:r>
          </a:p>
          <a:p>
            <a:pPr lvl="2"/>
            <a:r>
              <a:rPr lang="fr-FR" dirty="0" smtClean="0"/>
              <a:t>Notion d’irréversibilité du modèle</a:t>
            </a:r>
          </a:p>
          <a:p>
            <a:pPr lvl="2"/>
            <a:r>
              <a:rPr lang="fr-FR" dirty="0" smtClean="0"/>
              <a:t>Cependant le calcul symbolique permet de faciliter les études harmoniques</a:t>
            </a:r>
          </a:p>
          <a:p>
            <a:pPr lvl="1"/>
            <a:r>
              <a:rPr lang="fr-FR" dirty="0" smtClean="0"/>
              <a:t>Modélisation acausale</a:t>
            </a:r>
          </a:p>
          <a:p>
            <a:pPr lvl="2"/>
            <a:r>
              <a:rPr lang="fr-FR" dirty="0" smtClean="0"/>
              <a:t>Symbolisation des constituants dédiés à la technologie utilisée (respect des normes, respect des connecteurs E/S, grandeurs physiques + polarité…)</a:t>
            </a:r>
          </a:p>
          <a:p>
            <a:pPr lvl="2"/>
            <a:r>
              <a:rPr lang="fr-FR" dirty="0" smtClean="0"/>
              <a:t>Le modèle de connaissance n’est pas exigible, mais il faut maîtriser les paramètres caractérisant le comportement du constituant</a:t>
            </a:r>
          </a:p>
          <a:p>
            <a:pPr lvl="2"/>
            <a:r>
              <a:rPr lang="fr-FR" dirty="0" smtClean="0"/>
              <a:t>Liens non orientés entre les blocs (Comparaison des modélisation causale et acausale sur une résistance)  Différence « Affectation / Équation ». Liens avec le diagramme paramétrique.</a:t>
            </a:r>
          </a:p>
          <a:p>
            <a:pPr lvl="2"/>
            <a:r>
              <a:rPr lang="fr-FR" dirty="0" smtClean="0"/>
              <a:t>Ouvertures sur la réversibilité (réversibilité des composants, réversibilité des systèmes)</a:t>
            </a:r>
          </a:p>
          <a:p>
            <a:pPr lvl="2"/>
            <a:r>
              <a:rPr lang="fr-FR" dirty="0" smtClean="0"/>
              <a:t>Le modèle n’impose pas de démarche de résolution. Le solveur se charge d’optimiser les calculs.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0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Construction du moteur à courant continu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2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Commande d’un moteur avec hacheur et PWM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9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Possibilités supplémentaires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Modélisation thermique</a:t>
            </a:r>
          </a:p>
          <a:p>
            <a:r>
              <a:rPr lang="fr-FR" dirty="0" smtClean="0"/>
              <a:t>Transformation de mouvement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13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Échantillonnage de la résolution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64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Modélisation de systèmes réversibles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81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 peu plus de cinématique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38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 d’un système 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17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de laboratoire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Pilote automatique TP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5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Analyse Interne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726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Xcos</a:t>
            </a:r>
            <a:r>
              <a:rPr lang="fr-FR" dirty="0" smtClean="0"/>
              <a:t> &amp;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1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Scilab</a:t>
            </a:r>
          </a:p>
          <a:p>
            <a:pPr lvl="1"/>
            <a:r>
              <a:rPr lang="fr-FR" dirty="0" smtClean="0"/>
              <a:t>Qu’est ce que </a:t>
            </a:r>
            <a:r>
              <a:rPr lang="fr-FR" dirty="0" err="1" smtClean="0"/>
              <a:t>scilab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Le module 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1"/>
            <a:r>
              <a:rPr lang="fr-FR" dirty="0" smtClean="0"/>
              <a:t>Le module SIMM/</a:t>
            </a:r>
            <a:r>
              <a:rPr lang="fr-FR" dirty="0" err="1" smtClean="0"/>
              <a:t>Coselica</a:t>
            </a:r>
            <a:endParaRPr lang="fr-FR" dirty="0" smtClean="0"/>
          </a:p>
          <a:p>
            <a:pPr lvl="1"/>
            <a:r>
              <a:rPr lang="fr-FR" dirty="0" smtClean="0"/>
              <a:t>Construction du modèle acausal du moteur à courant continu</a:t>
            </a:r>
          </a:p>
          <a:p>
            <a:pPr lvl="2"/>
            <a:r>
              <a:rPr lang="fr-FR" dirty="0" smtClean="0"/>
              <a:t>Contexte, variation de paramètres…</a:t>
            </a:r>
          </a:p>
          <a:p>
            <a:pPr lvl="2"/>
            <a:r>
              <a:rPr lang="fr-FR" dirty="0" smtClean="0"/>
              <a:t>Modèle complet</a:t>
            </a:r>
          </a:p>
          <a:p>
            <a:pPr lvl="2"/>
            <a:r>
              <a:rPr lang="fr-FR" dirty="0" smtClean="0"/>
              <a:t>Modèle condensé</a:t>
            </a:r>
          </a:p>
          <a:p>
            <a:pPr lvl="2"/>
            <a:r>
              <a:rPr lang="fr-FR" dirty="0" smtClean="0"/>
              <a:t>Commande du moteur avec hacheur / PWM</a:t>
            </a:r>
          </a:p>
          <a:p>
            <a:pPr lvl="3"/>
            <a:r>
              <a:rPr lang="fr-FR" dirty="0" smtClean="0"/>
              <a:t>Possibilité bibliothèque thermique</a:t>
            </a:r>
          </a:p>
          <a:p>
            <a:pPr lvl="2"/>
            <a:r>
              <a:rPr lang="fr-FR" dirty="0" smtClean="0"/>
              <a:t>Frottement visqueux / inertie transfo de </a:t>
            </a:r>
            <a:r>
              <a:rPr lang="fr-FR" dirty="0" err="1" smtClean="0"/>
              <a:t>mvt</a:t>
            </a:r>
            <a:r>
              <a:rPr lang="fr-FR" dirty="0" smtClean="0"/>
              <a:t>  …</a:t>
            </a:r>
          </a:p>
          <a:p>
            <a:pPr lvl="2"/>
            <a:r>
              <a:rPr lang="fr-FR" dirty="0" smtClean="0"/>
              <a:t>Bilan échantillonnage de la résolution</a:t>
            </a:r>
          </a:p>
          <a:p>
            <a:pPr lvl="2"/>
            <a:r>
              <a:rPr lang="fr-FR" dirty="0" smtClean="0"/>
              <a:t>Bilan avec réversibilité Moteur</a:t>
            </a:r>
          </a:p>
          <a:p>
            <a:pPr lvl="2"/>
            <a:r>
              <a:rPr lang="fr-FR" dirty="0" smtClean="0"/>
              <a:t>Exemple avec liaisons cinématiques et limites du SIMM (pas de lien avec SW)</a:t>
            </a:r>
          </a:p>
          <a:p>
            <a:r>
              <a:rPr lang="fr-FR" dirty="0" smtClean="0"/>
              <a:t>Applications pédagogiques </a:t>
            </a:r>
            <a:r>
              <a:rPr lang="fr-FR" dirty="0" err="1" smtClean="0"/>
              <a:t>Coselica</a:t>
            </a:r>
            <a:endParaRPr lang="fr-FR" dirty="0" smtClean="0"/>
          </a:p>
          <a:p>
            <a:pPr lvl="1"/>
            <a:r>
              <a:rPr lang="fr-FR" dirty="0" smtClean="0"/>
              <a:t>Pilote automatique de voilier</a:t>
            </a:r>
          </a:p>
          <a:p>
            <a:pPr lvl="1"/>
            <a:r>
              <a:rPr lang="fr-FR" dirty="0" err="1" smtClean="0"/>
              <a:t>Arduino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Xcos</a:t>
            </a:r>
            <a:r>
              <a:rPr lang="fr-FR" dirty="0" smtClean="0"/>
              <a:t>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Actions préliminaires</a:t>
            </a:r>
          </a:p>
          <a:p>
            <a:pPr lvl="1"/>
            <a:r>
              <a:rPr lang="fr-FR" dirty="0" smtClean="0"/>
              <a:t>Dans le gestionnaire de module </a:t>
            </a:r>
            <a:r>
              <a:rPr lang="fr-FR" dirty="0" err="1" smtClean="0"/>
              <a:t>Atom</a:t>
            </a:r>
            <a:r>
              <a:rPr lang="fr-FR" dirty="0" smtClean="0"/>
              <a:t> de Scilab</a:t>
            </a:r>
          </a:p>
          <a:p>
            <a:pPr lvl="2"/>
            <a:r>
              <a:rPr lang="fr-FR" dirty="0" smtClean="0"/>
              <a:t>Installer le module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dirty="0" smtClean="0"/>
              <a:t>Dans le logiciel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2"/>
            <a:r>
              <a:rPr lang="fr-FR" dirty="0"/>
              <a:t>Télécharger toolbox_arduino_v3.ino (</a:t>
            </a: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www.demosciences.fr/projets/scilab-arduino/toolbox_arduino_v3.ino?attredirects=0&amp;d=1</a:t>
            </a:r>
            <a:r>
              <a:rPr lang="fr-FR" dirty="0" smtClean="0"/>
              <a:t>) </a:t>
            </a:r>
          </a:p>
          <a:p>
            <a:pPr lvl="2"/>
            <a:r>
              <a:rPr lang="fr-FR" dirty="0" err="1" smtClean="0"/>
              <a:t>Téléverser</a:t>
            </a:r>
            <a:r>
              <a:rPr lang="fr-FR" dirty="0" smtClean="0"/>
              <a:t> la </a:t>
            </a:r>
            <a:r>
              <a:rPr lang="fr-FR" dirty="0" err="1" smtClean="0"/>
              <a:t>toolbox</a:t>
            </a:r>
            <a:r>
              <a:rPr lang="fr-FR" dirty="0" smtClean="0"/>
              <a:t> dans une carte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Uno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033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Xcos</a:t>
            </a:r>
            <a:r>
              <a:rPr lang="fr-FR" dirty="0" smtClean="0"/>
              <a:t> </a:t>
            </a:r>
            <a:r>
              <a:rPr lang="fr-FR" dirty="0" err="1" smtClean="0"/>
              <a:t>Arduino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mtClean="0"/>
              <a:t>Première prise en main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039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32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3" y="1152550"/>
            <a:ext cx="5429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30" y="2877847"/>
            <a:ext cx="8953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652" y="3837275"/>
            <a:ext cx="466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50" y="2262187"/>
            <a:ext cx="6572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98" y="2188585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7" y="2264785"/>
            <a:ext cx="7048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07" y="1712335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14" y="2010209"/>
            <a:ext cx="54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39" y="3171824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70" y="1421823"/>
            <a:ext cx="733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32" y="3777528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77" y="4113500"/>
            <a:ext cx="466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68" y="4681827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8" y="2909887"/>
            <a:ext cx="561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32" y="5467126"/>
            <a:ext cx="666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" y="4941168"/>
            <a:ext cx="9429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82" y="4919519"/>
            <a:ext cx="933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5" y="5805264"/>
            <a:ext cx="742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093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33</a:t>
            </a:fld>
            <a:endParaRPr lang="fr-FR"/>
          </a:p>
        </p:txBody>
      </p:sp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-114300" y="1085850"/>
            <a:ext cx="9705975" cy="2801938"/>
          </a:xfrm>
          <a:prstGeom prst="roundRect">
            <a:avLst>
              <a:gd name="adj" fmla="val 16667"/>
            </a:avLst>
          </a:prstGeom>
          <a:solidFill>
            <a:srgbClr val="DDD8C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6"/>
          <p:cNvSpPr>
            <a:spLocks noChangeArrowheads="1"/>
          </p:cNvSpPr>
          <p:nvPr/>
        </p:nvSpPr>
        <p:spPr bwMode="auto">
          <a:xfrm>
            <a:off x="-42863" y="1471613"/>
            <a:ext cx="2082801" cy="2144712"/>
          </a:xfrm>
          <a:prstGeom prst="roundRect">
            <a:avLst>
              <a:gd name="adj" fmla="val 16667"/>
            </a:avLst>
          </a:prstGeom>
          <a:solidFill>
            <a:srgbClr val="DAEEF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171700" y="1471613"/>
            <a:ext cx="2651125" cy="2144712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940300" y="1471613"/>
            <a:ext cx="2365375" cy="2144712"/>
          </a:xfrm>
          <a:prstGeom prst="roundRect">
            <a:avLst>
              <a:gd name="adj" fmla="val 16667"/>
            </a:avLst>
          </a:prstGeom>
          <a:solidFill>
            <a:srgbClr val="EAF1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24738" y="1471613"/>
            <a:ext cx="2082800" cy="2144712"/>
          </a:xfrm>
          <a:prstGeom prst="roundRect">
            <a:avLst>
              <a:gd name="adj" fmla="val 16667"/>
            </a:avLst>
          </a:prstGeom>
          <a:solidFill>
            <a:srgbClr val="F2DBD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25400" y="1592263"/>
            <a:ext cx="2100263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Description fonctionnelle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Bête à corne, APTE, SADT, FAST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138363" y="1581150"/>
            <a:ext cx="27241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Description structurelle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Schémas cinématique, électrique,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Dessins techniques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Perspectives et éclatés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Schéma topo-fonctionnel (chaîne d’énergie  / chaîne d’information)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041900" y="1573213"/>
            <a:ext cx="23145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Description comportementale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Algorigrammes, graphe d’états, GRAFCET,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Réponses temporelle, fréquentielle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416800" y="1573213"/>
            <a:ext cx="2100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Description paramétrique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-114300" y="3941763"/>
            <a:ext cx="9705975" cy="3024187"/>
          </a:xfrm>
          <a:prstGeom prst="roundRect">
            <a:avLst>
              <a:gd name="adj" fmla="val 16667"/>
            </a:avLst>
          </a:prstGeom>
          <a:solidFill>
            <a:srgbClr val="DDD8C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-42863" y="4349750"/>
            <a:ext cx="2082801" cy="2144713"/>
          </a:xfrm>
          <a:prstGeom prst="roundRect">
            <a:avLst>
              <a:gd name="adj" fmla="val 16667"/>
            </a:avLst>
          </a:prstGeom>
          <a:solidFill>
            <a:srgbClr val="DAEEF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171700" y="4349750"/>
            <a:ext cx="2651125" cy="2144713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4940300" y="4349750"/>
            <a:ext cx="2365375" cy="2144713"/>
          </a:xfrm>
          <a:prstGeom prst="roundRect">
            <a:avLst>
              <a:gd name="adj" fmla="val 16667"/>
            </a:avLst>
          </a:prstGeom>
          <a:solidFill>
            <a:srgbClr val="EAF1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7424738" y="4349750"/>
            <a:ext cx="2082800" cy="2144713"/>
          </a:xfrm>
          <a:prstGeom prst="roundRect">
            <a:avLst>
              <a:gd name="adj" fmla="val 16667"/>
            </a:avLst>
          </a:prstGeom>
          <a:solidFill>
            <a:srgbClr val="F2DBD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25400" y="4470400"/>
            <a:ext cx="2100263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Domaine de la mécanique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Modeleurs volumiques et compléments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Solidworks, CATIA,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Logiciels spécialisés (mécanique des fluides, et autres)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138363" y="4457700"/>
            <a:ext cx="27241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Domaine de l’électronique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Conception et simulation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Proteus, Orcad,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Environnements de programmation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Mplab, Arduino, Automgen, Flowcode, etc.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041900" y="4451350"/>
            <a:ext cx="23145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Domaine des mathématiques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 formel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Maple, Mathcad, etc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 numérique</a:t>
            </a:r>
            <a:endParaRPr kumimoji="0" lang="pt-PT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Matlab, Scilab, etc.</a:t>
            </a:r>
            <a:endParaRPr kumimoji="0" lang="pt-PT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7416800" y="4451350"/>
            <a:ext cx="2100263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Domaine de l’informatique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Programmation impérative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C, Python, Java,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Environnements de développement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Visual Studio, Eclipse,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468560" y="332656"/>
            <a:ext cx="10513168" cy="66936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utoShape 2"/>
          <p:cNvSpPr>
            <a:spLocks noChangeArrowheads="1"/>
          </p:cNvSpPr>
          <p:nvPr/>
        </p:nvSpPr>
        <p:spPr bwMode="auto">
          <a:xfrm rot="5400000">
            <a:off x="8130157" y="4252119"/>
            <a:ext cx="2854325" cy="7318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9296176" y="3563938"/>
            <a:ext cx="57308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 diagramme paramétrique devrait permettre de faire la passerelle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63875" y="1104900"/>
            <a:ext cx="3543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Les outils de communication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065338" y="3963988"/>
            <a:ext cx="55419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 conception et la commande des systèmes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17463" y="2847975"/>
            <a:ext cx="9434512" cy="898525"/>
          </a:xfrm>
          <a:prstGeom prst="roundRect">
            <a:avLst>
              <a:gd name="adj" fmla="val 16667"/>
            </a:avLst>
          </a:prstGeom>
          <a:solidFill>
            <a:srgbClr val="FDE9D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8150" y="2835275"/>
            <a:ext cx="89185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SysML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9 diagrammes permettant de décrire chaque point de vue, avec des interconnections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Diagramme des cas d’utilisation, diagramme de séquence, diagramme d’activité, diagramme d’états, diagramme des exigences,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diagramme de définition de blocs, diagramme de bloc interne, diagramme de package, diagramme paramétrique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7463" y="5724525"/>
            <a:ext cx="9434512" cy="1133475"/>
          </a:xfrm>
          <a:prstGeom prst="roundRect">
            <a:avLst>
              <a:gd name="adj" fmla="val 16667"/>
            </a:avLst>
          </a:prstGeom>
          <a:solidFill>
            <a:srgbClr val="FDE9D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57200" y="5711825"/>
            <a:ext cx="89185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Les systèmes multi-physiques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 logiciels spécialisés …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Acquisition et contrôle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 :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LabView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Arduino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Modélisation causale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et simulation : Matlab / Simulink, Scilab /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Xcos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Modélisation acausale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 et simulation : Matlab /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Simscape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Scilab /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Simm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/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Coselica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 mais pas que : fonctionnalités communes, interconnections et passerelles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28"/>
          <p:cNvSpPr>
            <a:spLocks noChangeArrowheads="1"/>
          </p:cNvSpPr>
          <p:nvPr/>
        </p:nvSpPr>
        <p:spPr bwMode="auto">
          <a:xfrm>
            <a:off x="-114300" y="457200"/>
            <a:ext cx="9705975" cy="612775"/>
          </a:xfrm>
          <a:prstGeom prst="roundRect">
            <a:avLst>
              <a:gd name="adj" fmla="val 16667"/>
            </a:avLst>
          </a:prstGeom>
          <a:solidFill>
            <a:srgbClr val="DDD8C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1057275" y="457200"/>
            <a:ext cx="76168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Les outils de l’ingénierie système dans l’enseignement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Vers une approche globalisée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5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err="1" smtClean="0"/>
              <a:t>mutiphysique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Positionnement dans l’enseignement des SII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1" y="1268761"/>
            <a:ext cx="8425705" cy="54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9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Tentatives de définitions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La modélisation multiphysique en SII</a:t>
            </a:r>
          </a:p>
          <a:p>
            <a:pPr lvl="1" algn="just"/>
            <a:r>
              <a:rPr lang="fr-FR" dirty="0" smtClean="0"/>
              <a:t>Modélisation d’un système pluri technologique en intégrant tous les domaines de la physique nécessaires au fonctionnement de ce système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La modélisation multiphysique et multi échelle dans la recherche</a:t>
            </a:r>
          </a:p>
          <a:p>
            <a:pPr lvl="1" algn="just"/>
            <a:r>
              <a:rPr lang="fr-FR" dirty="0" smtClean="0"/>
              <a:t>La modélisation multiphysique permet de de prendre en compte les couplages entre phénomènes physiques différents (couplage mécanique – chimique, couplage mécanique des structures – neutronique – thermo hydraulique dans la physique des réacteurs …)</a:t>
            </a:r>
          </a:p>
          <a:p>
            <a:pPr lvl="1" algn="just"/>
            <a:r>
              <a:rPr lang="fr-FR" dirty="0" smtClean="0"/>
              <a:t>La modélisation multi échelle permet, grâce au calcul numérique, de déduire des propriétés macroscopiques à partir de modèles microscopiques</a:t>
            </a:r>
          </a:p>
          <a:p>
            <a:pPr lvl="2" algn="just"/>
            <a:r>
              <a:rPr lang="fr-FR" dirty="0" smtClean="0"/>
              <a:t>Utilisation complémentaires de modèles probabilistes</a:t>
            </a:r>
          </a:p>
          <a:p>
            <a:pPr lvl="1" algn="just"/>
            <a:r>
              <a:rPr lang="fr-FR" dirty="0" smtClean="0"/>
              <a:t>Problèmes de compatibilité et de cohérences des codes de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</a:t>
            </a:r>
          </a:p>
          <a:p>
            <a:pPr lvl="1"/>
            <a:r>
              <a:rPr lang="fr-FR" dirty="0" smtClean="0"/>
              <a:t>Le modèle établi à partir des lois de la physique ou de la chimie</a:t>
            </a:r>
          </a:p>
          <a:p>
            <a:r>
              <a:rPr lang="fr-FR" dirty="0" smtClean="0"/>
              <a:t>Objectif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xpliciter le fonctionnement d’un bloc d’un système par une relation mathématique</a:t>
            </a:r>
          </a:p>
          <a:p>
            <a:r>
              <a:rPr lang="fr-FR" dirty="0" smtClean="0"/>
              <a:t>Problèmes </a:t>
            </a:r>
          </a:p>
          <a:p>
            <a:pPr lvl="1"/>
            <a:r>
              <a:rPr lang="fr-FR" dirty="0" smtClean="0"/>
              <a:t>Complexité de certains modèles</a:t>
            </a:r>
          </a:p>
          <a:p>
            <a:pPr lvl="1"/>
            <a:r>
              <a:rPr lang="fr-FR" dirty="0" smtClean="0"/>
              <a:t>Identification nécessaires de paramètres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0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 - Exemple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Équations électriques</a:t>
                </a:r>
              </a:p>
              <a:p>
                <a:pPr lvl="1"/>
                <a:r>
                  <a:rPr lang="fr-FR" dirty="0" smtClean="0"/>
                  <a:t>Loi des mailles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𝑑𝑖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𝑅𝑖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mécaniques</a:t>
                </a:r>
              </a:p>
              <a:p>
                <a:pPr lvl="1"/>
                <a:r>
                  <a:rPr lang="fr-FR" dirty="0" smtClean="0"/>
                  <a:t>Théorème du moment dynamique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Couple résistant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électro mécanique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Phénomène non linéaires</a:t>
                </a:r>
              </a:p>
              <a:p>
                <a:pPr lvl="1"/>
                <a:r>
                  <a:rPr lang="fr-FR" dirty="0" smtClean="0"/>
                  <a:t>Saturation du courant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≤</m:t>
                    </m:r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7" t="-5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8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744" y="-3123"/>
            <a:ext cx="1175256" cy="1343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64" y="1124744"/>
            <a:ext cx="3922328" cy="15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15" y="4221088"/>
            <a:ext cx="4603825" cy="182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èche vers le bas 6"/>
          <p:cNvSpPr/>
          <p:nvPr/>
        </p:nvSpPr>
        <p:spPr>
          <a:xfrm>
            <a:off x="5868144" y="2996952"/>
            <a:ext cx="430736" cy="7200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407696" y="30338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Intégration des non linéarités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6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Mise en situation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 smtClean="0"/>
                  <a:t>La modélisation causale permet de modéliser des phénomènes linéaires</a:t>
                </a:r>
              </a:p>
              <a:p>
                <a:pPr lvl="1"/>
                <a:r>
                  <a:rPr lang="fr-FR" dirty="0" smtClean="0"/>
                  <a:t>Loi de comportement régit par une application linéaire </a:t>
                </a:r>
                <a:endParaRPr lang="fr-FR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𝑘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l’effort dans un ressort</a:t>
                </a:r>
              </a:p>
              <a:p>
                <a:pPr lvl="3"/>
                <a:r>
                  <a:rPr lang="fr-FR" dirty="0" smtClean="0"/>
                  <a:t>Évolution de la tension aux bornes d’une résistance</a:t>
                </a:r>
              </a:p>
              <a:p>
                <a:pPr lvl="1"/>
                <a:r>
                  <a:rPr lang="fr-FR" dirty="0" smtClean="0"/>
                  <a:t>Loi de comportement régit par une équation différentielle à coefficients constants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𝑛</m:t>
                    </m:r>
                    <m:r>
                      <a:rPr lang="fr-FR" b="0" i="1" smtClean="0">
                        <a:latin typeface="Cambria Math"/>
                      </a:rPr>
                      <m:t>≥</m:t>
                    </m:r>
                    <m:r>
                      <a:rPr lang="fr-FR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fr-FR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fr-F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  <m:r>
                          <a:rPr lang="fr-F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fr-FR" dirty="0" smtClean="0"/>
              </a:p>
              <a:p>
                <a:pPr lvl="2"/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la tension aux bornes d’un condensateur</a:t>
                </a:r>
              </a:p>
              <a:p>
                <a:pPr lvl="3"/>
                <a:r>
                  <a:rPr lang="fr-FR" dirty="0" smtClean="0"/>
                  <a:t>Évolution de l’effort dans un système en mouvement </a:t>
                </a:r>
              </a:p>
              <a:p>
                <a:r>
                  <a:rPr lang="fr-FR" dirty="0" smtClean="0"/>
                  <a:t>Exemples de phénomènes non linéaires</a:t>
                </a:r>
              </a:p>
              <a:p>
                <a:pPr lvl="1"/>
                <a:r>
                  <a:rPr lang="fr-FR" dirty="0" smtClean="0"/>
                  <a:t>Fonctionnement d’une diode</a:t>
                </a:r>
              </a:p>
              <a:p>
                <a:pPr lvl="1"/>
                <a:r>
                  <a:rPr lang="fr-FR" dirty="0" smtClean="0"/>
                  <a:t>Loi entrée / sortie de type « Croix de Malte »</a:t>
                </a:r>
              </a:p>
              <a:p>
                <a:pPr lvl="2"/>
                <a:r>
                  <a:rPr lang="fr-FR" dirty="0" smtClean="0"/>
                  <a:t>Qu’il faudra linéariser autour d’un point de fonctionnement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171" r="-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480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853</TotalTime>
  <Words>1594</Words>
  <Application>Microsoft Office PowerPoint</Application>
  <PresentationFormat>Affichage à l'écran (4:3)</PresentationFormat>
  <Paragraphs>252</Paragraphs>
  <Slides>33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Oriel</vt:lpstr>
      <vt:lpstr>Découverte du logiciel SCILAB Modélisations multi-physiques causales et acausales, avec simulation du comportement</vt:lpstr>
      <vt:lpstr>Plan</vt:lpstr>
      <vt:lpstr>Plan</vt:lpstr>
      <vt:lpstr>Modélisation mutiphysique</vt:lpstr>
      <vt:lpstr>Modélisation multiphysique Positionnement dans l’enseignement des SII</vt:lpstr>
      <vt:lpstr>Modélisation multiphysique Tentatives de définitions</vt:lpstr>
      <vt:lpstr>Modélisation multiphysique Le modèle de connaissance</vt:lpstr>
      <vt:lpstr>Modélisation multiphysique Le modèle de connaissance - Exemple</vt:lpstr>
      <vt:lpstr>Modélisation multiphysique Modélisation causale – Mise en situation</vt:lpstr>
      <vt:lpstr>Modélisation multiphysique Modélisation causale – Résolution des problèmes</vt:lpstr>
      <vt:lpstr>Modélisation multiphysique Modélisation causale – Quelques avantages et inconvénients</vt:lpstr>
      <vt:lpstr>Modélisation multiphysique Modélisation acausale – Mise en situation</vt:lpstr>
      <vt:lpstr>Modélisation multiphysique Modélisation acausale – Mise en situation</vt:lpstr>
      <vt:lpstr>Modélisation multiphysique Comparaison des modèles</vt:lpstr>
      <vt:lpstr>Modélisation multiphysique SysML ↔ Modélisation multiphysique</vt:lpstr>
      <vt:lpstr>Modélisation des systèmes avec Scilab / Xcos</vt:lpstr>
      <vt:lpstr>Modélisation des systèmes avec Scilab / Xcos Les logiciels de simulation numérique</vt:lpstr>
      <vt:lpstr>Modélisation des systèmes avec Scilab / Xcos Module CPGE – Module SIMM</vt:lpstr>
      <vt:lpstr>Modélisation des systèmes avec Scilab / Xcos </vt:lpstr>
      <vt:lpstr>Modélisation des systèmes avec Scilab / Xcos Construction du moteur à courant continu</vt:lpstr>
      <vt:lpstr>Modélisation des systèmes avec Scilab / Xcos Commande d’un moteur avec hacheur et PWM</vt:lpstr>
      <vt:lpstr>Modélisation des systèmes avec Scilab / Xcos Possibilités supplémentaires</vt:lpstr>
      <vt:lpstr>Modélisation des systèmes avec Scilab / Xcos Échantillonnage de la résolution</vt:lpstr>
      <vt:lpstr>Modélisation des systèmes avec Scilab / Xcos Modélisation de systèmes réversibles</vt:lpstr>
      <vt:lpstr>Modélisation des systèmes avec Scilab / Xcos Un peu plus de cinématique</vt:lpstr>
      <vt:lpstr>Modélisation d’un système multiphysique</vt:lpstr>
      <vt:lpstr>Modélisation d’un système de laboratoire</vt:lpstr>
      <vt:lpstr>Pilote Automatique Analyse Interne</vt:lpstr>
      <vt:lpstr>Xcos &amp; Arduino</vt:lpstr>
      <vt:lpstr>Xcos Arduino</vt:lpstr>
      <vt:lpstr>Xcos Arduino Première prise en main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65</cp:revision>
  <cp:lastPrinted>2014-01-30T15:41:17Z</cp:lastPrinted>
  <dcterms:created xsi:type="dcterms:W3CDTF">2013-12-29T10:20:09Z</dcterms:created>
  <dcterms:modified xsi:type="dcterms:W3CDTF">2014-02-06T16:49:07Z</dcterms:modified>
</cp:coreProperties>
</file>