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82" r:id="rId1"/>
  </p:sldMasterIdLst>
  <p:notesMasterIdLst>
    <p:notesMasterId r:id="rId6"/>
  </p:notesMasterIdLst>
  <p:handoutMasterIdLst>
    <p:handoutMasterId r:id="rId7"/>
  </p:handoutMasterIdLst>
  <p:sldIdLst>
    <p:sldId id="256" r:id="rId2"/>
    <p:sldId id="260" r:id="rId3"/>
    <p:sldId id="262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600" autoAdjust="0"/>
  </p:normalViewPr>
  <p:slideViewPr>
    <p:cSldViewPr snapToGrid="0" snapToObjects="1">
      <p:cViewPr varScale="1">
        <p:scale>
          <a:sx n="67" d="100"/>
          <a:sy n="67" d="100"/>
        </p:scale>
        <p:origin x="-20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04479-CBC5-3546-8A0D-DC7D3BA30544}" type="datetimeFigureOut">
              <a:rPr lang="fr-FR" smtClean="0"/>
              <a:pPr/>
              <a:t>06/12/2014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030A3-A5D3-C641-8CA3-9440A0A1CBC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4144763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FFA02-BD9A-5445-8E51-E6D5A4E1DD4B}" type="datetimeFigureOut">
              <a:rPr lang="fr-FR" smtClean="0"/>
              <a:pPr/>
              <a:t>06/12/2014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D4C5C-07DB-4146-8BDE-61540ADB1C9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013340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L’objectif de cette formation est d’apprendre </a:t>
            </a:r>
            <a:r>
              <a:rPr lang="fr-FR" baseline="0" dirty="0" smtClean="0"/>
              <a:t>à manipuler </a:t>
            </a:r>
            <a:r>
              <a:rPr lang="fr-FR" baseline="0" dirty="0" smtClean="0"/>
              <a:t>des structures de données évoluées. </a:t>
            </a:r>
          </a:p>
          <a:p>
            <a:r>
              <a:rPr lang="fr-FR" baseline="0" dirty="0" smtClean="0"/>
              <a:t>Elle s’adresse en particulier aux enseignants d’ISN ou de CPGE.</a:t>
            </a:r>
          </a:p>
          <a:p>
            <a:endParaRPr lang="fr-FR" baseline="0" dirty="0" smtClean="0"/>
          </a:p>
          <a:p>
            <a:r>
              <a:rPr lang="fr-FR" baseline="0" dirty="0" smtClean="0"/>
              <a:t>Cette formation met l’accent </a:t>
            </a:r>
            <a:r>
              <a:rPr lang="fr-FR" baseline="0" dirty="0" smtClean="0"/>
              <a:t>sur l’implémentation :</a:t>
            </a:r>
          </a:p>
          <a:p>
            <a:pPr>
              <a:buFontTx/>
              <a:buChar char="-"/>
            </a:pPr>
            <a:r>
              <a:rPr lang="fr-FR" baseline="0" dirty="0" smtClean="0"/>
              <a:t> des listes : tableaux et listes chaînées (arbre 1-aire)</a:t>
            </a:r>
          </a:p>
          <a:p>
            <a:pPr>
              <a:buFontTx/>
              <a:buChar char="-"/>
            </a:pPr>
            <a:r>
              <a:rPr lang="fr-FR" baseline="0" dirty="0" smtClean="0"/>
              <a:t> des arbres (n-aires et binaires).</a:t>
            </a:r>
          </a:p>
          <a:p>
            <a:r>
              <a:rPr lang="fr-FR" baseline="0" dirty="0" smtClean="0"/>
              <a:t>L’étude de ces deux structures de données sera abordée au travers d’exemples d’application.</a:t>
            </a:r>
            <a:endParaRPr lang="fr-FR" baseline="0" dirty="0" smtClean="0"/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D4C5C-07DB-4146-8BDE-61540ADB1C9B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560094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Les</a:t>
            </a:r>
            <a:r>
              <a:rPr lang="fr-FR" baseline="0" dirty="0" smtClean="0"/>
              <a:t> listes constituent un type de variable permettant un très grand nombre de fonctionnalités. </a:t>
            </a:r>
          </a:p>
          <a:p>
            <a:endParaRPr lang="fr-FR" baseline="0" dirty="0" smtClean="0"/>
          </a:p>
          <a:p>
            <a:r>
              <a:rPr lang="fr-FR" baseline="0" dirty="0" smtClean="0"/>
              <a:t>Elles sont par exemple utilisées pour réaliser du tri de données dans les bases de données. </a:t>
            </a:r>
            <a:r>
              <a:rPr lang="fr-FR" baseline="0" dirty="0" smtClean="0"/>
              <a:t>Cela facilite les recherche ultérieures dans une collection de données.</a:t>
            </a:r>
            <a:endParaRPr lang="fr-FR" baseline="0" dirty="0" smtClean="0"/>
          </a:p>
          <a:p>
            <a:endParaRPr lang="fr-FR" baseline="0" dirty="0" smtClean="0"/>
          </a:p>
          <a:p>
            <a:r>
              <a:rPr lang="fr-FR" baseline="0" dirty="0" smtClean="0"/>
              <a:t>Les listes </a:t>
            </a:r>
            <a:r>
              <a:rPr lang="fr-FR" baseline="0" dirty="0" smtClean="0"/>
              <a:t>sont aussi utilisées </a:t>
            </a:r>
            <a:r>
              <a:rPr lang="fr-FR" baseline="0" dirty="0" smtClean="0"/>
              <a:t>pour gérer </a:t>
            </a:r>
            <a:r>
              <a:rPr lang="fr-FR" baseline="0" dirty="0" smtClean="0"/>
              <a:t>des flux de données : ce sont alors des piles ou des files. L’historique </a:t>
            </a:r>
            <a:r>
              <a:rPr lang="fr-FR" baseline="0" dirty="0" smtClean="0"/>
              <a:t>de navigation d’un navigateur constitue une pile LIFO (Last In First Out) où les dernières pages visitées sont stockées puis restituées suivant les besoins de l’utilisateur. </a:t>
            </a:r>
          </a:p>
          <a:p>
            <a:endParaRPr lang="fr-FR" baseline="0" dirty="0" smtClean="0"/>
          </a:p>
          <a:p>
            <a:r>
              <a:rPr lang="fr-FR" baseline="0" dirty="0" smtClean="0"/>
              <a:t>Le nombre de données à traiter pouvant être très important (plusieurs milliers, centaines de millier,  voire plus …) , </a:t>
            </a:r>
            <a:r>
              <a:rPr lang="fr-FR" baseline="0" dirty="0" smtClean="0"/>
              <a:t>on s’interrogera sur la complexité algorithmique des </a:t>
            </a:r>
            <a:r>
              <a:rPr lang="fr-FR" baseline="0" dirty="0" smtClean="0"/>
              <a:t>algorithmes </a:t>
            </a:r>
            <a:r>
              <a:rPr lang="fr-FR" baseline="0" dirty="0" smtClean="0"/>
              <a:t>proposés.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D4C5C-07DB-4146-8BDE-61540ADB1C9B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213235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</a:t>
            </a:r>
            <a:r>
              <a:rPr lang="fr-FR" baseline="0" dirty="0" smtClean="0"/>
              <a:t> structure de données de type arbre n-aire est une extension de celle de type liste chaînée où chaque nœud n’est relié qu’à un seul « fils » ou « père » : c’est un arbre 1-aire.</a:t>
            </a:r>
          </a:p>
          <a:p>
            <a:endParaRPr lang="fr-FR" baseline="0" dirty="0" smtClean="0"/>
          </a:p>
          <a:p>
            <a:r>
              <a:rPr lang="fr-FR" baseline="0" dirty="0" smtClean="0"/>
              <a:t>Utilisée à bon escient, cette structure permet d’utiliser des algorithmes de parcours de graphes, en profondeur ou en largeur, afin de résoudre des problématiques diverses : recherche dans une collection de données, recherche de plus court chemin, compression de données, etc.</a:t>
            </a:r>
          </a:p>
          <a:p>
            <a:r>
              <a:rPr lang="fr-FR" baseline="0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D4C5C-07DB-4146-8BDE-61540ADB1C9B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Pour</a:t>
            </a:r>
            <a:r>
              <a:rPr lang="fr-FR" baseline="0" dirty="0" smtClean="0"/>
              <a:t> suivre cette formation, des connaissances en algorithmique sont nécessaires. Une connaissance </a:t>
            </a:r>
            <a:r>
              <a:rPr lang="fr-FR" baseline="0" dirty="0" smtClean="0"/>
              <a:t>du langage </a:t>
            </a:r>
            <a:r>
              <a:rPr lang="fr-FR" baseline="0" dirty="0" smtClean="0"/>
              <a:t>Python est souhaitable. </a:t>
            </a:r>
          </a:p>
          <a:p>
            <a:endParaRPr lang="fr-FR" baseline="0" dirty="0" smtClean="0"/>
          </a:p>
          <a:p>
            <a:r>
              <a:rPr lang="fr-FR" dirty="0" smtClean="0"/>
              <a:t>Des</a:t>
            </a:r>
            <a:r>
              <a:rPr lang="fr-FR" baseline="0" dirty="0" smtClean="0"/>
              <a:t> applications pédagogiques seront proposées. Suivant les besoins des participants, des applications particulières peuvent être </a:t>
            </a:r>
            <a:r>
              <a:rPr lang="fr-FR" baseline="0" dirty="0" smtClean="0"/>
              <a:t>traitées</a:t>
            </a:r>
            <a:r>
              <a:rPr lang="fr-FR" baseline="0" dirty="0" smtClean="0"/>
              <a:t>.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D4C5C-07DB-4146-8BDE-61540ADB1C9B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95809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E43B-9441-6341-BD63-84DDA1A9C3FB}" type="datetime1">
              <a:rPr lang="fr-FR" smtClean="0"/>
              <a:pPr/>
              <a:t>06/12/2014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AA955-8B04-894F-8FDF-A5E12E980EDC}" type="datetime1">
              <a:rPr lang="fr-FR" smtClean="0"/>
              <a:pPr/>
              <a:t>06/12/2014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7532-5F56-764F-9C75-F53758D5A21E}" type="datetime1">
              <a:rPr lang="fr-FR" smtClean="0"/>
              <a:pPr/>
              <a:t>06/12/2014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0341-9FD1-4D41-897E-C16A13D412D6}" type="datetime1">
              <a:rPr lang="fr-FR" smtClean="0"/>
              <a:pPr/>
              <a:t>06/12/2014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1CD6-E1AD-4847-B8D2-9BC7541D26A9}" type="datetime1">
              <a:rPr lang="fr-FR" smtClean="0"/>
              <a:pPr/>
              <a:t>06/12/2014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4889-60B5-CD4F-97E2-5B317AA429BB}" type="datetime1">
              <a:rPr lang="fr-FR" smtClean="0"/>
              <a:pPr/>
              <a:t>06/12/2014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CA9B-4F70-864C-920B-92AD8DFE7583}" type="datetime1">
              <a:rPr lang="fr-FR" smtClean="0"/>
              <a:pPr/>
              <a:t>06/12/2014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C383-4EE0-2241-AEE6-2AAA6580B403}" type="datetime1">
              <a:rPr lang="fr-FR" smtClean="0"/>
              <a:pPr/>
              <a:t>06/12/2014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AFFA-2E38-E240-9E76-4B3B98489A6D}" type="datetime1">
              <a:rPr lang="fr-FR" smtClean="0"/>
              <a:pPr/>
              <a:t>06/12/2014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6C2F2-1133-B742-8E81-ACE648734598}" type="datetime1">
              <a:rPr lang="fr-FR" smtClean="0"/>
              <a:pPr/>
              <a:t>06/12/2014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FBEE-7E81-E746-8617-1B9234528FDD}" type="datetime1">
              <a:rPr lang="fr-FR" smtClean="0"/>
              <a:pPr/>
              <a:t>06/12/2014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34CA-52B9-8B4B-AA0F-E9B48CBEA1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58062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90A4B7D-106F-C147-BCBF-57A394B22041}" type="datetime1">
              <a:rPr lang="fr-FR" smtClean="0"/>
              <a:pPr/>
              <a:t>06/12/2014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18288"/>
            <a:ext cx="7543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Académie de Nice - PAF 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B8334CA-52B9-8B4B-AA0F-E9B48CBEA1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3" r:id="rId1"/>
    <p:sldLayoutId id="2147484584" r:id="rId2"/>
    <p:sldLayoutId id="2147484585" r:id="rId3"/>
    <p:sldLayoutId id="2147484586" r:id="rId4"/>
    <p:sldLayoutId id="2147484587" r:id="rId5"/>
    <p:sldLayoutId id="2147484588" r:id="rId6"/>
    <p:sldLayoutId id="2147484589" r:id="rId7"/>
    <p:sldLayoutId id="2147484590" r:id="rId8"/>
    <p:sldLayoutId id="2147484591" r:id="rId9"/>
    <p:sldLayoutId id="2147484592" r:id="rId10"/>
    <p:sldLayoutId id="2147484593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patrick.beynet@libertysurf.f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xavier.pessoles@free.f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4000" dirty="0" smtClean="0"/>
              <a:t>Algorithmique Niveau 2</a:t>
            </a:r>
            <a:br>
              <a:rPr lang="fr-FR" sz="4000" dirty="0" smtClean="0"/>
            </a:br>
            <a:endParaRPr lang="fr-FR" sz="40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685800" y="3505199"/>
            <a:ext cx="6858000" cy="3089031"/>
          </a:xfrm>
        </p:spPr>
        <p:txBody>
          <a:bodyPr>
            <a:normAutofit fontScale="62500" lnSpcReduction="20000"/>
          </a:bodyPr>
          <a:lstStyle/>
          <a:p>
            <a:r>
              <a:rPr lang="fr-FR" dirty="0" smtClean="0"/>
              <a:t>ALGO2</a:t>
            </a:r>
          </a:p>
          <a:p>
            <a:endParaRPr lang="fr-FR" dirty="0" smtClean="0"/>
          </a:p>
          <a:p>
            <a:r>
              <a:rPr lang="fr-FR" dirty="0" smtClean="0"/>
              <a:t>Toutes disciplines scientifiques – ISN et CPGE</a:t>
            </a:r>
          </a:p>
          <a:p>
            <a:endParaRPr lang="fr-FR" dirty="0"/>
          </a:p>
          <a:p>
            <a:r>
              <a:rPr lang="fr-FR" dirty="0" smtClean="0"/>
              <a:t>Implémentation de types composites</a:t>
            </a:r>
          </a:p>
          <a:p>
            <a:endParaRPr lang="fr-FR" dirty="0" smtClean="0"/>
          </a:p>
          <a:p>
            <a:r>
              <a:rPr lang="fr-FR" dirty="0" smtClean="0"/>
              <a:t>Utilisation </a:t>
            </a:r>
            <a:r>
              <a:rPr lang="fr-FR" dirty="0" smtClean="0"/>
              <a:t>simple et utilisation avancée des listes </a:t>
            </a:r>
            <a:r>
              <a:rPr lang="fr-FR" dirty="0" smtClean="0"/>
              <a:t>au </a:t>
            </a:r>
            <a:r>
              <a:rPr lang="fr-FR" dirty="0" smtClean="0"/>
              <a:t>travers 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d</a:t>
            </a:r>
            <a:r>
              <a:rPr lang="fr-FR" dirty="0" smtClean="0"/>
              <a:t>es algorithmes de tri</a:t>
            </a:r>
            <a:endParaRPr lang="fr-F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des piles et des files</a:t>
            </a:r>
            <a:endParaRPr lang="fr-FR" dirty="0" smtClean="0"/>
          </a:p>
          <a:p>
            <a:pPr marL="342900" indent="-342900"/>
            <a:endParaRPr lang="fr-FR" dirty="0" smtClean="0"/>
          </a:p>
          <a:p>
            <a:pPr marL="342900" indent="-342900"/>
            <a:r>
              <a:rPr lang="fr-FR" dirty="0" smtClean="0"/>
              <a:t>Les </a:t>
            </a:r>
            <a:r>
              <a:rPr lang="fr-FR" dirty="0" smtClean="0"/>
              <a:t>arbres</a:t>
            </a:r>
          </a:p>
          <a:p>
            <a:endParaRPr lang="fr-FR" dirty="0"/>
          </a:p>
          <a:p>
            <a:r>
              <a:rPr lang="fr-FR" dirty="0" smtClean="0"/>
              <a:t>Exemples </a:t>
            </a:r>
            <a:r>
              <a:rPr lang="fr-FR" dirty="0" smtClean="0"/>
              <a:t>d’application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13417" y="6412159"/>
            <a:ext cx="1397244" cy="393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55802" y="4710001"/>
            <a:ext cx="16891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 8" descr="http://www.swiftofficenotes.com/wp-content/uploads/2012/06/pile_of_folders_small_clr.pn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81254" y="3934146"/>
            <a:ext cx="831273" cy="77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037635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60072" y="4886331"/>
            <a:ext cx="2626360" cy="103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listes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50635" y="1757368"/>
            <a:ext cx="5310554" cy="3128963"/>
          </a:xfrm>
        </p:spPr>
        <p:txBody>
          <a:bodyPr>
            <a:normAutofit/>
          </a:bodyPr>
          <a:lstStyle/>
          <a:p>
            <a:r>
              <a:rPr lang="fr-FR" dirty="0" smtClean="0"/>
              <a:t>Algorithmes de tris</a:t>
            </a:r>
          </a:p>
          <a:p>
            <a:pPr lvl="1"/>
            <a:r>
              <a:rPr lang="fr-FR" dirty="0" smtClean="0"/>
              <a:t>Exemple d’utilisation : tri du contenu d’une base de données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Gestion des </a:t>
            </a:r>
            <a:r>
              <a:rPr lang="fr-FR" dirty="0" smtClean="0"/>
              <a:t>piles et files</a:t>
            </a:r>
            <a:endParaRPr lang="fr-FR" dirty="0" smtClean="0"/>
          </a:p>
          <a:p>
            <a:pPr lvl="1"/>
            <a:r>
              <a:rPr lang="fr-FR" dirty="0" smtClean="0"/>
              <a:t>Exemple d’utilisation : gestion </a:t>
            </a:r>
            <a:r>
              <a:rPr lang="fr-FR" dirty="0" smtClean="0"/>
              <a:t>du flux de données </a:t>
            </a:r>
            <a:r>
              <a:rPr lang="fr-FR" dirty="0" smtClean="0"/>
              <a:t>arrivant et </a:t>
            </a:r>
            <a:r>
              <a:rPr lang="fr-FR" dirty="0" smtClean="0"/>
              <a:t>sortant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pic>
        <p:nvPicPr>
          <p:cNvPr id="1026" name="Picture 2" descr="http://a.fsdn.com/con/app/proj/sortingdemo/screenshots/screensho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46853" y="1975668"/>
            <a:ext cx="3423738" cy="199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 descr="http://www.supportduweb.com/ftp/ybouane/scripts_astuces/javascript/historique/historique_precedent_suivant.jp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61189" y="4257675"/>
            <a:ext cx="800735" cy="343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 5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63402" y="5022856"/>
            <a:ext cx="1186815" cy="763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ouble flèche horizontale 9"/>
          <p:cNvSpPr/>
          <p:nvPr/>
        </p:nvSpPr>
        <p:spPr>
          <a:xfrm rot="16200000">
            <a:off x="-1139641" y="2932182"/>
            <a:ext cx="3128962" cy="779336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Complexité algorithmique</a:t>
            </a:r>
          </a:p>
        </p:txBody>
      </p:sp>
    </p:spTree>
    <p:extLst>
      <p:ext uri="{BB962C8B-B14F-4D97-AF65-F5344CB8AC3E}">
        <p14:creationId xmlns:p14="http://schemas.microsoft.com/office/powerpoint/2010/main" xmlns="" val="2295113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arbres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4368" y="1700216"/>
            <a:ext cx="4714875" cy="4876800"/>
          </a:xfrm>
        </p:spPr>
        <p:txBody>
          <a:bodyPr/>
          <a:lstStyle/>
          <a:p>
            <a:r>
              <a:rPr lang="fr-FR" dirty="0" smtClean="0"/>
              <a:t>Définitions</a:t>
            </a:r>
          </a:p>
          <a:p>
            <a:pPr lvl="1"/>
            <a:r>
              <a:rPr lang="fr-FR" dirty="0" smtClean="0"/>
              <a:t>Arbres n-aires</a:t>
            </a:r>
          </a:p>
          <a:p>
            <a:pPr lvl="1"/>
            <a:r>
              <a:rPr lang="fr-FR" dirty="0" smtClean="0"/>
              <a:t>Arbres </a:t>
            </a:r>
            <a:r>
              <a:rPr lang="fr-FR" dirty="0" smtClean="0"/>
              <a:t>binaires</a:t>
            </a:r>
          </a:p>
          <a:p>
            <a:pPr lvl="1"/>
            <a:r>
              <a:rPr lang="fr-FR" dirty="0" smtClean="0"/>
              <a:t>Arbres binaires </a:t>
            </a:r>
            <a:r>
              <a:rPr lang="fr-FR" dirty="0" smtClean="0"/>
              <a:t>de recherche</a:t>
            </a:r>
          </a:p>
          <a:p>
            <a:r>
              <a:rPr lang="fr-FR" dirty="0" smtClean="0"/>
              <a:t>Exemples d’application</a:t>
            </a:r>
          </a:p>
          <a:p>
            <a:pPr lvl="1"/>
            <a:r>
              <a:rPr lang="fr-FR" dirty="0" smtClean="0"/>
              <a:t>Recherche </a:t>
            </a:r>
            <a:r>
              <a:rPr lang="fr-FR" dirty="0" smtClean="0"/>
              <a:t>de plus courts </a:t>
            </a:r>
            <a:r>
              <a:rPr lang="fr-FR" dirty="0" smtClean="0"/>
              <a:t>chemins</a:t>
            </a:r>
          </a:p>
          <a:p>
            <a:pPr lvl="1"/>
            <a:r>
              <a:rPr lang="fr-FR" dirty="0" smtClean="0"/>
              <a:t>Stockage </a:t>
            </a:r>
            <a:r>
              <a:rPr lang="fr-FR" dirty="0" smtClean="0"/>
              <a:t>avancé de </a:t>
            </a:r>
            <a:r>
              <a:rPr lang="fr-FR" dirty="0" smtClean="0"/>
              <a:t>données</a:t>
            </a:r>
          </a:p>
          <a:p>
            <a:pPr lvl="1"/>
            <a:r>
              <a:rPr lang="fr-FR" dirty="0" smtClean="0"/>
              <a:t>Compression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  <p:pic>
        <p:nvPicPr>
          <p:cNvPr id="5" name="Picture 4" descr="http://upload.wikimedia.org/wikipedia/commons/thumb/8/82/Huffman_tree_2.svg/625px-Huffman_tree_2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26173" y="3602306"/>
            <a:ext cx="3916849" cy="2519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926056" y="6121624"/>
            <a:ext cx="33169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/>
              <a:t>« </a:t>
            </a:r>
            <a:r>
              <a:rPr lang="en-US" sz="1400" i="1" dirty="0" smtClean="0"/>
              <a:t>this </a:t>
            </a:r>
            <a:r>
              <a:rPr lang="en-US" sz="1400" i="1" dirty="0"/>
              <a:t>is an example of a </a:t>
            </a:r>
            <a:r>
              <a:rPr lang="en-US" sz="1400" i="1" dirty="0"/>
              <a:t>H</a:t>
            </a:r>
            <a:r>
              <a:rPr lang="en-US" sz="1400" i="1" dirty="0" smtClean="0"/>
              <a:t>uffman </a:t>
            </a:r>
            <a:r>
              <a:rPr lang="en-US" sz="1400" i="1" dirty="0" smtClean="0"/>
              <a:t>tree</a:t>
            </a:r>
            <a:r>
              <a:rPr lang="en-US" sz="1400" i="1" dirty="0"/>
              <a:t> »</a:t>
            </a:r>
            <a:endParaRPr lang="fr-FR" sz="1400" i="1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32131" y="1111941"/>
            <a:ext cx="3810891" cy="2276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Double flèche horizontale 11"/>
          <p:cNvSpPr/>
          <p:nvPr/>
        </p:nvSpPr>
        <p:spPr>
          <a:xfrm rot="16200000">
            <a:off x="-1139641" y="3032198"/>
            <a:ext cx="3128962" cy="779336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Complexité algorithmique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Prérequis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1" y="1600200"/>
            <a:ext cx="8897815" cy="4876800"/>
          </a:xfrm>
        </p:spPr>
        <p:txBody>
          <a:bodyPr>
            <a:normAutofit/>
          </a:bodyPr>
          <a:lstStyle/>
          <a:p>
            <a:r>
              <a:rPr lang="fr-FR" dirty="0" smtClean="0"/>
              <a:t>Prérequis : </a:t>
            </a:r>
          </a:p>
          <a:p>
            <a:pPr lvl="1"/>
            <a:r>
              <a:rPr lang="fr-FR" dirty="0"/>
              <a:t>C</a:t>
            </a:r>
            <a:r>
              <a:rPr lang="fr-FR" dirty="0" smtClean="0"/>
              <a:t>onnaissances de base en algorithmique</a:t>
            </a:r>
          </a:p>
          <a:p>
            <a:pPr lvl="1"/>
            <a:r>
              <a:rPr lang="fr-FR" dirty="0" smtClean="0"/>
              <a:t>Connaissance </a:t>
            </a:r>
            <a:r>
              <a:rPr lang="fr-FR" dirty="0" smtClean="0"/>
              <a:t>du langage Python </a:t>
            </a:r>
            <a:r>
              <a:rPr lang="fr-FR" dirty="0" smtClean="0"/>
              <a:t>et des </a:t>
            </a:r>
            <a:r>
              <a:rPr lang="fr-FR" dirty="0" smtClean="0"/>
              <a:t>types </a:t>
            </a:r>
            <a:r>
              <a:rPr lang="fr-FR" dirty="0" smtClean="0"/>
              <a:t>simples</a:t>
            </a:r>
            <a:endParaRPr lang="fr-FR" dirty="0" smtClean="0"/>
          </a:p>
          <a:p>
            <a:pPr lvl="1"/>
            <a:r>
              <a:rPr lang="fr-FR" dirty="0" smtClean="0"/>
              <a:t>Avoir suivi le Niveau 1 éventuellement</a:t>
            </a:r>
          </a:p>
          <a:p>
            <a:r>
              <a:rPr lang="fr-FR" dirty="0" smtClean="0"/>
              <a:t>Besoins logiciels </a:t>
            </a:r>
          </a:p>
          <a:p>
            <a:pPr lvl="1"/>
            <a:r>
              <a:rPr lang="fr-FR" dirty="0" smtClean="0"/>
              <a:t>Dans le cas où le participant voudrait </a:t>
            </a:r>
            <a:r>
              <a:rPr lang="fr-FR" dirty="0" smtClean="0"/>
              <a:t>utiliser </a:t>
            </a:r>
            <a:r>
              <a:rPr lang="fr-FR" dirty="0" smtClean="0"/>
              <a:t>son ordinateur personnel sont nécessaires :</a:t>
            </a:r>
          </a:p>
          <a:p>
            <a:pPr lvl="2"/>
            <a:r>
              <a:rPr lang="fr-FR" dirty="0" smtClean="0"/>
              <a:t>Python 3 (De préférence </a:t>
            </a:r>
            <a:r>
              <a:rPr lang="fr-FR" dirty="0" err="1" smtClean="0"/>
              <a:t>WinPython</a:t>
            </a:r>
            <a:r>
              <a:rPr lang="fr-FR" dirty="0" smtClean="0"/>
              <a:t> ou </a:t>
            </a:r>
            <a:r>
              <a:rPr lang="fr-FR" dirty="0" err="1" smtClean="0"/>
              <a:t>Pyzo</a:t>
            </a:r>
            <a:r>
              <a:rPr lang="fr-FR" dirty="0" smtClean="0"/>
              <a:t>).</a:t>
            </a:r>
          </a:p>
          <a:p>
            <a:r>
              <a:rPr lang="fr-FR" dirty="0" smtClean="0"/>
              <a:t>Contacts  :</a:t>
            </a:r>
          </a:p>
          <a:p>
            <a:pPr lvl="1"/>
            <a:r>
              <a:rPr lang="fr-FR" dirty="0"/>
              <a:t>Patrick Beynet – Lycée Rouvière Toulon – </a:t>
            </a:r>
            <a:r>
              <a:rPr lang="fr-FR" dirty="0">
                <a:hlinkClick r:id="rId3"/>
              </a:rPr>
              <a:t>patrick.beynet@libertysurf.fr</a:t>
            </a:r>
            <a:endParaRPr lang="fr-FR" dirty="0"/>
          </a:p>
          <a:p>
            <a:pPr lvl="1"/>
            <a:r>
              <a:rPr lang="fr-FR" dirty="0"/>
              <a:t>Xavier Pessoles – Lycée Rouvière Toulon – </a:t>
            </a:r>
            <a:r>
              <a:rPr lang="fr-FR" dirty="0">
                <a:hlinkClick r:id="rId4"/>
              </a:rPr>
              <a:t>xavier.pessoles@free.fr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Académie de Nice - PAF 2015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248875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Clarté.thmx</Template>
  <TotalTime>300</TotalTime>
  <Words>447</Words>
  <Application>Microsoft Office PowerPoint</Application>
  <PresentationFormat>Affichage à l'écran (4:3)</PresentationFormat>
  <Paragraphs>75</Paragraphs>
  <Slides>4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Clarté</vt:lpstr>
      <vt:lpstr>Algorithmique Niveau 2 </vt:lpstr>
      <vt:lpstr>Les listes</vt:lpstr>
      <vt:lpstr>Les arbres</vt:lpstr>
      <vt:lpstr>Prérequis</vt:lpstr>
    </vt:vector>
  </TitlesOfParts>
  <Company>Acad 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Louis GIRAUD</dc:creator>
  <cp:lastModifiedBy>Pat</cp:lastModifiedBy>
  <cp:revision>59</cp:revision>
  <dcterms:created xsi:type="dcterms:W3CDTF">2014-11-19T11:25:07Z</dcterms:created>
  <dcterms:modified xsi:type="dcterms:W3CDTF">2014-12-06T09:05:00Z</dcterms:modified>
</cp:coreProperties>
</file>