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6"/>
  </p:notesMasterIdLst>
  <p:sldIdLst>
    <p:sldId id="256" r:id="rId2"/>
    <p:sldId id="257" r:id="rId3"/>
    <p:sldId id="263" r:id="rId4"/>
    <p:sldId id="272" r:id="rId5"/>
    <p:sldId id="273" r:id="rId6"/>
    <p:sldId id="274" r:id="rId7"/>
    <p:sldId id="276" r:id="rId8"/>
    <p:sldId id="277" r:id="rId9"/>
    <p:sldId id="271" r:id="rId10"/>
    <p:sldId id="278" r:id="rId11"/>
    <p:sldId id="279" r:id="rId12"/>
    <p:sldId id="275" r:id="rId13"/>
    <p:sldId id="259" r:id="rId14"/>
    <p:sldId id="260" r:id="rId15"/>
    <p:sldId id="261" r:id="rId16"/>
    <p:sldId id="280" r:id="rId17"/>
    <p:sldId id="262" r:id="rId18"/>
    <p:sldId id="265" r:id="rId19"/>
    <p:sldId id="267" r:id="rId20"/>
    <p:sldId id="268" r:id="rId21"/>
    <p:sldId id="269" r:id="rId22"/>
    <p:sldId id="270" r:id="rId23"/>
    <p:sldId id="264" r:id="rId24"/>
    <p:sldId id="266"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howGuides="1">
      <p:cViewPr varScale="1">
        <p:scale>
          <a:sx n="69" d="100"/>
          <a:sy n="69" d="100"/>
        </p:scale>
        <p:origin x="-136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C4ABE7-6968-4EF3-8008-B142D354329E}" type="datetimeFigureOut">
              <a:rPr lang="fr-FR" smtClean="0"/>
              <a:t>17/01/2014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0D6C09-BCA6-44EF-99A6-4587823B287A}" type="slidenum">
              <a:rPr lang="fr-FR" smtClean="0"/>
              <a:t>‹N°›</a:t>
            </a:fld>
            <a:endParaRPr lang="fr-FR"/>
          </a:p>
        </p:txBody>
      </p:sp>
    </p:spTree>
    <p:extLst>
      <p:ext uri="{BB962C8B-B14F-4D97-AF65-F5344CB8AC3E}">
        <p14:creationId xmlns:p14="http://schemas.microsoft.com/office/powerpoint/2010/main" val="190012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B4549172-3FEE-47D0-BB65-1A18684F7B98}" type="datetime1">
              <a:rPr lang="fr-FR" smtClean="0"/>
              <a:t>17/01/2014</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36A7F36-7A21-4EA8-9DC2-F00219448035}"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688EC1D-1471-4698-BCB8-4CF0BC090325}" type="datetime1">
              <a:rPr lang="fr-FR" smtClean="0"/>
              <a:t>17/01/2014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4F453BD-45AF-4B4E-99AC-6020FBB0AF33}" type="datetime1">
              <a:rPr lang="fr-FR" smtClean="0"/>
              <a:t>17/01/2014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251520" y="1268760"/>
            <a:ext cx="7920880" cy="5205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FEB61240-9CB5-48EB-BBA6-3C19629F7658}" type="datetime1">
              <a:rPr lang="fr-FR" smtClean="0"/>
              <a:t>17/01/2014</a:t>
            </a:fld>
            <a:endParaRPr lang="fr-FR"/>
          </a:p>
        </p:txBody>
      </p:sp>
      <p:sp>
        <p:nvSpPr>
          <p:cNvPr id="9" name="Espace réservé du numéro de diapositive 8"/>
          <p:cNvSpPr>
            <a:spLocks noGrp="1"/>
          </p:cNvSpPr>
          <p:nvPr>
            <p:ph type="sldNum" sz="quarter" idx="15"/>
          </p:nvPr>
        </p:nvSpPr>
        <p:spPr/>
        <p:txBody>
          <a:bodyPr rtlCol="0"/>
          <a:lstStyle/>
          <a:p>
            <a:fld id="{136A7F36-7A21-4EA8-9DC2-F00219448035}"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2BAACD1D-30C3-476D-A850-5E16ED207568}" type="datetime1">
              <a:rPr lang="fr-FR" smtClean="0"/>
              <a:t>17/01/2014</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36A7F36-7A21-4EA8-9DC2-F00219448035}"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B9694703-0C5B-4AFF-B4BE-E07D7CDC5B14}" type="datetime1">
              <a:rPr lang="fr-FR" smtClean="0"/>
              <a:t>17/01/2014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36A7F36-7A21-4EA8-9DC2-F00219448035}"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37245C4D-23E6-48C4-9F30-3F474E6D101F}" type="datetime1">
              <a:rPr lang="fr-FR" smtClean="0"/>
              <a:t>17/01/2014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36A7F36-7A21-4EA8-9DC2-F00219448035}"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A3E5E471-8E97-4CF8-A94F-AB51374CF764}" type="datetime1">
              <a:rPr lang="fr-FR" smtClean="0"/>
              <a:t>17/01/2014</a:t>
            </a:fld>
            <a:endParaRPr lang="fr-FR"/>
          </a:p>
        </p:txBody>
      </p:sp>
      <p:sp>
        <p:nvSpPr>
          <p:cNvPr id="7" name="Espace réservé du numéro de diapositive 6"/>
          <p:cNvSpPr>
            <a:spLocks noGrp="1"/>
          </p:cNvSpPr>
          <p:nvPr>
            <p:ph type="sldNum" sz="quarter" idx="11"/>
          </p:nvPr>
        </p:nvSpPr>
        <p:spPr/>
        <p:txBody>
          <a:bodyPr rtlCol="0"/>
          <a:lstStyle/>
          <a:p>
            <a:fld id="{136A7F36-7A21-4EA8-9DC2-F00219448035}"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A8C3648-6B48-4061-B02D-C97909C99497}" type="datetime1">
              <a:rPr lang="fr-FR" smtClean="0"/>
              <a:t>17/01/2014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B2A6E1C4-077A-4686-B4A8-84EDB76D0538}" type="datetime1">
              <a:rPr lang="fr-FR" smtClean="0"/>
              <a:t>17/01/2014</a:t>
            </a:fld>
            <a:endParaRPr lang="fr-FR"/>
          </a:p>
        </p:txBody>
      </p:sp>
      <p:sp>
        <p:nvSpPr>
          <p:cNvPr id="22" name="Espace réservé du numéro de diapositive 21"/>
          <p:cNvSpPr>
            <a:spLocks noGrp="1"/>
          </p:cNvSpPr>
          <p:nvPr>
            <p:ph type="sldNum" sz="quarter" idx="15"/>
          </p:nvPr>
        </p:nvSpPr>
        <p:spPr/>
        <p:txBody>
          <a:bodyPr rtlCol="0"/>
          <a:lstStyle/>
          <a:p>
            <a:fld id="{136A7F36-7A21-4EA8-9DC2-F00219448035}"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B2A3A41F-5CC8-4B2F-A21F-2E1DB772744F}" type="datetime1">
              <a:rPr lang="fr-FR" smtClean="0"/>
              <a:t>17/01/2014</a:t>
            </a:fld>
            <a:endParaRPr lang="fr-FR"/>
          </a:p>
        </p:txBody>
      </p:sp>
      <p:sp>
        <p:nvSpPr>
          <p:cNvPr id="18" name="Espace réservé du numéro de diapositive 17"/>
          <p:cNvSpPr>
            <a:spLocks noGrp="1"/>
          </p:cNvSpPr>
          <p:nvPr>
            <p:ph type="sldNum" sz="quarter" idx="11"/>
          </p:nvPr>
        </p:nvSpPr>
        <p:spPr/>
        <p:txBody>
          <a:bodyPr rtlCol="0"/>
          <a:lstStyle/>
          <a:p>
            <a:fld id="{136A7F36-7A21-4EA8-9DC2-F00219448035}"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251520" y="116632"/>
            <a:ext cx="7904928" cy="792088"/>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251520" y="1268760"/>
            <a:ext cx="7904928" cy="520519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C30354-83D0-4C08-BE63-E487BB73E13E}" type="datetime1">
              <a:rPr lang="fr-FR" smtClean="0"/>
              <a:t>17/01/2014</a:t>
            </a:fld>
            <a:endParaRPr lang="fr-FR"/>
          </a:p>
        </p:txBody>
      </p:sp>
      <p:sp>
        <p:nvSpPr>
          <p:cNvPr id="3" name="Espace réservé du pied de page 2"/>
          <p:cNvSpPr>
            <a:spLocks noGrp="1"/>
          </p:cNvSpPr>
          <p:nvPr>
            <p:ph type="ftr" sz="quarter" idx="3"/>
          </p:nvPr>
        </p:nvSpPr>
        <p:spPr>
          <a:xfrm rot="5400000">
            <a:off x="6667694" y="4059732"/>
            <a:ext cx="3845384"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99832" y="6264736"/>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72400" y="6283786"/>
            <a:ext cx="609600" cy="521208"/>
          </a:xfrm>
          <a:prstGeom prst="rect">
            <a:avLst/>
          </a:prstGeom>
        </p:spPr>
        <p:txBody>
          <a:bodyPr vert="horz" anchor="ctr"/>
          <a:lstStyle>
            <a:lvl1pPr algn="ctr" eaLnBrk="1" latinLnBrk="0" hangingPunct="1">
              <a:defRPr kumimoji="0" sz="1400" b="1">
                <a:solidFill>
                  <a:srgbClr val="FFFFFF"/>
                </a:solidFill>
              </a:defRPr>
            </a:lvl1pPr>
          </a:lstStyle>
          <a:p>
            <a:fld id="{136A7F36-7A21-4EA8-9DC2-F00219448035}" type="slidenum">
              <a:rPr lang="fr-FR" smtClean="0"/>
              <a:t>‹N°›</a:t>
            </a:fld>
            <a:endParaRPr lang="fr-FR"/>
          </a:p>
        </p:txBody>
      </p:sp>
      <p:sp>
        <p:nvSpPr>
          <p:cNvPr id="15" name="Connecteur droit 14"/>
          <p:cNvSpPr>
            <a:spLocks noChangeShapeType="1"/>
          </p:cNvSpPr>
          <p:nvPr userDrawn="1"/>
        </p:nvSpPr>
        <p:spPr bwMode="auto">
          <a:xfrm rot="16200000">
            <a:off x="4099915" y="-3090961"/>
            <a:ext cx="1" cy="8199832"/>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0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0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67744" y="2348880"/>
            <a:ext cx="6172200" cy="1894362"/>
          </a:xfrm>
        </p:spPr>
        <p:txBody>
          <a:bodyPr>
            <a:normAutofit/>
          </a:bodyPr>
          <a:lstStyle/>
          <a:p>
            <a:r>
              <a:rPr lang="fr-FR" sz="2400" dirty="0"/>
              <a:t>Découverte du logiciel SCILAB </a:t>
            </a:r>
            <a:r>
              <a:rPr lang="fr-FR" sz="2400" dirty="0" smtClean="0"/>
              <a:t>Modélisations </a:t>
            </a:r>
            <a:r>
              <a:rPr lang="fr-FR" sz="2400" dirty="0" err="1"/>
              <a:t>multi-physiques</a:t>
            </a:r>
            <a:r>
              <a:rPr lang="fr-FR" sz="2400" dirty="0"/>
              <a:t> causales et acausales, avec simulation du </a:t>
            </a:r>
            <a:r>
              <a:rPr lang="fr-FR" sz="2400" dirty="0" smtClean="0"/>
              <a:t>comportement</a:t>
            </a:r>
            <a:endParaRPr lang="fr-FR" sz="2400" dirty="0"/>
          </a:p>
        </p:txBody>
      </p:sp>
      <p:sp>
        <p:nvSpPr>
          <p:cNvPr id="3" name="Sous-titre 2"/>
          <p:cNvSpPr>
            <a:spLocks noGrp="1"/>
          </p:cNvSpPr>
          <p:nvPr>
            <p:ph type="subTitle" idx="1"/>
          </p:nvPr>
        </p:nvSpPr>
        <p:spPr/>
        <p:txBody>
          <a:bodyPr/>
          <a:lstStyle/>
          <a:p>
            <a:r>
              <a:rPr lang="fr-FR" dirty="0"/>
              <a:t>Utilisation du logiciel libre de droits </a:t>
            </a:r>
            <a:r>
              <a:rPr lang="fr-FR" dirty="0" err="1"/>
              <a:t>Scilab</a:t>
            </a:r>
            <a:r>
              <a:rPr lang="fr-FR" dirty="0"/>
              <a:t> et de ses modules </a:t>
            </a:r>
            <a:r>
              <a:rPr lang="fr-FR" dirty="0" err="1"/>
              <a:t>Xcos</a:t>
            </a:r>
            <a:r>
              <a:rPr lang="fr-FR" dirty="0"/>
              <a:t> et </a:t>
            </a:r>
            <a:r>
              <a:rPr lang="fr-FR" dirty="0" err="1" smtClean="0"/>
              <a:t>Coselica</a:t>
            </a:r>
            <a:endParaRPr lang="fr-FR" dirty="0" smtClean="0"/>
          </a:p>
          <a:p>
            <a:endParaRPr lang="fr-FR" dirty="0" smtClean="0"/>
          </a:p>
          <a:p>
            <a:r>
              <a:rPr lang="fr-FR" dirty="0"/>
              <a:t>Démonstrations et applications</a:t>
            </a:r>
          </a:p>
        </p:txBody>
      </p:sp>
    </p:spTree>
    <p:extLst>
      <p:ext uri="{BB962C8B-B14F-4D97-AF65-F5344CB8AC3E}">
        <p14:creationId xmlns:p14="http://schemas.microsoft.com/office/powerpoint/2010/main" val="408305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Les logiciels de calcul numérique</a:t>
            </a:r>
            <a:endParaRPr lang="fr-FR" dirty="0"/>
          </a:p>
        </p:txBody>
      </p:sp>
      <p:sp>
        <p:nvSpPr>
          <p:cNvPr id="6" name="Espace réservé du contenu 5"/>
          <p:cNvSpPr>
            <a:spLocks noGrp="1"/>
          </p:cNvSpPr>
          <p:nvPr>
            <p:ph sz="quarter" idx="1"/>
          </p:nvPr>
        </p:nvSpPr>
        <p:spPr/>
        <p:txBody>
          <a:bodyPr/>
          <a:lstStyle/>
          <a:p>
            <a:r>
              <a:rPr lang="fr-FR" dirty="0" smtClean="0"/>
              <a:t>Parmi les logiciels de simulation numérique utilisés dans la recherche ou dans l’industrie on trouve </a:t>
            </a:r>
            <a:r>
              <a:rPr lang="fr-FR" dirty="0" err="1" smtClean="0"/>
              <a:t>Matlab</a:t>
            </a:r>
            <a:r>
              <a:rPr lang="fr-FR" dirty="0" smtClean="0"/>
              <a:t> et </a:t>
            </a:r>
            <a:r>
              <a:rPr lang="fr-FR" dirty="0" err="1" smtClean="0"/>
              <a:t>Scilab</a:t>
            </a:r>
            <a:r>
              <a:rPr lang="fr-FR" dirty="0" smtClean="0"/>
              <a:t>.</a:t>
            </a:r>
          </a:p>
          <a:p>
            <a:pPr lvl="1"/>
            <a:r>
              <a:rPr lang="fr-FR" dirty="0" err="1" smtClean="0"/>
              <a:t>Matlab</a:t>
            </a:r>
            <a:r>
              <a:rPr lang="fr-FR" dirty="0"/>
              <a:t> </a:t>
            </a:r>
            <a:r>
              <a:rPr lang="fr-FR" dirty="0" smtClean="0"/>
              <a:t>et </a:t>
            </a:r>
            <a:r>
              <a:rPr lang="fr-FR" dirty="0" err="1" smtClean="0"/>
              <a:t>Scilab</a:t>
            </a:r>
            <a:r>
              <a:rPr lang="fr-FR" dirty="0" smtClean="0"/>
              <a:t> sont des logiciels de calcul numériques. Ils possèdent un langage de programmation (haut niveau) permettant (entre autre) de manipuler aisément des matrices et d’afficher des courbes de résultats.</a:t>
            </a:r>
          </a:p>
          <a:p>
            <a:r>
              <a:rPr lang="fr-FR" dirty="0" smtClean="0"/>
              <a:t>Simulink et </a:t>
            </a:r>
            <a:r>
              <a:rPr lang="fr-FR" dirty="0" err="1" smtClean="0"/>
              <a:t>Xcos</a:t>
            </a:r>
            <a:r>
              <a:rPr lang="fr-FR" dirty="0" smtClean="0"/>
              <a:t> sont des modules respectifs de </a:t>
            </a:r>
            <a:r>
              <a:rPr lang="fr-FR" dirty="0" err="1" smtClean="0"/>
              <a:t>Matlab</a:t>
            </a:r>
            <a:r>
              <a:rPr lang="fr-FR" dirty="0" smtClean="0"/>
              <a:t> et </a:t>
            </a:r>
            <a:r>
              <a:rPr lang="fr-FR" dirty="0" err="1" smtClean="0"/>
              <a:t>Scilab</a:t>
            </a:r>
            <a:r>
              <a:rPr lang="fr-FR" dirty="0" smtClean="0"/>
              <a:t> permettant de réaliser des modélisations graphiques de systèmes </a:t>
            </a:r>
            <a:r>
              <a:rPr lang="fr-FR" dirty="0" err="1" smtClean="0"/>
              <a:t>multiphysiques</a:t>
            </a:r>
            <a:endParaRPr lang="fr-FR" dirty="0" smtClean="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10</a:t>
            </a:fld>
            <a:endParaRPr lang="fr-FR"/>
          </a:p>
        </p:txBody>
      </p:sp>
      <p:sp>
        <p:nvSpPr>
          <p:cNvPr id="7" name="ZoneTexte 6"/>
          <p:cNvSpPr txBox="1"/>
          <p:nvPr/>
        </p:nvSpPr>
        <p:spPr>
          <a:xfrm>
            <a:off x="251520" y="6453336"/>
            <a:ext cx="7848872" cy="369332"/>
          </a:xfrm>
          <a:prstGeom prst="rect">
            <a:avLst/>
          </a:prstGeom>
          <a:noFill/>
        </p:spPr>
        <p:txBody>
          <a:bodyPr wrap="square" rtlCol="0">
            <a:spAutoFit/>
          </a:bodyPr>
          <a:lstStyle/>
          <a:p>
            <a:r>
              <a:rPr lang="fr-FR" b="1" dirty="0" smtClean="0"/>
              <a:t>Mat</a:t>
            </a:r>
            <a:r>
              <a:rPr lang="fr-FR" dirty="0" smtClean="0"/>
              <a:t>rix </a:t>
            </a:r>
            <a:r>
              <a:rPr lang="fr-FR" b="1" dirty="0" err="1" smtClean="0"/>
              <a:t>Lab</a:t>
            </a:r>
            <a:r>
              <a:rPr lang="fr-FR" dirty="0" err="1" smtClean="0"/>
              <a:t>oratory</a:t>
            </a:r>
            <a:r>
              <a:rPr lang="fr-FR" dirty="0" smtClean="0"/>
              <a:t>, </a:t>
            </a:r>
            <a:r>
              <a:rPr lang="fr-FR" b="1" dirty="0" err="1" smtClean="0"/>
              <a:t>Sci</a:t>
            </a:r>
            <a:r>
              <a:rPr lang="fr-FR" dirty="0" err="1" smtClean="0"/>
              <a:t>entific</a:t>
            </a:r>
            <a:r>
              <a:rPr lang="fr-FR" dirty="0" smtClean="0"/>
              <a:t> </a:t>
            </a:r>
            <a:r>
              <a:rPr lang="fr-FR" b="1" dirty="0" err="1" smtClean="0"/>
              <a:t>Lab</a:t>
            </a:r>
            <a:r>
              <a:rPr lang="fr-FR" dirty="0" err="1" smtClean="0"/>
              <a:t>oratory</a:t>
            </a:r>
            <a:r>
              <a:rPr lang="fr-FR" dirty="0" smtClean="0"/>
              <a:t> </a:t>
            </a:r>
            <a:endParaRPr lang="fr-FR" dirty="0"/>
          </a:p>
        </p:txBody>
      </p:sp>
    </p:spTree>
    <p:extLst>
      <p:ext uri="{BB962C8B-B14F-4D97-AF65-F5344CB8AC3E}">
        <p14:creationId xmlns:p14="http://schemas.microsoft.com/office/powerpoint/2010/main" val="427416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logiciels de calcul </a:t>
            </a:r>
            <a:r>
              <a:rPr lang="fr-FR" dirty="0" smtClean="0"/>
              <a:t>numérique</a:t>
            </a:r>
            <a:br>
              <a:rPr lang="fr-FR" dirty="0" smtClean="0"/>
            </a:br>
            <a:r>
              <a:rPr lang="fr-FR" dirty="0" smtClean="0"/>
              <a:t>Quelques avantages et inconvénients</a:t>
            </a:r>
            <a:endParaRPr lang="fr-FR" dirty="0"/>
          </a:p>
        </p:txBody>
      </p:sp>
      <p:graphicFrame>
        <p:nvGraphicFramePr>
          <p:cNvPr id="5" name="Espace réservé du contenu 4"/>
          <p:cNvGraphicFramePr>
            <a:graphicFrameLocks noGrp="1"/>
          </p:cNvGraphicFramePr>
          <p:nvPr>
            <p:ph sz="quarter" idx="1"/>
            <p:extLst>
              <p:ext uri="{D42A27DB-BD31-4B8C-83A1-F6EECF244321}">
                <p14:modId xmlns:p14="http://schemas.microsoft.com/office/powerpoint/2010/main" val="1650909468"/>
              </p:ext>
            </p:extLst>
          </p:nvPr>
        </p:nvGraphicFramePr>
        <p:xfrm>
          <a:off x="250825" y="1268413"/>
          <a:ext cx="7921626" cy="1112520"/>
        </p:xfrm>
        <a:graphic>
          <a:graphicData uri="http://schemas.openxmlformats.org/drawingml/2006/table">
            <a:tbl>
              <a:tblPr firstRow="1" bandRow="1">
                <a:tableStyleId>{21E4AEA4-8DFA-4A89-87EB-49C32662AFE0}</a:tableStyleId>
              </a:tblPr>
              <a:tblGrid>
                <a:gridCol w="2640542"/>
                <a:gridCol w="2640542"/>
                <a:gridCol w="2640542"/>
              </a:tblGrid>
              <a:tr h="370840">
                <a:tc>
                  <a:txBody>
                    <a:bodyPr/>
                    <a:lstStyle/>
                    <a:p>
                      <a:endParaRPr lang="fr-FR" dirty="0"/>
                    </a:p>
                  </a:txBody>
                  <a:tcPr/>
                </a:tc>
                <a:tc>
                  <a:txBody>
                    <a:bodyPr/>
                    <a:lstStyle/>
                    <a:p>
                      <a:r>
                        <a:rPr lang="fr-FR" dirty="0" err="1" smtClean="0"/>
                        <a:t>Matlab</a:t>
                      </a:r>
                      <a:endParaRPr lang="fr-FR" dirty="0"/>
                    </a:p>
                  </a:txBody>
                  <a:tcPr/>
                </a:tc>
                <a:tc>
                  <a:txBody>
                    <a:bodyPr/>
                    <a:lstStyle/>
                    <a:p>
                      <a:r>
                        <a:rPr lang="fr-FR" dirty="0" err="1" smtClean="0"/>
                        <a:t>Scilab</a:t>
                      </a:r>
                      <a:endParaRPr lang="fr-FR" dirty="0"/>
                    </a:p>
                  </a:txBody>
                  <a:tcPr/>
                </a:tc>
              </a:tr>
              <a:tr h="370840">
                <a:tc>
                  <a:txBody>
                    <a:bodyPr/>
                    <a:lstStyle/>
                    <a:p>
                      <a:r>
                        <a:rPr lang="fr-FR" dirty="0" smtClean="0"/>
                        <a:t>Avantages</a:t>
                      </a:r>
                      <a:endParaRPr lang="fr-FR" dirty="0"/>
                    </a:p>
                  </a:txBody>
                  <a:tcPr/>
                </a:tc>
                <a:tc>
                  <a:txBody>
                    <a:bodyPr/>
                    <a:lstStyle/>
                    <a:p>
                      <a:endParaRPr lang="fr-FR" dirty="0"/>
                    </a:p>
                  </a:txBody>
                  <a:tcPr/>
                </a:tc>
                <a:tc>
                  <a:txBody>
                    <a:bodyPr/>
                    <a:lstStyle/>
                    <a:p>
                      <a:endParaRPr lang="fr-FR" dirty="0"/>
                    </a:p>
                  </a:txBody>
                  <a:tcPr/>
                </a:tc>
              </a:tr>
              <a:tr h="370840">
                <a:tc>
                  <a:txBody>
                    <a:bodyPr/>
                    <a:lstStyle/>
                    <a:p>
                      <a:r>
                        <a:rPr lang="fr-FR" dirty="0" smtClean="0"/>
                        <a:t>Inconvénients</a:t>
                      </a:r>
                      <a:endParaRPr lang="fr-FR" dirty="0"/>
                    </a:p>
                  </a:txBody>
                  <a:tcPr/>
                </a:tc>
                <a:tc>
                  <a:txBody>
                    <a:bodyPr/>
                    <a:lstStyle/>
                    <a:p>
                      <a:endParaRPr lang="fr-FR"/>
                    </a:p>
                  </a:txBody>
                  <a:tcPr/>
                </a:tc>
                <a:tc>
                  <a:txBody>
                    <a:bodyPr/>
                    <a:lstStyle/>
                    <a:p>
                      <a:endParaRPr lang="fr-FR"/>
                    </a:p>
                  </a:txBody>
                  <a:tcPr/>
                </a:tc>
              </a:tr>
            </a:tbl>
          </a:graphicData>
        </a:graphic>
      </p:graphicFrame>
      <p:sp>
        <p:nvSpPr>
          <p:cNvPr id="4" name="Espace réservé du numéro de diapositive 3"/>
          <p:cNvSpPr>
            <a:spLocks noGrp="1"/>
          </p:cNvSpPr>
          <p:nvPr>
            <p:ph type="sldNum" sz="quarter" idx="15"/>
          </p:nvPr>
        </p:nvSpPr>
        <p:spPr/>
        <p:txBody>
          <a:bodyPr/>
          <a:lstStyle/>
          <a:p>
            <a:fld id="{136A7F36-7A21-4EA8-9DC2-F00219448035}" type="slidenum">
              <a:rPr lang="fr-FR" smtClean="0"/>
              <a:t>11</a:t>
            </a:fld>
            <a:endParaRPr lang="fr-FR"/>
          </a:p>
        </p:txBody>
      </p:sp>
    </p:spTree>
    <p:extLst>
      <p:ext uri="{BB962C8B-B14F-4D97-AF65-F5344CB8AC3E}">
        <p14:creationId xmlns:p14="http://schemas.microsoft.com/office/powerpoint/2010/main" val="267453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Modélisation des systèmes avec le module </a:t>
            </a:r>
            <a:r>
              <a:rPr lang="fr-FR" dirty="0" err="1" smtClean="0"/>
              <a:t>Coselica</a:t>
            </a:r>
            <a:endParaRPr lang="fr-FR" dirty="0"/>
          </a:p>
        </p:txBody>
      </p:sp>
      <p:sp>
        <p:nvSpPr>
          <p:cNvPr id="5" name="Espace réservé du texte 4"/>
          <p:cNvSpPr>
            <a:spLocks noGrp="1"/>
          </p:cNvSpPr>
          <p:nvPr>
            <p:ph type="body" idx="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12</a:t>
            </a:fld>
            <a:endParaRPr lang="fr-FR"/>
          </a:p>
        </p:txBody>
      </p:sp>
    </p:spTree>
    <p:extLst>
      <p:ext uri="{BB962C8B-B14F-4D97-AF65-F5344CB8AC3E}">
        <p14:creationId xmlns:p14="http://schemas.microsoft.com/office/powerpoint/2010/main" val="365924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Connecteurs</a:t>
            </a:r>
            <a:endParaRPr lang="fr-FR" dirty="0"/>
          </a:p>
        </p:txBody>
      </p:sp>
      <p:sp>
        <p:nvSpPr>
          <p:cNvPr id="3" name="Espace réservé du contenu 2"/>
          <p:cNvSpPr>
            <a:spLocks noGrp="1"/>
          </p:cNvSpPr>
          <p:nvPr>
            <p:ph sz="quarter" idx="1"/>
          </p:nvPr>
        </p:nvSpPr>
        <p:spPr/>
        <p:txBody>
          <a:bodyPr/>
          <a:lstStyle/>
          <a:p>
            <a:r>
              <a:rPr lang="fr-FR" dirty="0" smtClean="0"/>
              <a:t>Triangle bleu : signal de données (sans dimension)</a:t>
            </a:r>
          </a:p>
          <a:p>
            <a:r>
              <a:rPr lang="fr-FR" dirty="0" smtClean="0"/>
              <a:t>Carré bleu : signal électrique</a:t>
            </a:r>
          </a:p>
          <a:p>
            <a:r>
              <a:rPr lang="fr-FR" dirty="0" smtClean="0"/>
              <a:t>Carré rouge : donnée thermique</a:t>
            </a:r>
          </a:p>
          <a:p>
            <a:r>
              <a:rPr lang="fr-FR" dirty="0" smtClean="0"/>
              <a:t>Carré vert : mécanique 1D en translation</a:t>
            </a:r>
          </a:p>
          <a:p>
            <a:r>
              <a:rPr lang="fr-FR" dirty="0" smtClean="0"/>
              <a:t>Rond gris : mécanique 1D en rotation</a:t>
            </a:r>
          </a:p>
          <a:p>
            <a:r>
              <a:rPr lang="fr-FR" dirty="0" smtClean="0"/>
              <a:t>Carré gris : mécanique 2D plane</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13</a:t>
            </a:fld>
            <a:endParaRPr lang="fr-FR"/>
          </a:p>
        </p:txBody>
      </p:sp>
    </p:spTree>
    <p:extLst>
      <p:ext uri="{BB962C8B-B14F-4D97-AF65-F5344CB8AC3E}">
        <p14:creationId xmlns:p14="http://schemas.microsoft.com/office/powerpoint/2010/main" val="39849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mécanique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14</a:t>
            </a:fld>
            <a:endParaRPr lang="fr-FR"/>
          </a:p>
        </p:txBody>
      </p:sp>
    </p:spTree>
    <p:extLst>
      <p:ext uri="{BB962C8B-B14F-4D97-AF65-F5344CB8AC3E}">
        <p14:creationId xmlns:p14="http://schemas.microsoft.com/office/powerpoint/2010/main" val="249962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sz="quarter" idx="1"/>
          </p:nvPr>
        </p:nvSpPr>
        <p:spPr>
          <a:xfrm>
            <a:off x="0" y="980728"/>
            <a:ext cx="5652120" cy="5760640"/>
          </a:xfrm>
        </p:spPr>
        <p:txBody>
          <a:bodyPr>
            <a:normAutofit fontScale="85000" lnSpcReduction="20000"/>
          </a:bodyPr>
          <a:lstStyle/>
          <a:p>
            <a:r>
              <a:rPr lang="fr-FR" dirty="0" smtClean="0"/>
              <a:t>Source électrique</a:t>
            </a:r>
          </a:p>
          <a:p>
            <a:pPr lvl="1"/>
            <a:r>
              <a:rPr lang="fr-FR" dirty="0" smtClean="0"/>
              <a:t>Source de tension</a:t>
            </a:r>
          </a:p>
          <a:p>
            <a:pPr lvl="1"/>
            <a:r>
              <a:rPr lang="fr-FR" dirty="0" smtClean="0"/>
              <a:t>SIMM/</a:t>
            </a:r>
            <a:r>
              <a:rPr lang="fr-FR" dirty="0" err="1" smtClean="0"/>
              <a:t>Electrique</a:t>
            </a:r>
            <a:r>
              <a:rPr lang="fr-FR" dirty="0" smtClean="0"/>
              <a:t>/Sources/</a:t>
            </a:r>
            <a:r>
              <a:rPr lang="fr-FR" dirty="0" err="1" smtClean="0"/>
              <a:t>CEAS_PredefVoltage</a:t>
            </a:r>
            <a:endParaRPr lang="fr-FR" dirty="0" smtClean="0"/>
          </a:p>
          <a:p>
            <a:pPr lvl="1"/>
            <a:r>
              <a:rPr lang="fr-FR" dirty="0" smtClean="0"/>
              <a:t>Générateur de signaux constant, échelon, rampe, sinusoïdal, carré, dents de scie, trapézoïdal</a:t>
            </a:r>
          </a:p>
          <a:p>
            <a:r>
              <a:rPr lang="fr-FR" dirty="0" smtClean="0"/>
              <a:t>La masse</a:t>
            </a:r>
          </a:p>
          <a:p>
            <a:pPr lvl="1"/>
            <a:r>
              <a:rPr lang="fr-FR" dirty="0" smtClean="0"/>
              <a:t>SIMM/</a:t>
            </a:r>
            <a:r>
              <a:rPr lang="fr-FR" dirty="0" err="1" smtClean="0"/>
              <a:t>Electrique</a:t>
            </a:r>
            <a:r>
              <a:rPr lang="fr-FR" dirty="0" smtClean="0"/>
              <a:t>/Sources/</a:t>
            </a:r>
            <a:r>
              <a:rPr lang="fr-FR" dirty="0" err="1" smtClean="0"/>
              <a:t>MEAB_Ground</a:t>
            </a:r>
            <a:endParaRPr lang="fr-FR" dirty="0" smtClean="0"/>
          </a:p>
          <a:p>
            <a:r>
              <a:rPr lang="fr-FR" dirty="0" smtClean="0"/>
              <a:t>Composants électriques</a:t>
            </a:r>
          </a:p>
          <a:p>
            <a:pPr lvl="1"/>
            <a:r>
              <a:rPr lang="fr-FR" dirty="0" smtClean="0"/>
              <a:t>Résistor, Condensateur</a:t>
            </a:r>
          </a:p>
          <a:p>
            <a:pPr lvl="1"/>
            <a:r>
              <a:rPr lang="fr-FR" dirty="0" smtClean="0"/>
              <a:t>SIMM/</a:t>
            </a:r>
            <a:r>
              <a:rPr lang="fr-FR" dirty="0" err="1" smtClean="0"/>
              <a:t>Electrique</a:t>
            </a:r>
            <a:r>
              <a:rPr lang="fr-FR" dirty="0" smtClean="0"/>
              <a:t>/Passif/</a:t>
            </a:r>
            <a:r>
              <a:rPr lang="fr-FR" dirty="0" err="1" smtClean="0"/>
              <a:t>MEAB_Resistor</a:t>
            </a:r>
            <a:endParaRPr lang="fr-FR" dirty="0" smtClean="0"/>
          </a:p>
          <a:p>
            <a:pPr lvl="1"/>
            <a:r>
              <a:rPr lang="fr-FR" dirty="0" smtClean="0"/>
              <a:t>SIMM/</a:t>
            </a:r>
            <a:r>
              <a:rPr lang="fr-FR" dirty="0" err="1" smtClean="0"/>
              <a:t>Electrique</a:t>
            </a:r>
            <a:r>
              <a:rPr lang="fr-FR" dirty="0" smtClean="0"/>
              <a:t>/Passif/</a:t>
            </a:r>
            <a:r>
              <a:rPr lang="fr-FR" dirty="0" err="1" smtClean="0"/>
              <a:t>MEAB_Capacitor</a:t>
            </a:r>
            <a:endParaRPr lang="fr-FR" dirty="0" smtClean="0"/>
          </a:p>
          <a:p>
            <a:r>
              <a:rPr lang="fr-FR" dirty="0" smtClean="0"/>
              <a:t>Un capteur</a:t>
            </a:r>
          </a:p>
          <a:p>
            <a:pPr lvl="1"/>
            <a:r>
              <a:rPr lang="fr-FR" dirty="0" smtClean="0"/>
              <a:t>Un voltmètre</a:t>
            </a:r>
          </a:p>
          <a:p>
            <a:pPr lvl="1"/>
            <a:r>
              <a:rPr lang="fr-FR" dirty="0" smtClean="0"/>
              <a:t>SIMM/</a:t>
            </a:r>
            <a:r>
              <a:rPr lang="fr-FR" dirty="0" err="1" smtClean="0"/>
              <a:t>Electrique</a:t>
            </a:r>
            <a:r>
              <a:rPr lang="fr-FR" dirty="0" smtClean="0"/>
              <a:t>/Mesure/</a:t>
            </a:r>
            <a:r>
              <a:rPr lang="fr-FR" dirty="0" err="1" smtClean="0"/>
              <a:t>MEAS_VoltageSensor</a:t>
            </a:r>
            <a:endParaRPr lang="fr-FR" dirty="0" smtClean="0"/>
          </a:p>
          <a:p>
            <a:r>
              <a:rPr lang="fr-FR" dirty="0" smtClean="0"/>
              <a:t>Un afficheur</a:t>
            </a:r>
          </a:p>
          <a:p>
            <a:pPr lvl="1"/>
            <a:r>
              <a:rPr lang="fr-FR" dirty="0" smtClean="0"/>
              <a:t>Scope</a:t>
            </a:r>
          </a:p>
          <a:p>
            <a:pPr lvl="1"/>
            <a:r>
              <a:rPr lang="fr-FR" dirty="0" smtClean="0"/>
              <a:t>SIMM/Utilitaires/Visualisation/ISCOPE</a:t>
            </a:r>
            <a:endParaRPr lang="fr-FR" dirty="0"/>
          </a:p>
          <a:p>
            <a:pPr lvl="1"/>
            <a:r>
              <a:rPr lang="fr-FR" dirty="0" smtClean="0"/>
              <a:t>Une ou plusieurs entrées</a:t>
            </a:r>
          </a:p>
          <a:p>
            <a:r>
              <a:rPr lang="fr-FR" dirty="0" smtClean="0"/>
              <a:t>Paramétrage de la simulation</a:t>
            </a:r>
          </a:p>
          <a:p>
            <a:pPr lvl="1"/>
            <a:r>
              <a:rPr lang="fr-FR" dirty="0" smtClean="0"/>
              <a:t>SIMM/Utilitaires/Analyses/IREP_TEMP</a:t>
            </a:r>
          </a:p>
          <a:p>
            <a:pPr lvl="1"/>
            <a:r>
              <a:rPr lang="fr-FR" dirty="0" smtClean="0"/>
              <a:t>Temps de simulation, nombre de points</a:t>
            </a:r>
          </a:p>
        </p:txBody>
      </p:sp>
      <p:sp>
        <p:nvSpPr>
          <p:cNvPr id="2" name="Titre 1"/>
          <p:cNvSpPr>
            <a:spLocks noGrp="1"/>
          </p:cNvSpPr>
          <p:nvPr>
            <p:ph type="title"/>
          </p:nvPr>
        </p:nvSpPr>
        <p:spPr/>
        <p:txBody>
          <a:bodyPr/>
          <a:lstStyle/>
          <a:p>
            <a:r>
              <a:rPr lang="fr-FR" dirty="0" smtClean="0"/>
              <a:t>Modélisation d’un système électrique</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15</a:t>
            </a:fld>
            <a:endParaRPr lang="fr-F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276872"/>
            <a:ext cx="3642827" cy="22554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92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électrique</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16</a:t>
            </a:fld>
            <a:endParaRPr lang="fr-F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500" y="3140968"/>
            <a:ext cx="4456954" cy="27594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avec flèche 4"/>
          <p:cNvCxnSpPr>
            <a:stCxn id="6" idx="1"/>
          </p:cNvCxnSpPr>
          <p:nvPr/>
        </p:nvCxnSpPr>
        <p:spPr>
          <a:xfrm flipH="1">
            <a:off x="5514109" y="2023393"/>
            <a:ext cx="1218131" cy="1828171"/>
          </a:xfrm>
          <a:prstGeom prst="straightConnector1">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6732240" y="1484784"/>
            <a:ext cx="2088232" cy="1077218"/>
          </a:xfrm>
          <a:prstGeom prst="rect">
            <a:avLst/>
          </a:prstGeom>
          <a:noFill/>
        </p:spPr>
        <p:txBody>
          <a:bodyPr wrap="square" rtlCol="0">
            <a:spAutoFit/>
          </a:bodyPr>
          <a:lstStyle/>
          <a:p>
            <a:r>
              <a:rPr lang="fr-FR" sz="1600" dirty="0" smtClean="0"/>
              <a:t>Branchement du voltmètre à l’image d’un branchement réel</a:t>
            </a:r>
            <a:endParaRPr lang="fr-FR" sz="1600" dirty="0"/>
          </a:p>
        </p:txBody>
      </p:sp>
      <p:cxnSp>
        <p:nvCxnSpPr>
          <p:cNvPr id="14" name="Connecteur droit avec flèche 13"/>
          <p:cNvCxnSpPr>
            <a:stCxn id="15" idx="2"/>
          </p:cNvCxnSpPr>
          <p:nvPr/>
        </p:nvCxnSpPr>
        <p:spPr>
          <a:xfrm>
            <a:off x="2807820" y="2386335"/>
            <a:ext cx="180004" cy="754633"/>
          </a:xfrm>
          <a:prstGeom prst="straightConnector1">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547663" y="1309117"/>
            <a:ext cx="2520313" cy="1077218"/>
          </a:xfrm>
          <a:prstGeom prst="rect">
            <a:avLst/>
          </a:prstGeom>
          <a:noFill/>
        </p:spPr>
        <p:txBody>
          <a:bodyPr wrap="square" rtlCol="0">
            <a:spAutoFit/>
          </a:bodyPr>
          <a:lstStyle/>
          <a:p>
            <a:r>
              <a:rPr lang="fr-FR" sz="1600" dirty="0" smtClean="0"/>
              <a:t>Pour les composants passifs, on branche une borne bleue sur une blanche …</a:t>
            </a:r>
            <a:endParaRPr lang="fr-FR" sz="1600" dirty="0"/>
          </a:p>
        </p:txBody>
      </p:sp>
    </p:spTree>
    <p:extLst>
      <p:ext uri="{BB962C8B-B14F-4D97-AF65-F5344CB8AC3E}">
        <p14:creationId xmlns:p14="http://schemas.microsoft.com/office/powerpoint/2010/main" val="43198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d’un système </a:t>
            </a:r>
            <a:r>
              <a:rPr lang="fr-FR" dirty="0" err="1" smtClean="0"/>
              <a:t>multiphysique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17</a:t>
            </a:fld>
            <a:endParaRPr lang="fr-FR"/>
          </a:p>
        </p:txBody>
      </p:sp>
    </p:spTree>
    <p:extLst>
      <p:ext uri="{BB962C8B-B14F-4D97-AF65-F5344CB8AC3E}">
        <p14:creationId xmlns:p14="http://schemas.microsoft.com/office/powerpoint/2010/main" val="182711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d’un système </a:t>
            </a:r>
            <a:r>
              <a:rPr lang="fr-FR" dirty="0" err="1" smtClean="0"/>
              <a:t>multiphysique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18</a:t>
            </a:fld>
            <a:endParaRPr lang="fr-FR"/>
          </a:p>
        </p:txBody>
      </p:sp>
    </p:spTree>
    <p:extLst>
      <p:ext uri="{BB962C8B-B14F-4D97-AF65-F5344CB8AC3E}">
        <p14:creationId xmlns:p14="http://schemas.microsoft.com/office/powerpoint/2010/main" val="24190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de laboratoire</a:t>
            </a:r>
            <a:endParaRPr lang="fr-FR" dirty="0"/>
          </a:p>
        </p:txBody>
      </p:sp>
      <p:sp>
        <p:nvSpPr>
          <p:cNvPr id="3" name="Espace réservé du texte 2"/>
          <p:cNvSpPr>
            <a:spLocks noGrp="1"/>
          </p:cNvSpPr>
          <p:nvPr>
            <p:ph type="body" idx="1"/>
          </p:nvPr>
        </p:nvSpPr>
        <p:spPr/>
        <p:txBody>
          <a:bodyPr/>
          <a:lstStyle/>
          <a:p>
            <a:r>
              <a:rPr lang="fr-FR" dirty="0" smtClean="0"/>
              <a:t>Pilote automatique TP 30</a:t>
            </a:r>
            <a:endParaRPr lang="fr-FR" dirty="0"/>
          </a:p>
        </p:txBody>
      </p:sp>
      <p:sp>
        <p:nvSpPr>
          <p:cNvPr id="4" name="Espace réservé du numéro de diapositive 3"/>
          <p:cNvSpPr>
            <a:spLocks noGrp="1"/>
          </p:cNvSpPr>
          <p:nvPr>
            <p:ph type="sldNum" sz="quarter" idx="12"/>
          </p:nvPr>
        </p:nvSpPr>
        <p:spPr/>
        <p:txBody>
          <a:bodyPr/>
          <a:lstStyle/>
          <a:p>
            <a:fld id="{136A7F36-7A21-4EA8-9DC2-F00219448035}" type="slidenum">
              <a:rPr lang="fr-FR" smtClean="0"/>
              <a:t>19</a:t>
            </a:fld>
            <a:endParaRPr lang="fr-FR"/>
          </a:p>
        </p:txBody>
      </p:sp>
    </p:spTree>
    <p:extLst>
      <p:ext uri="{BB962C8B-B14F-4D97-AF65-F5344CB8AC3E}">
        <p14:creationId xmlns:p14="http://schemas.microsoft.com/office/powerpoint/2010/main" val="367245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Plan</a:t>
            </a:r>
            <a:endParaRPr lang="fr-FR" dirty="0"/>
          </a:p>
        </p:txBody>
      </p:sp>
      <p:sp>
        <p:nvSpPr>
          <p:cNvPr id="3" name="Espace réservé du contenu 2"/>
          <p:cNvSpPr>
            <a:spLocks noGrp="1"/>
          </p:cNvSpPr>
          <p:nvPr>
            <p:ph sz="quarter" idx="1"/>
          </p:nvPr>
        </p:nvSpPr>
        <p:spPr/>
        <p:txBody>
          <a:bodyPr/>
          <a:lstStyle/>
          <a:p>
            <a:r>
              <a:rPr lang="fr-FR" dirty="0" smtClean="0"/>
              <a:t>Modélisation </a:t>
            </a:r>
            <a:r>
              <a:rPr lang="fr-FR" dirty="0" err="1" smtClean="0"/>
              <a:t>multiphysique</a:t>
            </a:r>
            <a:endParaRPr lang="fr-FR" dirty="0" smtClean="0"/>
          </a:p>
          <a:p>
            <a:pPr lvl="1"/>
            <a:r>
              <a:rPr lang="fr-FR" dirty="0" smtClean="0"/>
              <a:t>Définition</a:t>
            </a:r>
          </a:p>
          <a:p>
            <a:pPr lvl="1"/>
            <a:r>
              <a:rPr lang="fr-FR" dirty="0" smtClean="0"/>
              <a:t>Modélisation causale</a:t>
            </a:r>
          </a:p>
          <a:p>
            <a:pPr lvl="1"/>
            <a:r>
              <a:rPr lang="fr-FR" dirty="0" smtClean="0"/>
              <a:t>Modélisation acausale</a:t>
            </a:r>
          </a:p>
          <a:p>
            <a:r>
              <a:rPr lang="fr-FR" dirty="0" err="1" smtClean="0"/>
              <a:t>Scilab</a:t>
            </a:r>
            <a:endParaRPr lang="fr-FR" dirty="0" smtClean="0"/>
          </a:p>
          <a:p>
            <a:pPr lvl="1"/>
            <a:r>
              <a:rPr lang="fr-FR" dirty="0" smtClean="0"/>
              <a:t>Qu’est ce que </a:t>
            </a:r>
            <a:r>
              <a:rPr lang="fr-FR" dirty="0" err="1" smtClean="0"/>
              <a:t>scilab</a:t>
            </a:r>
            <a:r>
              <a:rPr lang="fr-FR" dirty="0" smtClean="0"/>
              <a:t> ?</a:t>
            </a:r>
          </a:p>
          <a:p>
            <a:pPr lvl="1"/>
            <a:r>
              <a:rPr lang="fr-FR" dirty="0" smtClean="0"/>
              <a:t>Le module </a:t>
            </a:r>
            <a:r>
              <a:rPr lang="fr-FR" dirty="0" err="1" smtClean="0"/>
              <a:t>Xcos</a:t>
            </a:r>
            <a:endParaRPr lang="fr-FR" dirty="0" smtClean="0"/>
          </a:p>
          <a:p>
            <a:pPr lvl="1"/>
            <a:r>
              <a:rPr lang="fr-FR" dirty="0" smtClean="0"/>
              <a:t>Le modulé </a:t>
            </a:r>
            <a:r>
              <a:rPr lang="fr-FR" dirty="0" err="1" smtClean="0"/>
              <a:t>Cosélica</a:t>
            </a:r>
            <a:endParaRPr lang="fr-FR" dirty="0" smtClean="0"/>
          </a:p>
          <a:p>
            <a:r>
              <a:rPr lang="fr-FR" dirty="0" smtClean="0"/>
              <a:t>Application pédagogique </a:t>
            </a:r>
            <a:r>
              <a:rPr lang="fr-FR" dirty="0" err="1" smtClean="0"/>
              <a:t>Xcos</a:t>
            </a:r>
            <a:endParaRPr lang="fr-FR" dirty="0" smtClean="0"/>
          </a:p>
          <a:p>
            <a:r>
              <a:rPr lang="fr-FR" dirty="0" smtClean="0"/>
              <a:t>Application pédagogique </a:t>
            </a:r>
            <a:r>
              <a:rPr lang="fr-FR" dirty="0" err="1" smtClean="0"/>
              <a:t>Coselica</a:t>
            </a:r>
            <a:endParaRPr lang="fr-FR" dirty="0" smtClean="0"/>
          </a:p>
          <a:p>
            <a:endParaRPr lang="fr-FR" dirty="0" smtClean="0"/>
          </a:p>
          <a:p>
            <a:pPr lvl="1"/>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a:t>
            </a:fld>
            <a:endParaRPr lang="fr-FR"/>
          </a:p>
        </p:txBody>
      </p:sp>
    </p:spTree>
    <p:extLst>
      <p:ext uri="{BB962C8B-B14F-4D97-AF65-F5344CB8AC3E}">
        <p14:creationId xmlns:p14="http://schemas.microsoft.com/office/powerpoint/2010/main" val="1608164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r>
              <a:rPr lang="fr-FR" dirty="0" smtClean="0"/>
              <a:t>Pilote Automatique</a:t>
            </a:r>
            <a:br>
              <a:rPr lang="fr-FR" dirty="0" smtClean="0"/>
            </a:br>
            <a:r>
              <a:rPr lang="fr-FR" dirty="0" smtClean="0"/>
              <a:t>Analyse Interne</a:t>
            </a:r>
            <a:endParaRPr lang="fr-FR" dirty="0"/>
          </a:p>
        </p:txBody>
      </p:sp>
      <p:sp>
        <p:nvSpPr>
          <p:cNvPr id="6" name="Espace réservé du contenu 5"/>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20</a:t>
            </a:fld>
            <a:endParaRPr lang="fr-FR"/>
          </a:p>
        </p:txBody>
      </p:sp>
    </p:spTree>
    <p:extLst>
      <p:ext uri="{BB962C8B-B14F-4D97-AF65-F5344CB8AC3E}">
        <p14:creationId xmlns:p14="http://schemas.microsoft.com/office/powerpoint/2010/main" val="60172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Pilote Automatique</a:t>
            </a:r>
            <a:br>
              <a:rPr lang="fr-FR" dirty="0" smtClean="0"/>
            </a:br>
            <a:r>
              <a:rPr lang="fr-FR" dirty="0" smtClean="0"/>
              <a:t>Modélisation</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21</a:t>
            </a:fld>
            <a:endParaRPr lang="fr-FR"/>
          </a:p>
        </p:txBody>
      </p:sp>
    </p:spTree>
    <p:extLst>
      <p:ext uri="{BB962C8B-B14F-4D97-AF65-F5344CB8AC3E}">
        <p14:creationId xmlns:p14="http://schemas.microsoft.com/office/powerpoint/2010/main" val="2388859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Pilote automatique</a:t>
            </a:r>
            <a:br>
              <a:rPr lang="fr-FR" dirty="0" smtClean="0"/>
            </a:br>
            <a:r>
              <a:rPr lang="fr-FR" dirty="0" smtClean="0"/>
              <a:t>Application pédagogique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22</a:t>
            </a:fld>
            <a:endParaRPr lang="fr-FR"/>
          </a:p>
        </p:txBody>
      </p:sp>
    </p:spTree>
    <p:extLst>
      <p:ext uri="{BB962C8B-B14F-4D97-AF65-F5344CB8AC3E}">
        <p14:creationId xmlns:p14="http://schemas.microsoft.com/office/powerpoint/2010/main" val="406804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Xcos</a:t>
            </a:r>
            <a:r>
              <a:rPr lang="fr-FR" dirty="0" smtClean="0"/>
              <a:t> &amp; </a:t>
            </a:r>
            <a:r>
              <a:rPr lang="fr-FR" dirty="0" err="1" smtClean="0"/>
              <a:t>Arduino</a:t>
            </a:r>
            <a:endParaRPr lang="fr-FR" dirty="0"/>
          </a:p>
        </p:txBody>
      </p:sp>
      <p:sp>
        <p:nvSpPr>
          <p:cNvPr id="5" name="Espace réservé du texte 4"/>
          <p:cNvSpPr>
            <a:spLocks noGrp="1"/>
          </p:cNvSpPr>
          <p:nvPr>
            <p:ph type="body" idx="1"/>
          </p:nvPr>
        </p:nvSpPr>
        <p:spPr/>
        <p:txBody>
          <a:bodyPr/>
          <a:lstStyle/>
          <a:p>
            <a:endParaRPr lang="fr-FR"/>
          </a:p>
        </p:txBody>
      </p:sp>
      <p:sp>
        <p:nvSpPr>
          <p:cNvPr id="2" name="Espace réservé du numéro de diapositive 1"/>
          <p:cNvSpPr>
            <a:spLocks noGrp="1"/>
          </p:cNvSpPr>
          <p:nvPr>
            <p:ph type="sldNum" sz="quarter" idx="12"/>
          </p:nvPr>
        </p:nvSpPr>
        <p:spPr/>
        <p:txBody>
          <a:bodyPr/>
          <a:lstStyle/>
          <a:p>
            <a:fld id="{136A7F36-7A21-4EA8-9DC2-F00219448035}" type="slidenum">
              <a:rPr lang="fr-FR" smtClean="0"/>
              <a:t>23</a:t>
            </a:fld>
            <a:endParaRPr lang="fr-FR"/>
          </a:p>
        </p:txBody>
      </p:sp>
    </p:spTree>
    <p:extLst>
      <p:ext uri="{BB962C8B-B14F-4D97-AF65-F5344CB8AC3E}">
        <p14:creationId xmlns:p14="http://schemas.microsoft.com/office/powerpoint/2010/main" val="1589319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36A7F36-7A21-4EA8-9DC2-F00219448035}" type="slidenum">
              <a:rPr lang="fr-FR" smtClean="0"/>
              <a:t>24</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033" y="1152550"/>
            <a:ext cx="5429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330" y="2877847"/>
            <a:ext cx="8953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652" y="3837275"/>
            <a:ext cx="4667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850" y="2262187"/>
            <a:ext cx="657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698" y="2188585"/>
            <a:ext cx="847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567" y="2264785"/>
            <a:ext cx="7048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9407" y="1712335"/>
            <a:ext cx="542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2814" y="2010209"/>
            <a:ext cx="54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5739" y="3171824"/>
            <a:ext cx="571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5470" y="1421823"/>
            <a:ext cx="7334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9332" y="3777528"/>
            <a:ext cx="542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2377" y="3690937"/>
            <a:ext cx="4667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782" y="3633787"/>
            <a:ext cx="847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658" y="2909887"/>
            <a:ext cx="5619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283" y="2002848"/>
            <a:ext cx="666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017" y="4941168"/>
            <a:ext cx="9429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5" name="Picture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5882" y="4919519"/>
            <a:ext cx="9334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6" name="Picture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545" y="5805264"/>
            <a:ext cx="7429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09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Modélisation </a:t>
            </a:r>
            <a:r>
              <a:rPr lang="fr-FR" dirty="0" err="1" smtClean="0"/>
              <a:t>mutiphysique</a:t>
            </a:r>
            <a:endParaRPr lang="fr-FR" dirty="0"/>
          </a:p>
        </p:txBody>
      </p:sp>
      <p:sp>
        <p:nvSpPr>
          <p:cNvPr id="5" name="Espace réservé du texte 4"/>
          <p:cNvSpPr>
            <a:spLocks noGrp="1"/>
          </p:cNvSpPr>
          <p:nvPr>
            <p:ph type="body" idx="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3</a:t>
            </a:fld>
            <a:endParaRPr lang="fr-FR"/>
          </a:p>
        </p:txBody>
      </p:sp>
    </p:spTree>
    <p:extLst>
      <p:ext uri="{BB962C8B-B14F-4D97-AF65-F5344CB8AC3E}">
        <p14:creationId xmlns:p14="http://schemas.microsoft.com/office/powerpoint/2010/main" val="114041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r>
              <a:rPr lang="fr-FR" dirty="0" smtClean="0"/>
              <a:t>Modélisation </a:t>
            </a:r>
            <a:r>
              <a:rPr lang="fr-FR" dirty="0" err="1" smtClean="0"/>
              <a:t>multiphysique</a:t>
            </a:r>
            <a:r>
              <a:rPr lang="fr-FR" dirty="0" smtClean="0"/>
              <a:t/>
            </a:r>
            <a:br>
              <a:rPr lang="fr-FR" dirty="0" smtClean="0"/>
            </a:br>
            <a:r>
              <a:rPr lang="fr-FR" dirty="0" smtClean="0"/>
              <a:t>Tentatives de définitions</a:t>
            </a:r>
            <a:endParaRPr lang="fr-FR" dirty="0"/>
          </a:p>
        </p:txBody>
      </p:sp>
      <p:sp>
        <p:nvSpPr>
          <p:cNvPr id="6" name="Espace réservé du contenu 5"/>
          <p:cNvSpPr>
            <a:spLocks noGrp="1"/>
          </p:cNvSpPr>
          <p:nvPr>
            <p:ph sz="quarter" idx="1"/>
          </p:nvPr>
        </p:nvSpPr>
        <p:spPr/>
        <p:txBody>
          <a:bodyPr>
            <a:normAutofit fontScale="92500"/>
          </a:bodyPr>
          <a:lstStyle/>
          <a:p>
            <a:r>
              <a:rPr lang="fr-FR" dirty="0" smtClean="0"/>
              <a:t>La modélisation </a:t>
            </a:r>
            <a:r>
              <a:rPr lang="fr-FR" dirty="0" err="1" smtClean="0"/>
              <a:t>multiphysique</a:t>
            </a:r>
            <a:r>
              <a:rPr lang="fr-FR" dirty="0" smtClean="0"/>
              <a:t> en SII</a:t>
            </a:r>
          </a:p>
          <a:p>
            <a:pPr lvl="1"/>
            <a:r>
              <a:rPr lang="fr-FR" dirty="0" smtClean="0"/>
              <a:t>Modélisation d’un système </a:t>
            </a:r>
            <a:r>
              <a:rPr lang="fr-FR" dirty="0" err="1" smtClean="0"/>
              <a:t>pluritechnologique</a:t>
            </a:r>
            <a:r>
              <a:rPr lang="fr-FR" dirty="0" smtClean="0"/>
              <a:t> en intégrant tous les domaines de la physique nécessaires au fonctionnement de ce système</a:t>
            </a:r>
          </a:p>
          <a:p>
            <a:endParaRPr lang="fr-FR" dirty="0"/>
          </a:p>
          <a:p>
            <a:r>
              <a:rPr lang="fr-FR" dirty="0" smtClean="0"/>
              <a:t>La modélisation </a:t>
            </a:r>
            <a:r>
              <a:rPr lang="fr-FR" dirty="0" err="1" smtClean="0"/>
              <a:t>multiphysique</a:t>
            </a:r>
            <a:r>
              <a:rPr lang="fr-FR" dirty="0" smtClean="0"/>
              <a:t> et </a:t>
            </a:r>
            <a:r>
              <a:rPr lang="fr-FR" dirty="0" err="1" smtClean="0"/>
              <a:t>multiéchelle</a:t>
            </a:r>
            <a:r>
              <a:rPr lang="fr-FR" dirty="0" smtClean="0"/>
              <a:t> dans la recherche</a:t>
            </a:r>
          </a:p>
          <a:p>
            <a:pPr lvl="1"/>
            <a:r>
              <a:rPr lang="fr-FR" dirty="0" smtClean="0"/>
              <a:t>La modélisation </a:t>
            </a:r>
            <a:r>
              <a:rPr lang="fr-FR" dirty="0" err="1" smtClean="0"/>
              <a:t>multiphysique</a:t>
            </a:r>
            <a:r>
              <a:rPr lang="fr-FR" dirty="0" smtClean="0"/>
              <a:t> permet de de prendre en compte les couplages entre phénomènes physiques différents (couplage mécanique – chimique, couplage mécanique des structures – neutronique – </a:t>
            </a:r>
            <a:r>
              <a:rPr lang="fr-FR" dirty="0" err="1" smtClean="0"/>
              <a:t>thermohydraulique</a:t>
            </a:r>
            <a:r>
              <a:rPr lang="fr-FR" dirty="0" smtClean="0"/>
              <a:t> dans la physique des réacteurs …)</a:t>
            </a:r>
          </a:p>
          <a:p>
            <a:pPr lvl="1"/>
            <a:r>
              <a:rPr lang="fr-FR" dirty="0" smtClean="0"/>
              <a:t>La modélisation </a:t>
            </a:r>
            <a:r>
              <a:rPr lang="fr-FR" dirty="0" err="1" smtClean="0"/>
              <a:t>multiéchelle</a:t>
            </a:r>
            <a:r>
              <a:rPr lang="fr-FR" dirty="0" smtClean="0"/>
              <a:t> permet, grâce au calcul numérique, de déduire des propriétés macroscopiques à partir de modèles microscopiques</a:t>
            </a:r>
          </a:p>
          <a:p>
            <a:pPr lvl="2"/>
            <a:r>
              <a:rPr lang="fr-FR" dirty="0" smtClean="0"/>
              <a:t>Utilisation complémentaires de modèles probabilistes</a:t>
            </a:r>
          </a:p>
          <a:p>
            <a:pPr lvl="1"/>
            <a:r>
              <a:rPr lang="fr-FR" dirty="0" smtClean="0"/>
              <a:t>Problèmes de compatibilité et de cohérences des codes de calcul</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4</a:t>
            </a:fld>
            <a:endParaRPr lang="fr-FR"/>
          </a:p>
        </p:txBody>
      </p:sp>
    </p:spTree>
    <p:extLst>
      <p:ext uri="{BB962C8B-B14F-4D97-AF65-F5344CB8AC3E}">
        <p14:creationId xmlns:p14="http://schemas.microsoft.com/office/powerpoint/2010/main" val="223139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a:t>
            </a:r>
            <a:r>
              <a:rPr lang="fr-FR" dirty="0" err="1" smtClean="0"/>
              <a:t>multiphysique</a:t>
            </a:r>
            <a:r>
              <a:rPr lang="fr-FR" dirty="0" smtClean="0"/>
              <a:t/>
            </a:r>
            <a:br>
              <a:rPr lang="fr-FR" dirty="0" smtClean="0"/>
            </a:br>
            <a:r>
              <a:rPr lang="fr-FR" dirty="0" smtClean="0"/>
              <a:t>Enjeux</a:t>
            </a:r>
            <a:endParaRPr lang="fr-FR" dirty="0"/>
          </a:p>
        </p:txBody>
      </p:sp>
      <p:sp>
        <p:nvSpPr>
          <p:cNvPr id="3" name="Espace réservé du contenu 2"/>
          <p:cNvSpPr>
            <a:spLocks noGrp="1"/>
          </p:cNvSpPr>
          <p:nvPr>
            <p:ph sz="quarter" idx="1"/>
          </p:nvPr>
        </p:nvSpPr>
        <p:spPr/>
        <p:txBody>
          <a:bodyPr/>
          <a:lstStyle/>
          <a:p>
            <a:r>
              <a:rPr lang="fr-FR" dirty="0" smtClean="0"/>
              <a:t>Pouvoir simuler le comportement d’un système dans sa globalité </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5</a:t>
            </a:fld>
            <a:endParaRPr lang="fr-FR"/>
          </a:p>
        </p:txBody>
      </p:sp>
    </p:spTree>
    <p:extLst>
      <p:ext uri="{BB962C8B-B14F-4D97-AF65-F5344CB8AC3E}">
        <p14:creationId xmlns:p14="http://schemas.microsoft.com/office/powerpoint/2010/main" val="18059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a:t>
            </a:r>
            <a:r>
              <a:rPr lang="fr-FR" dirty="0" err="1" smtClean="0"/>
              <a:t>multiphysique</a:t>
            </a:r>
            <a:r>
              <a:rPr lang="fr-FR" dirty="0" smtClean="0"/>
              <a:t/>
            </a:r>
            <a:br>
              <a:rPr lang="fr-FR" dirty="0" smtClean="0"/>
            </a:br>
            <a:r>
              <a:rPr lang="fr-FR" dirty="0" smtClean="0"/>
              <a:t>Problématiques</a:t>
            </a:r>
            <a:endParaRPr lang="fr-FR" dirty="0"/>
          </a:p>
        </p:txBody>
      </p:sp>
      <p:sp>
        <p:nvSpPr>
          <p:cNvPr id="3" name="Espace réservé du contenu 2"/>
          <p:cNvSpPr>
            <a:spLocks noGrp="1"/>
          </p:cNvSpPr>
          <p:nvPr>
            <p:ph sz="quarter" idx="1"/>
          </p:nvPr>
        </p:nvSpPr>
        <p:spPr/>
        <p:txBody>
          <a:bodyPr/>
          <a:lstStyle/>
          <a:p>
            <a:r>
              <a:rPr lang="fr-FR" dirty="0" smtClean="0"/>
              <a:t>Problèmes logiciels</a:t>
            </a:r>
          </a:p>
          <a:p>
            <a:pPr lvl="1"/>
            <a:r>
              <a:rPr lang="fr-FR" dirty="0" smtClean="0"/>
              <a:t>Les logiciels utilisés de classiquement en SII sont orientés « </a:t>
            </a:r>
            <a:r>
              <a:rPr lang="fr-FR" dirty="0" err="1" smtClean="0"/>
              <a:t>monophysique</a:t>
            </a:r>
            <a:r>
              <a:rPr lang="fr-FR" dirty="0" smtClean="0"/>
              <a:t> ». Il faut donc utiliser des logiciels spécifiques.</a:t>
            </a:r>
          </a:p>
          <a:p>
            <a:pPr lvl="1"/>
            <a:endParaRPr lang="fr-FR" dirty="0"/>
          </a:p>
          <a:p>
            <a:r>
              <a:rPr lang="fr-FR" dirty="0" smtClean="0"/>
              <a:t>Problèmes pour l’enseignant</a:t>
            </a:r>
          </a:p>
          <a:p>
            <a:pPr lvl="1"/>
            <a:r>
              <a:rPr lang="fr-FR" dirty="0" smtClean="0"/>
              <a:t>Ne maitrisant pas les lois comportementales de tous les champs de la physique, comment modéliser de façon juste un système ?</a:t>
            </a:r>
          </a:p>
          <a:p>
            <a:pPr lvl="1"/>
            <a:endParaRPr lang="fr-FR" dirty="0"/>
          </a:p>
          <a:p>
            <a:r>
              <a:rPr lang="fr-FR" dirty="0" smtClean="0"/>
              <a:t>Problèmes de l’élève</a:t>
            </a:r>
          </a:p>
          <a:p>
            <a:pPr lvl="1"/>
            <a:r>
              <a:rPr lang="fr-FR" dirty="0" smtClean="0"/>
              <a:t>Qu’est-ce que l’élève doit savoir ?</a:t>
            </a:r>
          </a:p>
          <a:p>
            <a:pPr lvl="1"/>
            <a:r>
              <a:rPr lang="fr-FR" dirty="0" smtClean="0"/>
              <a:t>Qu’est-ce que l’élève doit savoir-faire ?</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6</a:t>
            </a:fld>
            <a:endParaRPr lang="fr-FR"/>
          </a:p>
        </p:txBody>
      </p:sp>
    </p:spTree>
    <p:extLst>
      <p:ext uri="{BB962C8B-B14F-4D97-AF65-F5344CB8AC3E}">
        <p14:creationId xmlns:p14="http://schemas.microsoft.com/office/powerpoint/2010/main" val="408146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Modélisation </a:t>
            </a:r>
            <a:r>
              <a:rPr lang="fr-FR" sz="2400" dirty="0" err="1"/>
              <a:t>multiphysique</a:t>
            </a:r>
            <a:r>
              <a:rPr lang="fr-FR" sz="2400" dirty="0"/>
              <a:t/>
            </a:r>
            <a:br>
              <a:rPr lang="fr-FR" sz="2400" dirty="0"/>
            </a:br>
            <a:r>
              <a:rPr lang="fr-FR" sz="2400" dirty="0" smtClean="0"/>
              <a:t>Modélisation Causale/ Modélisation Acausale</a:t>
            </a:r>
            <a:endParaRPr lang="fr-FR" sz="2400" dirty="0"/>
          </a:p>
        </p:txBody>
      </p:sp>
      <p:sp>
        <p:nvSpPr>
          <p:cNvPr id="3" name="Espace réservé du contenu 2"/>
          <p:cNvSpPr>
            <a:spLocks noGrp="1"/>
          </p:cNvSpPr>
          <p:nvPr>
            <p:ph sz="quarter" idx="1"/>
          </p:nvPr>
        </p:nvSpPr>
        <p:spPr/>
        <p:txBody>
          <a:bodyPr/>
          <a:lstStyle/>
          <a:p>
            <a:r>
              <a:rPr lang="fr-FR" dirty="0" smtClean="0"/>
              <a:t>Dans le cadre de nos activités, on distingue la modélisation causale et acausale.</a:t>
            </a:r>
          </a:p>
          <a:p>
            <a:endParaRPr lang="fr-FR" dirty="0"/>
          </a:p>
          <a:p>
            <a:r>
              <a:rPr lang="fr-FR" dirty="0" smtClean="0"/>
              <a:t>Les modèles causaux reposent sur une modélisation des systèmes par transformée de Laplace. Les simulations peuvent se faire par la « manipulation » de fonctions rationnelles.</a:t>
            </a:r>
          </a:p>
          <a:p>
            <a:endParaRPr lang="fr-FR" dirty="0"/>
          </a:p>
          <a:p>
            <a:r>
              <a:rPr lang="fr-FR" dirty="0" smtClean="0"/>
              <a:t>Les modèles acausaux reposent sur une modélisation des systèmes par des équations différentielles (sans transformation dans le domaine de Laplace). Les simulations sont réalisée par une résolution numérique des équations différentielles.</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7</a:t>
            </a:fld>
            <a:endParaRPr lang="fr-FR"/>
          </a:p>
        </p:txBody>
      </p:sp>
    </p:spTree>
    <p:extLst>
      <p:ext uri="{BB962C8B-B14F-4D97-AF65-F5344CB8AC3E}">
        <p14:creationId xmlns:p14="http://schemas.microsoft.com/office/powerpoint/2010/main" val="359461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Modélisation </a:t>
            </a:r>
            <a:r>
              <a:rPr lang="fr-FR" sz="2400" dirty="0" err="1"/>
              <a:t>multiphysique</a:t>
            </a:r>
            <a:r>
              <a:rPr lang="fr-FR" sz="2400" dirty="0"/>
              <a:t/>
            </a:r>
            <a:br>
              <a:rPr lang="fr-FR" sz="2400" dirty="0"/>
            </a:br>
            <a:r>
              <a:rPr lang="fr-FR" sz="2400" dirty="0"/>
              <a:t>Modélisation Causale/ Modélisation Acausale</a:t>
            </a:r>
          </a:p>
        </p:txBody>
      </p:sp>
      <p:sp>
        <p:nvSpPr>
          <p:cNvPr id="3" name="Espace réservé du contenu 2"/>
          <p:cNvSpPr>
            <a:spLocks noGrp="1"/>
          </p:cNvSpPr>
          <p:nvPr>
            <p:ph sz="quarter" idx="1"/>
          </p:nvPr>
        </p:nvSpPr>
        <p:spPr/>
        <p:txBody>
          <a:bodyPr/>
          <a:lstStyle/>
          <a:p>
            <a:r>
              <a:rPr lang="fr-FR" dirty="0" smtClean="0"/>
              <a:t>Représentation graphique de modèles causaux et acausaux</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8</a:t>
            </a:fld>
            <a:endParaRPr lang="fr-FR"/>
          </a:p>
        </p:txBody>
      </p:sp>
    </p:spTree>
    <p:extLst>
      <p:ext uri="{BB962C8B-B14F-4D97-AF65-F5344CB8AC3E}">
        <p14:creationId xmlns:p14="http://schemas.microsoft.com/office/powerpoint/2010/main" val="38614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Scilab</a:t>
            </a:r>
            <a:r>
              <a:rPr lang="fr-FR" dirty="0" smtClean="0"/>
              <a:t>, </a:t>
            </a:r>
            <a:r>
              <a:rPr lang="fr-FR" dirty="0" err="1" smtClean="0"/>
              <a:t>Matlab</a:t>
            </a:r>
            <a:r>
              <a:rPr lang="fr-FR" dirty="0" smtClean="0"/>
              <a:t>, Simulink, </a:t>
            </a:r>
            <a:r>
              <a:rPr lang="fr-FR" dirty="0" err="1" smtClean="0"/>
              <a:t>Xcos</a:t>
            </a:r>
            <a:r>
              <a:rPr lang="fr-FR" dirty="0" smtClean="0"/>
              <a:t>, </a:t>
            </a:r>
            <a:r>
              <a:rPr lang="fr-FR" dirty="0" err="1" smtClean="0"/>
              <a:t>Modelica</a:t>
            </a:r>
            <a:endParaRPr lang="fr-FR" dirty="0"/>
          </a:p>
        </p:txBody>
      </p:sp>
      <p:sp>
        <p:nvSpPr>
          <p:cNvPr id="5" name="Espace réservé du texte 4"/>
          <p:cNvSpPr>
            <a:spLocks noGrp="1"/>
          </p:cNvSpPr>
          <p:nvPr>
            <p:ph type="body" idx="1"/>
          </p:nvPr>
        </p:nvSpPr>
        <p:spPr/>
        <p:txBody>
          <a:bodyPr/>
          <a:lstStyle/>
          <a:p>
            <a:r>
              <a:rPr lang="fr-FR" dirty="0" smtClean="0"/>
              <a:t>Qu’est ce que c’est tout ça ?</a:t>
            </a:r>
            <a:endParaRPr lang="fr-FR" dirty="0"/>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9</a:t>
            </a:fld>
            <a:endParaRPr lang="fr-FR"/>
          </a:p>
        </p:txBody>
      </p:sp>
    </p:spTree>
    <p:extLst>
      <p:ext uri="{BB962C8B-B14F-4D97-AF65-F5344CB8AC3E}">
        <p14:creationId xmlns:p14="http://schemas.microsoft.com/office/powerpoint/2010/main" val="3489141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156</TotalTime>
  <Words>536</Words>
  <Application>Microsoft Office PowerPoint</Application>
  <PresentationFormat>Affichage à l'écran (4:3)</PresentationFormat>
  <Paragraphs>121</Paragraphs>
  <Slides>24</Slides>
  <Notes>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Oriel</vt:lpstr>
      <vt:lpstr>Découverte du logiciel SCILAB Modélisations multi-physiques causales et acausales, avec simulation du comportement</vt:lpstr>
      <vt:lpstr>Plan</vt:lpstr>
      <vt:lpstr>Modélisation mutiphysique</vt:lpstr>
      <vt:lpstr>Modélisation multiphysique Tentatives de définitions</vt:lpstr>
      <vt:lpstr>Modélisation multiphysique Enjeux</vt:lpstr>
      <vt:lpstr>Modélisation multiphysique Problématiques</vt:lpstr>
      <vt:lpstr>Modélisation multiphysique Modélisation Causale/ Modélisation Acausale</vt:lpstr>
      <vt:lpstr>Modélisation multiphysique Modélisation Causale/ Modélisation Acausale</vt:lpstr>
      <vt:lpstr>Scilab, Matlab, Simulink, Xcos, Modelica</vt:lpstr>
      <vt:lpstr>Les logiciels de calcul numérique</vt:lpstr>
      <vt:lpstr>Les logiciels de calcul numérique Quelques avantages et inconvénients</vt:lpstr>
      <vt:lpstr>Modélisation des systèmes avec le module Coselica</vt:lpstr>
      <vt:lpstr>Connecteurs</vt:lpstr>
      <vt:lpstr>Modélisation d’un système mécanique</vt:lpstr>
      <vt:lpstr>Modélisation d’un système électrique</vt:lpstr>
      <vt:lpstr>Modélisation d’un système électrique</vt:lpstr>
      <vt:lpstr>Modélisation d’un système multiphysique</vt:lpstr>
      <vt:lpstr>Modélisation d’un système multiphysique</vt:lpstr>
      <vt:lpstr>Modélisation d’un système de laboratoire</vt:lpstr>
      <vt:lpstr>Pilote Automatique Analyse Interne</vt:lpstr>
      <vt:lpstr>Pilote Automatique Modélisation</vt:lpstr>
      <vt:lpstr>Pilote automatique Application pédagogique</vt:lpstr>
      <vt:lpstr>Xcos &amp; Arduino</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22</cp:revision>
  <dcterms:created xsi:type="dcterms:W3CDTF">2013-12-29T10:20:09Z</dcterms:created>
  <dcterms:modified xsi:type="dcterms:W3CDTF">2014-01-17T21:34:53Z</dcterms:modified>
</cp:coreProperties>
</file>