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82" r:id="rId1"/>
  </p:sldMasterIdLst>
  <p:notesMasterIdLst>
    <p:notesMasterId r:id="rId5"/>
  </p:notesMasterIdLst>
  <p:handoutMasterIdLst>
    <p:handoutMasterId r:id="rId6"/>
  </p:handoutMasterIdLst>
  <p:sldIdLst>
    <p:sldId id="256" r:id="rId2"/>
    <p:sldId id="260" r:id="rId3"/>
    <p:sldId id="259" r:id="rId4"/>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600" autoAdjust="0"/>
  </p:normalViewPr>
  <p:slideViewPr>
    <p:cSldViewPr snapToGrid="0" snapToObjects="1">
      <p:cViewPr varScale="1">
        <p:scale>
          <a:sx n="54" d="100"/>
          <a:sy n="54" d="100"/>
        </p:scale>
        <p:origin x="-183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2604479-CBC5-3546-8A0D-DC7D3BA30544}" type="datetimeFigureOut">
              <a:rPr lang="fr-FR" smtClean="0"/>
              <a:t>01/12/2014</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34030A3-A5D3-C641-8CA3-9440A0A1CBC5}" type="slidenum">
              <a:rPr lang="fr-FR" smtClean="0"/>
              <a:t>‹N°›</a:t>
            </a:fld>
            <a:endParaRPr lang="fr-FR"/>
          </a:p>
        </p:txBody>
      </p:sp>
    </p:spTree>
    <p:extLst>
      <p:ext uri="{BB962C8B-B14F-4D97-AF65-F5344CB8AC3E}">
        <p14:creationId xmlns:p14="http://schemas.microsoft.com/office/powerpoint/2010/main" val="34144763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4FFA02-BD9A-5445-8E51-E6D5A4E1DD4B}" type="datetimeFigureOut">
              <a:rPr lang="fr-FR" smtClean="0"/>
              <a:t>01/12/2014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9D4C5C-07DB-4146-8BDE-61540ADB1C9B}" type="slidenum">
              <a:rPr lang="fr-FR" smtClean="0"/>
              <a:t>‹N°›</a:t>
            </a:fld>
            <a:endParaRPr lang="fr-FR"/>
          </a:p>
        </p:txBody>
      </p:sp>
    </p:spTree>
    <p:extLst>
      <p:ext uri="{BB962C8B-B14F-4D97-AF65-F5344CB8AC3E}">
        <p14:creationId xmlns:p14="http://schemas.microsoft.com/office/powerpoint/2010/main" val="40133409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smtClean="0"/>
              <a:t>L’objectif de cette formation est d’apprendre est de manipuler des structures de données évoluées. </a:t>
            </a:r>
          </a:p>
          <a:p>
            <a:r>
              <a:rPr lang="fr-FR" baseline="0" dirty="0" smtClean="0"/>
              <a:t>Elle s’adresse en particulier aux enseignants d’ISN </a:t>
            </a:r>
            <a:r>
              <a:rPr lang="fr-FR" baseline="0" dirty="0" smtClean="0"/>
              <a:t>ou </a:t>
            </a:r>
            <a:r>
              <a:rPr lang="fr-FR" baseline="0" dirty="0" smtClean="0"/>
              <a:t>de CPGE.</a:t>
            </a:r>
            <a:endParaRPr lang="fr-FR" baseline="0" dirty="0" smtClean="0"/>
          </a:p>
          <a:p>
            <a:endParaRPr lang="fr-FR" baseline="0" dirty="0" smtClean="0"/>
          </a:p>
          <a:p>
            <a:r>
              <a:rPr lang="fr-FR" baseline="0" dirty="0" smtClean="0"/>
              <a:t>Cette formation met l’accent sur l’utilisation des listes. </a:t>
            </a:r>
            <a:endParaRPr lang="fr-FR" baseline="0" dirty="0" smtClean="0"/>
          </a:p>
          <a:p>
            <a:endParaRPr lang="fr-FR" baseline="0" dirty="0" smtClean="0"/>
          </a:p>
        </p:txBody>
      </p:sp>
      <p:sp>
        <p:nvSpPr>
          <p:cNvPr id="4" name="Espace réservé du numéro de diapositive 3"/>
          <p:cNvSpPr>
            <a:spLocks noGrp="1"/>
          </p:cNvSpPr>
          <p:nvPr>
            <p:ph type="sldNum" sz="quarter" idx="10"/>
          </p:nvPr>
        </p:nvSpPr>
        <p:spPr/>
        <p:txBody>
          <a:bodyPr/>
          <a:lstStyle/>
          <a:p>
            <a:fld id="{D69D4C5C-07DB-4146-8BDE-61540ADB1C9B}" type="slidenum">
              <a:rPr lang="fr-FR" smtClean="0"/>
              <a:t>1</a:t>
            </a:fld>
            <a:endParaRPr lang="fr-FR"/>
          </a:p>
        </p:txBody>
      </p:sp>
    </p:spTree>
    <p:extLst>
      <p:ext uri="{BB962C8B-B14F-4D97-AF65-F5344CB8AC3E}">
        <p14:creationId xmlns:p14="http://schemas.microsoft.com/office/powerpoint/2010/main" val="2560094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a:t>
            </a:r>
            <a:r>
              <a:rPr lang="fr-FR" baseline="0" dirty="0" smtClean="0"/>
              <a:t> listes constituent un type de variable permettant un très grand nombre de fonctionnalités. </a:t>
            </a:r>
          </a:p>
          <a:p>
            <a:endParaRPr lang="fr-FR" baseline="0" dirty="0" smtClean="0"/>
          </a:p>
          <a:p>
            <a:r>
              <a:rPr lang="fr-FR" baseline="0" dirty="0" smtClean="0"/>
              <a:t>Elles sont par exemple utilisées pour réaliser du tri de données dans les bases de données. </a:t>
            </a:r>
          </a:p>
          <a:p>
            <a:endParaRPr lang="fr-FR" baseline="0" dirty="0" smtClean="0"/>
          </a:p>
          <a:p>
            <a:r>
              <a:rPr lang="fr-FR" baseline="0" dirty="0" smtClean="0"/>
              <a:t>Les listes sont utilisées pour gérer des piles de données. L’historique de navigation d’un navigateur constitue une pile LIFO (Last In First Out) où les dernières pages visitées sont stockées puis restituées suivant les besoins de l’utilisateur. </a:t>
            </a:r>
          </a:p>
          <a:p>
            <a:endParaRPr lang="fr-FR" baseline="0" dirty="0" smtClean="0"/>
          </a:p>
          <a:p>
            <a:r>
              <a:rPr lang="fr-FR" baseline="0" dirty="0" smtClean="0"/>
              <a:t>Un autre cas d’utilisation des listes et le stockage des graphes. Un stockage structuré des informations lié à des algorithmes adéquates peuvent permettre de résoudre efficacement des algorithmes de plus court chemin, ou de réaliser de la compression de données. </a:t>
            </a:r>
          </a:p>
          <a:p>
            <a:endParaRPr lang="fr-FR" baseline="0" dirty="0" smtClean="0"/>
          </a:p>
          <a:p>
            <a:r>
              <a:rPr lang="fr-FR" baseline="0" dirty="0" smtClean="0"/>
              <a:t>Ces algorithmes pouvant être relativement évolués, on s’interrogera sur la complexité algorithmique des </a:t>
            </a:r>
            <a:r>
              <a:rPr lang="fr-FR" baseline="0" dirty="0" err="1" smtClean="0"/>
              <a:t>algo</a:t>
            </a:r>
            <a:r>
              <a:rPr lang="fr-FR" baseline="0" dirty="0" smtClean="0"/>
              <a:t> proposés. </a:t>
            </a:r>
          </a:p>
        </p:txBody>
      </p:sp>
      <p:sp>
        <p:nvSpPr>
          <p:cNvPr id="4" name="Espace réservé du numéro de diapositive 3"/>
          <p:cNvSpPr>
            <a:spLocks noGrp="1"/>
          </p:cNvSpPr>
          <p:nvPr>
            <p:ph type="sldNum" sz="quarter" idx="10"/>
          </p:nvPr>
        </p:nvSpPr>
        <p:spPr/>
        <p:txBody>
          <a:bodyPr/>
          <a:lstStyle/>
          <a:p>
            <a:fld id="{D69D4C5C-07DB-4146-8BDE-61540ADB1C9B}" type="slidenum">
              <a:rPr lang="fr-FR" smtClean="0"/>
              <a:t>2</a:t>
            </a:fld>
            <a:endParaRPr lang="fr-FR"/>
          </a:p>
        </p:txBody>
      </p:sp>
    </p:spTree>
    <p:extLst>
      <p:ext uri="{BB962C8B-B14F-4D97-AF65-F5344CB8AC3E}">
        <p14:creationId xmlns:p14="http://schemas.microsoft.com/office/powerpoint/2010/main" val="2213235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a:t>
            </a:r>
            <a:r>
              <a:rPr lang="fr-FR" baseline="0" dirty="0" smtClean="0"/>
              <a:t> suivre cette formation, des connaissances en algorithmique sont nécessaires. Une connaissance de l’implémentation en Python est souhaitable. </a:t>
            </a:r>
          </a:p>
          <a:p>
            <a:endParaRPr lang="fr-FR" baseline="0" dirty="0" smtClean="0"/>
          </a:p>
          <a:p>
            <a:r>
              <a:rPr lang="fr-FR" dirty="0" smtClean="0"/>
              <a:t>Des</a:t>
            </a:r>
            <a:r>
              <a:rPr lang="fr-FR" baseline="0" dirty="0" smtClean="0"/>
              <a:t> applications pédagogiques seront proposées. Suivant les besoins des participants, des applications particulières </a:t>
            </a:r>
            <a:r>
              <a:rPr lang="fr-FR" baseline="0" smtClean="0"/>
              <a:t>peuvent être réalisées. </a:t>
            </a:r>
          </a:p>
          <a:p>
            <a:endParaRPr lang="fr-FR" dirty="0"/>
          </a:p>
        </p:txBody>
      </p:sp>
      <p:sp>
        <p:nvSpPr>
          <p:cNvPr id="4" name="Espace réservé du numéro de diapositive 3"/>
          <p:cNvSpPr>
            <a:spLocks noGrp="1"/>
          </p:cNvSpPr>
          <p:nvPr>
            <p:ph type="sldNum" sz="quarter" idx="10"/>
          </p:nvPr>
        </p:nvSpPr>
        <p:spPr/>
        <p:txBody>
          <a:bodyPr/>
          <a:lstStyle/>
          <a:p>
            <a:fld id="{D69D4C5C-07DB-4146-8BDE-61540ADB1C9B}" type="slidenum">
              <a:rPr lang="fr-FR" smtClean="0"/>
              <a:t>3</a:t>
            </a:fld>
            <a:endParaRPr lang="fr-FR"/>
          </a:p>
        </p:txBody>
      </p:sp>
    </p:spTree>
    <p:extLst>
      <p:ext uri="{BB962C8B-B14F-4D97-AF65-F5344CB8AC3E}">
        <p14:creationId xmlns:p14="http://schemas.microsoft.com/office/powerpoint/2010/main" val="1495809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fr-FR" smtClean="0"/>
              <a:t>Cliquez et modifiez le titre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en-US" dirty="0"/>
          </a:p>
        </p:txBody>
      </p:sp>
      <p:sp>
        <p:nvSpPr>
          <p:cNvPr id="4" name="Date Placeholder 3"/>
          <p:cNvSpPr>
            <a:spLocks noGrp="1"/>
          </p:cNvSpPr>
          <p:nvPr>
            <p:ph type="dt" sz="half" idx="10"/>
          </p:nvPr>
        </p:nvSpPr>
        <p:spPr/>
        <p:txBody>
          <a:bodyPr/>
          <a:lstStyle/>
          <a:p>
            <a:fld id="{6709E43B-9441-6341-BD63-84DDA1A9C3FB}" type="datetime1">
              <a:rPr lang="fr-FR" smtClean="0"/>
              <a:t>01/12/2014</a:t>
            </a:fld>
            <a:endParaRPr lang="fr-FR"/>
          </a:p>
        </p:txBody>
      </p:sp>
      <p:sp>
        <p:nvSpPr>
          <p:cNvPr id="5" name="Footer Placeholder 4"/>
          <p:cNvSpPr>
            <a:spLocks noGrp="1"/>
          </p:cNvSpPr>
          <p:nvPr>
            <p:ph type="ftr" sz="quarter" idx="11"/>
          </p:nvPr>
        </p:nvSpPr>
        <p:spPr/>
        <p:txBody>
          <a:bodyPr/>
          <a:lstStyle/>
          <a:p>
            <a:r>
              <a:rPr lang="fr-FR" smtClean="0"/>
              <a:t>Académie de Nice - PAF 2015</a:t>
            </a:r>
            <a:endParaRPr lang="fr-FR"/>
          </a:p>
        </p:txBody>
      </p:sp>
      <p:sp>
        <p:nvSpPr>
          <p:cNvPr id="6" name="Slide Number Placeholder 5"/>
          <p:cNvSpPr>
            <a:spLocks noGrp="1"/>
          </p:cNvSpPr>
          <p:nvPr>
            <p:ph type="sldNum" sz="quarter" idx="12"/>
          </p:nvPr>
        </p:nvSpPr>
        <p:spPr/>
        <p:txBody>
          <a:bodyPr/>
          <a:lstStyle/>
          <a:p>
            <a:fld id="{5FD889E0-CAB2-4699-909D-B9A88D47ACBE}" type="slidenum">
              <a:rPr lang="en-US" smtClean="0"/>
              <a:t>‹N°›</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a:p>
        </p:txBody>
      </p:sp>
      <p:sp>
        <p:nvSpPr>
          <p:cNvPr id="3" name="Vertical Text Placeholder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268AA955-8B04-894F-8FDF-A5E12E980EDC}" type="datetime1">
              <a:rPr lang="fr-FR" smtClean="0"/>
              <a:t>01/12/2014</a:t>
            </a:fld>
            <a:endParaRPr lang="fr-FR"/>
          </a:p>
        </p:txBody>
      </p:sp>
      <p:sp>
        <p:nvSpPr>
          <p:cNvPr id="5" name="Footer Placeholder 4"/>
          <p:cNvSpPr>
            <a:spLocks noGrp="1"/>
          </p:cNvSpPr>
          <p:nvPr>
            <p:ph type="ftr" sz="quarter" idx="11"/>
          </p:nvPr>
        </p:nvSpPr>
        <p:spPr/>
        <p:txBody>
          <a:bodyPr/>
          <a:lstStyle/>
          <a:p>
            <a:r>
              <a:rPr lang="fr-FR" smtClean="0"/>
              <a:t>Académie de Nice - PAF 2015</a:t>
            </a:r>
            <a:endParaRPr lang="fr-FR"/>
          </a:p>
        </p:txBody>
      </p:sp>
      <p:sp>
        <p:nvSpPr>
          <p:cNvPr id="6" name="Slide Number Placeholder 5"/>
          <p:cNvSpPr>
            <a:spLocks noGrp="1"/>
          </p:cNvSpPr>
          <p:nvPr>
            <p:ph type="sldNum" sz="quarter" idx="12"/>
          </p:nvPr>
        </p:nvSpPr>
        <p:spPr/>
        <p:txBody>
          <a:bodyPr/>
          <a:lstStyle/>
          <a:p>
            <a:fld id="{9B8334CA-52B9-8B4B-AA0F-E9B48CBEA1E4}"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fr-FR" smtClean="0"/>
              <a:t>Cliquez et modifiez le titre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DC97532-5F56-764F-9C75-F53758D5A21E}" type="datetime1">
              <a:rPr lang="fr-FR" smtClean="0"/>
              <a:t>01/12/2014</a:t>
            </a:fld>
            <a:endParaRPr lang="fr-FR"/>
          </a:p>
        </p:txBody>
      </p:sp>
      <p:sp>
        <p:nvSpPr>
          <p:cNvPr id="5" name="Footer Placeholder 4"/>
          <p:cNvSpPr>
            <a:spLocks noGrp="1"/>
          </p:cNvSpPr>
          <p:nvPr>
            <p:ph type="ftr" sz="quarter" idx="11"/>
          </p:nvPr>
        </p:nvSpPr>
        <p:spPr/>
        <p:txBody>
          <a:bodyPr/>
          <a:lstStyle/>
          <a:p>
            <a:r>
              <a:rPr lang="fr-FR" smtClean="0"/>
              <a:t>Académie de Nice - PAF 2015</a:t>
            </a:r>
            <a:endParaRPr lang="fr-FR"/>
          </a:p>
        </p:txBody>
      </p:sp>
      <p:sp>
        <p:nvSpPr>
          <p:cNvPr id="6" name="Slide Number Placeholder 5"/>
          <p:cNvSpPr>
            <a:spLocks noGrp="1"/>
          </p:cNvSpPr>
          <p:nvPr>
            <p:ph type="sldNum" sz="quarter" idx="12"/>
          </p:nvPr>
        </p:nvSpPr>
        <p:spPr/>
        <p:txBody>
          <a:bodyPr/>
          <a:lstStyle/>
          <a:p>
            <a:fld id="{9B8334CA-52B9-8B4B-AA0F-E9B48CBEA1E4}"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a:p>
        </p:txBody>
      </p:sp>
      <p:sp>
        <p:nvSpPr>
          <p:cNvPr id="3" name="Content Placeholder 2"/>
          <p:cNvSpPr>
            <a:spLocks noGrp="1"/>
          </p:cNvSpPr>
          <p:nvPr>
            <p:ph idx="1"/>
          </p:nvPr>
        </p:nvSpPr>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EC050341-9FD1-4D41-897E-C16A13D412D6}" type="datetime1">
              <a:rPr lang="fr-FR" smtClean="0"/>
              <a:t>01/12/2014</a:t>
            </a:fld>
            <a:endParaRPr lang="fr-FR"/>
          </a:p>
        </p:txBody>
      </p:sp>
      <p:sp>
        <p:nvSpPr>
          <p:cNvPr id="5" name="Footer Placeholder 4"/>
          <p:cNvSpPr>
            <a:spLocks noGrp="1"/>
          </p:cNvSpPr>
          <p:nvPr>
            <p:ph type="ftr" sz="quarter" idx="11"/>
          </p:nvPr>
        </p:nvSpPr>
        <p:spPr/>
        <p:txBody>
          <a:bodyPr/>
          <a:lstStyle/>
          <a:p>
            <a:r>
              <a:rPr lang="fr-FR" smtClean="0"/>
              <a:t>Académie de Nice - PAF 2015</a:t>
            </a:r>
            <a:endParaRPr lang="fr-FR"/>
          </a:p>
        </p:txBody>
      </p:sp>
      <p:sp>
        <p:nvSpPr>
          <p:cNvPr id="6" name="Slide Number Placeholder 5"/>
          <p:cNvSpPr>
            <a:spLocks noGrp="1"/>
          </p:cNvSpPr>
          <p:nvPr>
            <p:ph type="sldNum" sz="quarter" idx="12"/>
          </p:nvPr>
        </p:nvSpPr>
        <p:spPr/>
        <p:txBody>
          <a:bodyPr/>
          <a:lstStyle/>
          <a:p>
            <a:fld id="{9B8334CA-52B9-8B4B-AA0F-E9B48CBEA1E4}" type="slidenum">
              <a:rPr lang="fr-FR" smtClean="0"/>
              <a:t>‹N°›</a:t>
            </a:fld>
            <a:endParaRPr lang="fr-F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fr-FR" smtClean="0"/>
              <a:t>Cliquez et modifiez le titre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267F1CD6-E1AD-4847-B8D2-9BC7541D26A9}" type="datetime1">
              <a:rPr lang="fr-FR" smtClean="0"/>
              <a:t>01/12/2014</a:t>
            </a:fld>
            <a:endParaRPr lang="fr-FR"/>
          </a:p>
        </p:txBody>
      </p:sp>
      <p:sp>
        <p:nvSpPr>
          <p:cNvPr id="5" name="Footer Placeholder 4"/>
          <p:cNvSpPr>
            <a:spLocks noGrp="1"/>
          </p:cNvSpPr>
          <p:nvPr>
            <p:ph type="ftr" sz="quarter" idx="11"/>
          </p:nvPr>
        </p:nvSpPr>
        <p:spPr/>
        <p:txBody>
          <a:bodyPr/>
          <a:lstStyle/>
          <a:p>
            <a:r>
              <a:rPr lang="fr-FR" smtClean="0"/>
              <a:t>Académie de Nice - PAF 2015</a:t>
            </a:r>
            <a:endParaRPr lang="fr-FR"/>
          </a:p>
        </p:txBody>
      </p:sp>
      <p:sp>
        <p:nvSpPr>
          <p:cNvPr id="6" name="Slide Number Placeholder 5"/>
          <p:cNvSpPr>
            <a:spLocks noGrp="1"/>
          </p:cNvSpPr>
          <p:nvPr>
            <p:ph type="sldNum" sz="quarter" idx="12"/>
          </p:nvPr>
        </p:nvSpPr>
        <p:spPr/>
        <p:txBody>
          <a:bodyPr/>
          <a:lstStyle/>
          <a:p>
            <a:fld id="{4A822907-8A9D-4F6B-98F6-913902AD56B5}" type="slidenum">
              <a:rPr lang="en-US" smtClean="0"/>
              <a:t>‹N°›</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377C4889-60B5-CD4F-97E2-5B317AA429BB}" type="datetime1">
              <a:rPr lang="fr-FR" smtClean="0"/>
              <a:t>01/12/2014</a:t>
            </a:fld>
            <a:endParaRPr lang="fr-FR"/>
          </a:p>
        </p:txBody>
      </p:sp>
      <p:sp>
        <p:nvSpPr>
          <p:cNvPr id="6" name="Footer Placeholder 5"/>
          <p:cNvSpPr>
            <a:spLocks noGrp="1"/>
          </p:cNvSpPr>
          <p:nvPr>
            <p:ph type="ftr" sz="quarter" idx="11"/>
          </p:nvPr>
        </p:nvSpPr>
        <p:spPr/>
        <p:txBody>
          <a:bodyPr/>
          <a:lstStyle/>
          <a:p>
            <a:r>
              <a:rPr lang="fr-FR" smtClean="0"/>
              <a:t>Académie de Nice - PAF 2015</a:t>
            </a:r>
            <a:endParaRPr lang="fr-FR"/>
          </a:p>
        </p:txBody>
      </p:sp>
      <p:sp>
        <p:nvSpPr>
          <p:cNvPr id="7" name="Slide Number Placeholder 6"/>
          <p:cNvSpPr>
            <a:spLocks noGrp="1"/>
          </p:cNvSpPr>
          <p:nvPr>
            <p:ph type="sldNum" sz="quarter" idx="12"/>
          </p:nvPr>
        </p:nvSpPr>
        <p:spPr/>
        <p:txBody>
          <a:bodyPr/>
          <a:lstStyle/>
          <a:p>
            <a:fld id="{9B8334CA-52B9-8B4B-AA0F-E9B48CBEA1E4}"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Cliquez et modifiez le titre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0FA1CA9B-4F70-864C-920B-92AD8DFE7583}" type="datetime1">
              <a:rPr lang="fr-FR" smtClean="0"/>
              <a:t>01/12/2014</a:t>
            </a:fld>
            <a:endParaRPr lang="fr-FR"/>
          </a:p>
        </p:txBody>
      </p:sp>
      <p:sp>
        <p:nvSpPr>
          <p:cNvPr id="8" name="Footer Placeholder 7"/>
          <p:cNvSpPr>
            <a:spLocks noGrp="1"/>
          </p:cNvSpPr>
          <p:nvPr>
            <p:ph type="ftr" sz="quarter" idx="11"/>
          </p:nvPr>
        </p:nvSpPr>
        <p:spPr/>
        <p:txBody>
          <a:bodyPr/>
          <a:lstStyle/>
          <a:p>
            <a:r>
              <a:rPr lang="fr-FR" smtClean="0"/>
              <a:t>Académie de Nice - PAF 2015</a:t>
            </a:r>
            <a:endParaRPr lang="fr-FR"/>
          </a:p>
        </p:txBody>
      </p:sp>
      <p:sp>
        <p:nvSpPr>
          <p:cNvPr id="9" name="Slide Number Placeholder 8"/>
          <p:cNvSpPr>
            <a:spLocks noGrp="1"/>
          </p:cNvSpPr>
          <p:nvPr>
            <p:ph type="sldNum" sz="quarter" idx="12"/>
          </p:nvPr>
        </p:nvSpPr>
        <p:spPr/>
        <p:txBody>
          <a:bodyPr/>
          <a:lstStyle/>
          <a:p>
            <a:fld id="{9B8334CA-52B9-8B4B-AA0F-E9B48CBEA1E4}" type="slidenum">
              <a:rPr lang="fr-FR" smtClean="0"/>
              <a:t>‹N°›</a:t>
            </a:fld>
            <a:endParaRPr lang="fr-F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a:p>
        </p:txBody>
      </p:sp>
      <p:sp>
        <p:nvSpPr>
          <p:cNvPr id="3" name="Date Placeholder 2"/>
          <p:cNvSpPr>
            <a:spLocks noGrp="1"/>
          </p:cNvSpPr>
          <p:nvPr>
            <p:ph type="dt" sz="half" idx="10"/>
          </p:nvPr>
        </p:nvSpPr>
        <p:spPr/>
        <p:txBody>
          <a:bodyPr/>
          <a:lstStyle/>
          <a:p>
            <a:fld id="{4F2CC383-4EE0-2241-AEE6-2AAA6580B403}" type="datetime1">
              <a:rPr lang="fr-FR" smtClean="0"/>
              <a:t>01/12/2014</a:t>
            </a:fld>
            <a:endParaRPr lang="fr-FR"/>
          </a:p>
        </p:txBody>
      </p:sp>
      <p:sp>
        <p:nvSpPr>
          <p:cNvPr id="4" name="Footer Placeholder 3"/>
          <p:cNvSpPr>
            <a:spLocks noGrp="1"/>
          </p:cNvSpPr>
          <p:nvPr>
            <p:ph type="ftr" sz="quarter" idx="11"/>
          </p:nvPr>
        </p:nvSpPr>
        <p:spPr/>
        <p:txBody>
          <a:bodyPr/>
          <a:lstStyle/>
          <a:p>
            <a:r>
              <a:rPr lang="fr-FR" smtClean="0"/>
              <a:t>Académie de Nice - PAF 2015</a:t>
            </a:r>
            <a:endParaRPr lang="fr-FR"/>
          </a:p>
        </p:txBody>
      </p:sp>
      <p:sp>
        <p:nvSpPr>
          <p:cNvPr id="5" name="Slide Number Placeholder 4"/>
          <p:cNvSpPr>
            <a:spLocks noGrp="1"/>
          </p:cNvSpPr>
          <p:nvPr>
            <p:ph type="sldNum" sz="quarter" idx="12"/>
          </p:nvPr>
        </p:nvSpPr>
        <p:spPr/>
        <p:txBody>
          <a:bodyPr/>
          <a:lstStyle/>
          <a:p>
            <a:fld id="{9B8334CA-52B9-8B4B-AA0F-E9B48CBEA1E4}"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29AFFA-2E38-E240-9E76-4B3B98489A6D}" type="datetime1">
              <a:rPr lang="fr-FR" smtClean="0"/>
              <a:t>01/12/2014</a:t>
            </a:fld>
            <a:endParaRPr lang="fr-FR"/>
          </a:p>
        </p:txBody>
      </p:sp>
      <p:sp>
        <p:nvSpPr>
          <p:cNvPr id="3" name="Footer Placeholder 2"/>
          <p:cNvSpPr>
            <a:spLocks noGrp="1"/>
          </p:cNvSpPr>
          <p:nvPr>
            <p:ph type="ftr" sz="quarter" idx="11"/>
          </p:nvPr>
        </p:nvSpPr>
        <p:spPr/>
        <p:txBody>
          <a:bodyPr/>
          <a:lstStyle/>
          <a:p>
            <a:r>
              <a:rPr lang="fr-FR" smtClean="0"/>
              <a:t>Académie de Nice - PAF 2015</a:t>
            </a:r>
            <a:endParaRPr lang="fr-FR"/>
          </a:p>
        </p:txBody>
      </p:sp>
      <p:sp>
        <p:nvSpPr>
          <p:cNvPr id="4" name="Slide Number Placeholder 3"/>
          <p:cNvSpPr>
            <a:spLocks noGrp="1"/>
          </p:cNvSpPr>
          <p:nvPr>
            <p:ph type="sldNum" sz="quarter" idx="12"/>
          </p:nvPr>
        </p:nvSpPr>
        <p:spPr/>
        <p:txBody>
          <a:bodyPr/>
          <a:lstStyle/>
          <a:p>
            <a:fld id="{9B8334CA-52B9-8B4B-AA0F-E9B48CBEA1E4}"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fr-FR" smtClean="0"/>
              <a:t>Cliquez et modifiez le titre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BC66C2F2-1133-B742-8E81-ACE648734598}" type="datetime1">
              <a:rPr lang="fr-FR" smtClean="0"/>
              <a:t>01/12/2014</a:t>
            </a:fld>
            <a:endParaRPr lang="fr-FR"/>
          </a:p>
        </p:txBody>
      </p:sp>
      <p:sp>
        <p:nvSpPr>
          <p:cNvPr id="6" name="Footer Placeholder 5"/>
          <p:cNvSpPr>
            <a:spLocks noGrp="1"/>
          </p:cNvSpPr>
          <p:nvPr>
            <p:ph type="ftr" sz="quarter" idx="11"/>
          </p:nvPr>
        </p:nvSpPr>
        <p:spPr/>
        <p:txBody>
          <a:bodyPr/>
          <a:lstStyle/>
          <a:p>
            <a:r>
              <a:rPr lang="fr-FR" smtClean="0"/>
              <a:t>Académie de Nice - PAF 2015</a:t>
            </a:r>
            <a:endParaRPr lang="fr-FR"/>
          </a:p>
        </p:txBody>
      </p:sp>
      <p:sp>
        <p:nvSpPr>
          <p:cNvPr id="7" name="Slide Number Placeholder 6"/>
          <p:cNvSpPr>
            <a:spLocks noGrp="1"/>
          </p:cNvSpPr>
          <p:nvPr>
            <p:ph type="sldNum" sz="quarter" idx="12"/>
          </p:nvPr>
        </p:nvSpPr>
        <p:spPr/>
        <p:txBody>
          <a:bodyPr/>
          <a:lstStyle/>
          <a:p>
            <a:fld id="{7F5CE407-6216-4202-80E4-A30DC2F709B2}" type="slidenum">
              <a:rPr lang="en-US" smtClean="0"/>
              <a:t>‹N°›</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fr-FR" smtClean="0"/>
              <a:t>Cliquez et modifiez le titre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7312FBEE-7E81-E746-8617-1B9234528FDD}" type="datetime1">
              <a:rPr lang="fr-FR" smtClean="0"/>
              <a:t>01/12/2014</a:t>
            </a:fld>
            <a:endParaRPr lang="fr-FR"/>
          </a:p>
        </p:txBody>
      </p:sp>
      <p:sp>
        <p:nvSpPr>
          <p:cNvPr id="6" name="Footer Placeholder 5"/>
          <p:cNvSpPr>
            <a:spLocks noGrp="1"/>
          </p:cNvSpPr>
          <p:nvPr>
            <p:ph type="ftr" sz="quarter" idx="11"/>
          </p:nvPr>
        </p:nvSpPr>
        <p:spPr/>
        <p:txBody>
          <a:bodyPr/>
          <a:lstStyle/>
          <a:p>
            <a:r>
              <a:rPr lang="fr-FR" smtClean="0"/>
              <a:t>Académie de Nice - PAF 2015</a:t>
            </a:r>
            <a:endParaRPr lang="fr-FR"/>
          </a:p>
        </p:txBody>
      </p:sp>
      <p:sp>
        <p:nvSpPr>
          <p:cNvPr id="7" name="Slide Number Placeholder 6"/>
          <p:cNvSpPr>
            <a:spLocks noGrp="1"/>
          </p:cNvSpPr>
          <p:nvPr>
            <p:ph type="sldNum" sz="quarter" idx="12"/>
          </p:nvPr>
        </p:nvSpPr>
        <p:spPr/>
        <p:txBody>
          <a:bodyPr/>
          <a:lstStyle/>
          <a:p>
            <a:fld id="{9B8334CA-52B9-8B4B-AA0F-E9B48CBEA1E4}"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fr-FR" smtClean="0"/>
              <a:t>Cliquez et modifiez le titre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658062"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B90A4B7D-106F-C147-BCBF-57A394B22041}" type="datetime1">
              <a:rPr lang="fr-FR" smtClean="0"/>
              <a:t>01/12/2014</a:t>
            </a:fld>
            <a:endParaRPr lang="fr-FR"/>
          </a:p>
        </p:txBody>
      </p:sp>
      <p:sp>
        <p:nvSpPr>
          <p:cNvPr id="5" name="Footer Placeholder 4"/>
          <p:cNvSpPr>
            <a:spLocks noGrp="1"/>
          </p:cNvSpPr>
          <p:nvPr>
            <p:ph type="ftr" sz="quarter" idx="3"/>
          </p:nvPr>
        </p:nvSpPr>
        <p:spPr>
          <a:xfrm>
            <a:off x="0" y="18288"/>
            <a:ext cx="7543800" cy="329184"/>
          </a:xfrm>
          <a:prstGeom prst="rect">
            <a:avLst/>
          </a:prstGeom>
        </p:spPr>
        <p:txBody>
          <a:bodyPr vert="horz" lIns="91440" tIns="45720" rIns="91440" bIns="45720" rtlCol="0" anchor="ctr"/>
          <a:lstStyle>
            <a:lvl1pPr algn="l">
              <a:defRPr sz="1200">
                <a:solidFill>
                  <a:srgbClr val="FFFFFF"/>
                </a:solidFill>
              </a:defRPr>
            </a:lvl1pPr>
          </a:lstStyle>
          <a:p>
            <a:r>
              <a:rPr lang="fr-FR" smtClean="0"/>
              <a:t>Académie de Nice - PAF 2015</a:t>
            </a:r>
            <a:endParaRPr lang="fr-F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B8334CA-52B9-8B4B-AA0F-E9B48CBEA1E4}"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4583" r:id="rId1"/>
    <p:sldLayoutId id="2147484584" r:id="rId2"/>
    <p:sldLayoutId id="2147484585" r:id="rId3"/>
    <p:sldLayoutId id="2147484586" r:id="rId4"/>
    <p:sldLayoutId id="2147484587" r:id="rId5"/>
    <p:sldLayoutId id="2147484588" r:id="rId6"/>
    <p:sldLayoutId id="2147484589" r:id="rId7"/>
    <p:sldLayoutId id="2147484590" r:id="rId8"/>
    <p:sldLayoutId id="2147484591" r:id="rId9"/>
    <p:sldLayoutId id="2147484592" r:id="rId10"/>
    <p:sldLayoutId id="2147484593" r:id="rId11"/>
  </p:sldLayoutIdLst>
  <p:timing>
    <p:tnLst>
      <p:par>
        <p:cTn id="1" dur="indefinite" restart="never" nodeType="tmRoot"/>
      </p:par>
    </p:tnLst>
  </p:timing>
  <p:hf sldNum="0"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hyperlink" Target="mailto:patrick.beynet@libertysurf.f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mailto:xavier.pessoles@free.f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Autofit/>
          </a:bodyPr>
          <a:lstStyle/>
          <a:p>
            <a:r>
              <a:rPr lang="fr-FR" sz="4000" dirty="0" smtClean="0"/>
              <a:t>Algorithmique Niveau </a:t>
            </a:r>
            <a:r>
              <a:rPr lang="fr-FR" sz="4000" dirty="0" smtClean="0"/>
              <a:t>2</a:t>
            </a:r>
            <a:r>
              <a:rPr lang="fr-FR" sz="4000" dirty="0" smtClean="0"/>
              <a:t/>
            </a:r>
            <a:br>
              <a:rPr lang="fr-FR" sz="4000" dirty="0" smtClean="0"/>
            </a:br>
            <a:endParaRPr lang="fr-FR" sz="4000" dirty="0"/>
          </a:p>
        </p:txBody>
      </p:sp>
      <p:sp>
        <p:nvSpPr>
          <p:cNvPr id="5" name="Sous-titre 4"/>
          <p:cNvSpPr>
            <a:spLocks noGrp="1"/>
          </p:cNvSpPr>
          <p:nvPr>
            <p:ph type="subTitle" idx="1"/>
          </p:nvPr>
        </p:nvSpPr>
        <p:spPr>
          <a:xfrm>
            <a:off x="685800" y="3505199"/>
            <a:ext cx="6858000" cy="3089031"/>
          </a:xfrm>
        </p:spPr>
        <p:txBody>
          <a:bodyPr>
            <a:normAutofit fontScale="85000" lnSpcReduction="20000"/>
          </a:bodyPr>
          <a:lstStyle/>
          <a:p>
            <a:r>
              <a:rPr lang="fr-FR" dirty="0" smtClean="0"/>
              <a:t>ALGO2</a:t>
            </a:r>
            <a:endParaRPr lang="fr-FR" dirty="0" smtClean="0"/>
          </a:p>
          <a:p>
            <a:endParaRPr lang="fr-FR" dirty="0" smtClean="0"/>
          </a:p>
          <a:p>
            <a:r>
              <a:rPr lang="fr-FR" dirty="0" smtClean="0"/>
              <a:t>Toutes disciplines scientifiques – ISN et CPGE</a:t>
            </a:r>
          </a:p>
          <a:p>
            <a:endParaRPr lang="fr-FR" dirty="0"/>
          </a:p>
          <a:p>
            <a:r>
              <a:rPr lang="fr-FR" dirty="0" smtClean="0"/>
              <a:t>Utilisation simple et utilisation avancée des listes à travers : </a:t>
            </a:r>
          </a:p>
          <a:p>
            <a:pPr marL="342900" indent="-342900">
              <a:buFont typeface="Arial" panose="020B0604020202020204" pitchFamily="34" charset="0"/>
              <a:buChar char="•"/>
            </a:pPr>
            <a:r>
              <a:rPr lang="fr-FR" dirty="0" smtClean="0"/>
              <a:t>Les tris </a:t>
            </a:r>
          </a:p>
          <a:p>
            <a:pPr marL="342900" indent="-342900">
              <a:buFont typeface="Arial" panose="020B0604020202020204" pitchFamily="34" charset="0"/>
              <a:buChar char="•"/>
            </a:pPr>
            <a:r>
              <a:rPr lang="fr-FR" dirty="0" smtClean="0"/>
              <a:t>Les files</a:t>
            </a:r>
          </a:p>
          <a:p>
            <a:pPr marL="342900" indent="-342900">
              <a:buFont typeface="Arial" panose="020B0604020202020204" pitchFamily="34" charset="0"/>
              <a:buChar char="•"/>
            </a:pPr>
            <a:r>
              <a:rPr lang="fr-FR" dirty="0" smtClean="0"/>
              <a:t>Les arbres</a:t>
            </a:r>
          </a:p>
          <a:p>
            <a:endParaRPr lang="fr-FR" dirty="0"/>
          </a:p>
          <a:p>
            <a:r>
              <a:rPr lang="fr-FR" dirty="0" smtClean="0"/>
              <a:t>Exemples d’applications et applications pédagogiques.</a:t>
            </a:r>
            <a:endParaRPr lang="fr-FR" dirty="0"/>
          </a:p>
        </p:txBody>
      </p:sp>
      <p:sp>
        <p:nvSpPr>
          <p:cNvPr id="6" name="Espace réservé du pied de page 5"/>
          <p:cNvSpPr>
            <a:spLocks noGrp="1"/>
          </p:cNvSpPr>
          <p:nvPr>
            <p:ph type="ftr" sz="quarter" idx="11"/>
          </p:nvPr>
        </p:nvSpPr>
        <p:spPr/>
        <p:txBody>
          <a:bodyPr/>
          <a:lstStyle/>
          <a:p>
            <a:r>
              <a:rPr lang="fr-FR" smtClean="0"/>
              <a:t>Académie de Nice - PAF 2015</a:t>
            </a:r>
            <a:endParaRPr lang="fr-F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1993" y="6426447"/>
            <a:ext cx="1397244" cy="393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7635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p:cNvPicPr/>
          <p:nvPr/>
        </p:nvPicPr>
        <p:blipFill>
          <a:blip r:embed="rId3" cstate="print"/>
          <a:srcRect/>
          <a:stretch>
            <a:fillRect/>
          </a:stretch>
        </p:blipFill>
        <p:spPr bwMode="auto">
          <a:xfrm>
            <a:off x="6517640" y="3308911"/>
            <a:ext cx="2626360" cy="1036320"/>
          </a:xfrm>
          <a:prstGeom prst="rect">
            <a:avLst/>
          </a:prstGeom>
          <a:noFill/>
          <a:ln w="9525">
            <a:noFill/>
            <a:miter lim="800000"/>
            <a:headEnd/>
            <a:tailEnd/>
          </a:ln>
        </p:spPr>
      </p:pic>
      <p:sp>
        <p:nvSpPr>
          <p:cNvPr id="2" name="Titre 1"/>
          <p:cNvSpPr>
            <a:spLocks noGrp="1"/>
          </p:cNvSpPr>
          <p:nvPr>
            <p:ph type="title"/>
          </p:nvPr>
        </p:nvSpPr>
        <p:spPr/>
        <p:txBody>
          <a:bodyPr/>
          <a:lstStyle/>
          <a:p>
            <a:r>
              <a:rPr lang="fr-FR" dirty="0" smtClean="0"/>
              <a:t>Les listes</a:t>
            </a:r>
            <a:endParaRPr lang="fr-FR" dirty="0"/>
          </a:p>
        </p:txBody>
      </p:sp>
      <p:sp>
        <p:nvSpPr>
          <p:cNvPr id="3" name="Espace réservé du contenu 2"/>
          <p:cNvSpPr>
            <a:spLocks noGrp="1"/>
          </p:cNvSpPr>
          <p:nvPr>
            <p:ph idx="1"/>
          </p:nvPr>
        </p:nvSpPr>
        <p:spPr>
          <a:xfrm>
            <a:off x="650635" y="1600200"/>
            <a:ext cx="5310554" cy="4876800"/>
          </a:xfrm>
        </p:spPr>
        <p:txBody>
          <a:bodyPr>
            <a:normAutofit fontScale="92500" lnSpcReduction="10000"/>
          </a:bodyPr>
          <a:lstStyle/>
          <a:p>
            <a:r>
              <a:rPr lang="fr-FR" dirty="0" smtClean="0"/>
              <a:t>Algorithmes de tris</a:t>
            </a:r>
          </a:p>
          <a:p>
            <a:pPr lvl="1"/>
            <a:r>
              <a:rPr lang="fr-FR" dirty="0" smtClean="0"/>
              <a:t>Exemple d’utilisation : tri du contenu d’une base de données</a:t>
            </a:r>
          </a:p>
          <a:p>
            <a:endParaRPr lang="fr-FR" dirty="0" smtClean="0"/>
          </a:p>
          <a:p>
            <a:endParaRPr lang="fr-FR" dirty="0"/>
          </a:p>
          <a:p>
            <a:r>
              <a:rPr lang="fr-FR" dirty="0" smtClean="0"/>
              <a:t>Gestion des files</a:t>
            </a:r>
          </a:p>
          <a:p>
            <a:pPr lvl="1"/>
            <a:r>
              <a:rPr lang="fr-FR" dirty="0" smtClean="0"/>
              <a:t>Exemple d’utilisation : gestion de données arrivant et sortant en continu dans une liste</a:t>
            </a:r>
            <a:endParaRPr lang="fr-FR" dirty="0"/>
          </a:p>
          <a:p>
            <a:endParaRPr lang="fr-FR" dirty="0" smtClean="0"/>
          </a:p>
          <a:p>
            <a:r>
              <a:rPr lang="fr-FR" dirty="0" smtClean="0"/>
              <a:t>Arbres</a:t>
            </a:r>
          </a:p>
          <a:p>
            <a:pPr lvl="1"/>
            <a:r>
              <a:rPr lang="fr-FR" dirty="0" smtClean="0"/>
              <a:t>Exemples d’utilisation :</a:t>
            </a:r>
          </a:p>
          <a:p>
            <a:pPr lvl="2"/>
            <a:r>
              <a:rPr lang="fr-FR" dirty="0" smtClean="0"/>
              <a:t>Algorithmes de plus courts chemins</a:t>
            </a:r>
          </a:p>
          <a:p>
            <a:pPr lvl="2"/>
            <a:r>
              <a:rPr lang="fr-FR" dirty="0" smtClean="0"/>
              <a:t>Stockage avancé de données</a:t>
            </a:r>
          </a:p>
          <a:p>
            <a:pPr lvl="2"/>
            <a:r>
              <a:rPr lang="fr-FR" dirty="0" smtClean="0"/>
              <a:t>Compression</a:t>
            </a:r>
          </a:p>
          <a:p>
            <a:endParaRPr lang="fr-FR" dirty="0"/>
          </a:p>
          <a:p>
            <a:endParaRPr lang="fr-FR" dirty="0" smtClean="0"/>
          </a:p>
          <a:p>
            <a:endParaRPr lang="fr-FR" dirty="0"/>
          </a:p>
        </p:txBody>
      </p:sp>
      <p:sp>
        <p:nvSpPr>
          <p:cNvPr id="4" name="Espace réservé du pied de page 3"/>
          <p:cNvSpPr>
            <a:spLocks noGrp="1"/>
          </p:cNvSpPr>
          <p:nvPr>
            <p:ph type="ftr" sz="quarter" idx="11"/>
          </p:nvPr>
        </p:nvSpPr>
        <p:spPr/>
        <p:txBody>
          <a:bodyPr/>
          <a:lstStyle/>
          <a:p>
            <a:r>
              <a:rPr lang="fr-FR" smtClean="0"/>
              <a:t>Académie de Nice - PAF 2015</a:t>
            </a:r>
            <a:endParaRPr lang="fr-FR"/>
          </a:p>
        </p:txBody>
      </p:sp>
      <p:pic>
        <p:nvPicPr>
          <p:cNvPr id="1026" name="Picture 2" descr="http://a.fsdn.com/con/app/proj/sortingdemo/screenshots/screensho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7754" y="979537"/>
            <a:ext cx="3423738" cy="1992263"/>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http://www.supportduweb.com/ftp/ybouane/scripts_astuces/javascript/historique/historique_precedent_suivant.jpg"/>
          <p:cNvPicPr/>
          <p:nvPr/>
        </p:nvPicPr>
        <p:blipFill>
          <a:blip r:embed="rId5" cstate="print"/>
          <a:srcRect/>
          <a:stretch>
            <a:fillRect/>
          </a:stretch>
        </p:blipFill>
        <p:spPr bwMode="auto">
          <a:xfrm>
            <a:off x="8286432" y="3226141"/>
            <a:ext cx="800735" cy="343535"/>
          </a:xfrm>
          <a:prstGeom prst="rect">
            <a:avLst/>
          </a:prstGeom>
          <a:noFill/>
          <a:ln w="9525">
            <a:noFill/>
            <a:miter lim="800000"/>
            <a:headEnd/>
            <a:tailEnd/>
          </a:ln>
        </p:spPr>
      </p:pic>
      <p:pic>
        <p:nvPicPr>
          <p:cNvPr id="6" name="Image 5"/>
          <p:cNvPicPr/>
          <p:nvPr/>
        </p:nvPicPr>
        <p:blipFill>
          <a:blip r:embed="rId6" cstate="print"/>
          <a:srcRect/>
          <a:stretch>
            <a:fillRect/>
          </a:stretch>
        </p:blipFill>
        <p:spPr bwMode="auto">
          <a:xfrm>
            <a:off x="5520970" y="3445436"/>
            <a:ext cx="1186815" cy="763270"/>
          </a:xfrm>
          <a:prstGeom prst="rect">
            <a:avLst/>
          </a:prstGeom>
          <a:noFill/>
          <a:ln w="9525">
            <a:noFill/>
            <a:miter lim="800000"/>
            <a:headEnd/>
            <a:tailEnd/>
          </a:ln>
        </p:spPr>
      </p:pic>
      <p:pic>
        <p:nvPicPr>
          <p:cNvPr id="1028" name="Picture 4" descr="http://upload.wikimedia.org/wikipedia/commons/thumb/8/82/Huffman_tree_2.svg/625px-Huffman_tree_2.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67754" y="4345231"/>
            <a:ext cx="2976562" cy="19145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597568" y="6477000"/>
            <a:ext cx="3316934" cy="307777"/>
          </a:xfrm>
          <a:prstGeom prst="rect">
            <a:avLst/>
          </a:prstGeom>
        </p:spPr>
        <p:txBody>
          <a:bodyPr wrap="none">
            <a:spAutoFit/>
          </a:bodyPr>
          <a:lstStyle/>
          <a:p>
            <a:r>
              <a:rPr lang="en-US" sz="1400" i="1" dirty="0"/>
              <a:t>« </a:t>
            </a:r>
            <a:r>
              <a:rPr lang="en-US" sz="1400" i="1" dirty="0" smtClean="0"/>
              <a:t>this </a:t>
            </a:r>
            <a:r>
              <a:rPr lang="en-US" sz="1400" i="1" dirty="0"/>
              <a:t>is an example of a </a:t>
            </a:r>
            <a:r>
              <a:rPr lang="en-US" sz="1400" i="1" dirty="0" err="1"/>
              <a:t>huffman</a:t>
            </a:r>
            <a:r>
              <a:rPr lang="en-US" sz="1400" i="1" dirty="0"/>
              <a:t> </a:t>
            </a:r>
            <a:r>
              <a:rPr lang="en-US" sz="1400" i="1" dirty="0" smtClean="0"/>
              <a:t>tree</a:t>
            </a:r>
            <a:r>
              <a:rPr lang="en-US" sz="1400" i="1" dirty="0"/>
              <a:t> »</a:t>
            </a:r>
            <a:endParaRPr lang="fr-FR" sz="1400" i="1" dirty="0"/>
          </a:p>
        </p:txBody>
      </p:sp>
      <p:sp>
        <p:nvSpPr>
          <p:cNvPr id="10" name="Double flèche horizontale 9"/>
          <p:cNvSpPr/>
          <p:nvPr/>
        </p:nvSpPr>
        <p:spPr>
          <a:xfrm rot="16200000">
            <a:off x="-1808407" y="3443780"/>
            <a:ext cx="4466494" cy="779336"/>
          </a:xfrm>
          <a:prstGeom prst="leftRightArrow">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accent6">
                    <a:lumMod val="75000"/>
                  </a:schemeClr>
                </a:solidFill>
                <a:latin typeface="Calibri" panose="020F0502020204030204" pitchFamily="34" charset="0"/>
              </a:rPr>
              <a:t>Complexité algorithmique</a:t>
            </a:r>
            <a:endParaRPr lang="fr-FR" b="1" dirty="0">
              <a:solidFill>
                <a:schemeClr val="accent6">
                  <a:lumMod val="75000"/>
                </a:schemeClr>
              </a:solidFill>
              <a:latin typeface="Calibri" panose="020F0502020204030204" pitchFamily="34" charset="0"/>
            </a:endParaRPr>
          </a:p>
        </p:txBody>
      </p:sp>
    </p:spTree>
    <p:extLst>
      <p:ext uri="{BB962C8B-B14F-4D97-AF65-F5344CB8AC3E}">
        <p14:creationId xmlns:p14="http://schemas.microsoft.com/office/powerpoint/2010/main" val="2295113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Prérequis</a:t>
            </a:r>
            <a:endParaRPr lang="fr-FR" dirty="0"/>
          </a:p>
        </p:txBody>
      </p:sp>
      <p:sp>
        <p:nvSpPr>
          <p:cNvPr id="3" name="Espace réservé du contenu 2"/>
          <p:cNvSpPr>
            <a:spLocks noGrp="1"/>
          </p:cNvSpPr>
          <p:nvPr>
            <p:ph idx="1"/>
          </p:nvPr>
        </p:nvSpPr>
        <p:spPr>
          <a:xfrm>
            <a:off x="-1" y="1600200"/>
            <a:ext cx="8897815" cy="4876800"/>
          </a:xfrm>
        </p:spPr>
        <p:txBody>
          <a:bodyPr>
            <a:normAutofit/>
          </a:bodyPr>
          <a:lstStyle/>
          <a:p>
            <a:r>
              <a:rPr lang="fr-FR" dirty="0" smtClean="0"/>
              <a:t>Prérequis : </a:t>
            </a:r>
          </a:p>
          <a:p>
            <a:pPr lvl="1"/>
            <a:r>
              <a:rPr lang="fr-FR" dirty="0"/>
              <a:t>C</a:t>
            </a:r>
            <a:r>
              <a:rPr lang="fr-FR" dirty="0" smtClean="0"/>
              <a:t>onnaissances de base en algorithmique</a:t>
            </a:r>
          </a:p>
          <a:p>
            <a:pPr lvl="1"/>
            <a:r>
              <a:rPr lang="fr-FR" dirty="0" smtClean="0"/>
              <a:t>Connaissance de Python et des structures de base</a:t>
            </a:r>
          </a:p>
          <a:p>
            <a:pPr lvl="1"/>
            <a:r>
              <a:rPr lang="fr-FR" dirty="0" smtClean="0"/>
              <a:t>Avoir suivi le Niveau 1 éventuellement</a:t>
            </a:r>
            <a:endParaRPr lang="fr-FR" dirty="0" smtClean="0"/>
          </a:p>
          <a:p>
            <a:r>
              <a:rPr lang="fr-FR" dirty="0" smtClean="0"/>
              <a:t>Besoins logiciels </a:t>
            </a:r>
          </a:p>
          <a:p>
            <a:pPr lvl="1"/>
            <a:r>
              <a:rPr lang="fr-FR" dirty="0" smtClean="0"/>
              <a:t>Dans le cas où le participant voudrait utilisé son ordinateur personnel sont nécessaires :</a:t>
            </a:r>
          </a:p>
          <a:p>
            <a:pPr lvl="2"/>
            <a:r>
              <a:rPr lang="fr-FR" dirty="0" smtClean="0"/>
              <a:t>Python 3 (De préférence </a:t>
            </a:r>
            <a:r>
              <a:rPr lang="fr-FR" dirty="0" err="1" smtClean="0"/>
              <a:t>WinPython</a:t>
            </a:r>
            <a:r>
              <a:rPr lang="fr-FR" dirty="0" smtClean="0"/>
              <a:t> ou </a:t>
            </a:r>
            <a:r>
              <a:rPr lang="fr-FR" dirty="0" err="1" smtClean="0"/>
              <a:t>Pyzo</a:t>
            </a:r>
            <a:r>
              <a:rPr lang="fr-FR" dirty="0" smtClean="0"/>
              <a:t>).</a:t>
            </a:r>
          </a:p>
          <a:p>
            <a:r>
              <a:rPr lang="fr-FR" dirty="0" smtClean="0"/>
              <a:t>Contacts  </a:t>
            </a:r>
            <a:r>
              <a:rPr lang="fr-FR" dirty="0" smtClean="0"/>
              <a:t>:</a:t>
            </a:r>
          </a:p>
          <a:p>
            <a:pPr lvl="1"/>
            <a:r>
              <a:rPr lang="fr-FR" dirty="0"/>
              <a:t>Patrick Beynet – Lycée Rouvière Toulon – </a:t>
            </a:r>
            <a:r>
              <a:rPr lang="fr-FR" dirty="0">
                <a:hlinkClick r:id="rId3"/>
              </a:rPr>
              <a:t>patrick.beynet@libertysurf.fr</a:t>
            </a:r>
            <a:endParaRPr lang="fr-FR" dirty="0"/>
          </a:p>
          <a:p>
            <a:pPr lvl="1"/>
            <a:r>
              <a:rPr lang="fr-FR" dirty="0"/>
              <a:t>Xavier Pessoles – Lycée Rouvière Toulon – </a:t>
            </a:r>
            <a:r>
              <a:rPr lang="fr-FR" dirty="0">
                <a:hlinkClick r:id="rId4"/>
              </a:rPr>
              <a:t>xavier.pessoles@free.fr</a:t>
            </a:r>
            <a:endParaRPr lang="fr-FR" dirty="0"/>
          </a:p>
          <a:p>
            <a:endParaRPr lang="fr-FR" dirty="0"/>
          </a:p>
          <a:p>
            <a:pPr marL="0" indent="0">
              <a:buNone/>
            </a:pPr>
            <a:endParaRPr lang="fr-FR" dirty="0" smtClean="0"/>
          </a:p>
        </p:txBody>
      </p:sp>
      <p:sp>
        <p:nvSpPr>
          <p:cNvPr id="4" name="Espace réservé du pied de page 3"/>
          <p:cNvSpPr>
            <a:spLocks noGrp="1"/>
          </p:cNvSpPr>
          <p:nvPr>
            <p:ph type="ftr" sz="quarter" idx="11"/>
          </p:nvPr>
        </p:nvSpPr>
        <p:spPr/>
        <p:txBody>
          <a:bodyPr/>
          <a:lstStyle/>
          <a:p>
            <a:r>
              <a:rPr lang="fr-FR" smtClean="0"/>
              <a:t>Académie de Nice - PAF 2015</a:t>
            </a:r>
            <a:endParaRPr lang="fr-FR"/>
          </a:p>
        </p:txBody>
      </p:sp>
    </p:spTree>
    <p:extLst>
      <p:ext uri="{BB962C8B-B14F-4D97-AF65-F5344CB8AC3E}">
        <p14:creationId xmlns:p14="http://schemas.microsoft.com/office/powerpoint/2010/main" val="22488753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té">
  <a:themeElements>
    <a:clrScheme name="Clarté">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que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té">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Clarté.thmx</Template>
  <TotalTime>229</TotalTime>
  <Words>376</Words>
  <Application>Microsoft Office PowerPoint</Application>
  <PresentationFormat>Affichage à l'écran (4:3)</PresentationFormat>
  <Paragraphs>60</Paragraphs>
  <Slides>3</Slides>
  <Notes>3</Notes>
  <HiddenSlides>0</HiddenSlides>
  <MMClips>0</MMClips>
  <ScaleCrop>false</ScaleCrop>
  <HeadingPairs>
    <vt:vector size="4" baseType="variant">
      <vt:variant>
        <vt:lpstr>Thème</vt:lpstr>
      </vt:variant>
      <vt:variant>
        <vt:i4>1</vt:i4>
      </vt:variant>
      <vt:variant>
        <vt:lpstr>Titres des diapositives</vt:lpstr>
      </vt:variant>
      <vt:variant>
        <vt:i4>3</vt:i4>
      </vt:variant>
    </vt:vector>
  </HeadingPairs>
  <TitlesOfParts>
    <vt:vector size="4" baseType="lpstr">
      <vt:lpstr>Clarté</vt:lpstr>
      <vt:lpstr>Algorithmique Niveau 2 </vt:lpstr>
      <vt:lpstr>Les listes</vt:lpstr>
      <vt:lpstr>Prérequis</vt:lpstr>
    </vt:vector>
  </TitlesOfParts>
  <Company>Acad AM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Louis GIRAUD</dc:creator>
  <cp:lastModifiedBy>Xavier Pessoles</cp:lastModifiedBy>
  <cp:revision>36</cp:revision>
  <dcterms:created xsi:type="dcterms:W3CDTF">2014-11-19T11:25:07Z</dcterms:created>
  <dcterms:modified xsi:type="dcterms:W3CDTF">2014-12-01T16:14:45Z</dcterms:modified>
</cp:coreProperties>
</file>