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37"/>
  </p:notesMasterIdLst>
  <p:handoutMasterIdLst>
    <p:handoutMasterId r:id="rId38"/>
  </p:handoutMasterIdLst>
  <p:sldIdLst>
    <p:sldId id="256" r:id="rId2"/>
    <p:sldId id="282" r:id="rId3"/>
    <p:sldId id="281" r:id="rId4"/>
    <p:sldId id="263" r:id="rId5"/>
    <p:sldId id="273" r:id="rId6"/>
    <p:sldId id="272" r:id="rId7"/>
    <p:sldId id="283" r:id="rId8"/>
    <p:sldId id="286" r:id="rId9"/>
    <p:sldId id="287" r:id="rId10"/>
    <p:sldId id="288" r:id="rId11"/>
    <p:sldId id="289" r:id="rId12"/>
    <p:sldId id="284" r:id="rId13"/>
    <p:sldId id="290" r:id="rId14"/>
    <p:sldId id="291" r:id="rId15"/>
    <p:sldId id="285" r:id="rId16"/>
    <p:sldId id="275" r:id="rId17"/>
    <p:sldId id="278" r:id="rId18"/>
    <p:sldId id="292" r:id="rId19"/>
    <p:sldId id="259" r:id="rId20"/>
    <p:sldId id="260" r:id="rId21"/>
    <p:sldId id="293" r:id="rId22"/>
    <p:sldId id="294" r:id="rId23"/>
    <p:sldId id="295" r:id="rId24"/>
    <p:sldId id="296" r:id="rId25"/>
    <p:sldId id="297" r:id="rId26"/>
    <p:sldId id="261" r:id="rId27"/>
    <p:sldId id="280" r:id="rId28"/>
    <p:sldId id="262" r:id="rId29"/>
    <p:sldId id="265" r:id="rId30"/>
    <p:sldId id="267" r:id="rId31"/>
    <p:sldId id="268" r:id="rId32"/>
    <p:sldId id="269" r:id="rId33"/>
    <p:sldId id="270" r:id="rId34"/>
    <p:sldId id="264" r:id="rId35"/>
    <p:sldId id="266" r:id="rId3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3" autoAdjust="0"/>
    <p:restoredTop sz="94660"/>
  </p:normalViewPr>
  <p:slideViewPr>
    <p:cSldViewPr showGuides="1">
      <p:cViewPr varScale="1">
        <p:scale>
          <a:sx n="69" d="100"/>
          <a:sy n="69" d="100"/>
        </p:scale>
        <p:origin x="-13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5B43C-549A-4639-87D3-A3E3E5DAC635}" type="datetimeFigureOut">
              <a:rPr lang="fr-FR" smtClean="0"/>
              <a:t>30/01/2014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A907E-8027-4F00-B4D7-527E72A6F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2564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4ABE7-6968-4EF3-8008-B142D354329E}" type="datetimeFigureOut">
              <a:rPr lang="fr-FR" smtClean="0"/>
              <a:t>30/01/2014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D6C09-BCA6-44EF-99A6-4587823B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12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570C44E-2547-490C-B96B-C5716BE8A211}" type="datetime1">
              <a:rPr lang="fr-FR" smtClean="0"/>
              <a:t>30/01/2014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099B-BEB6-4FA8-A989-B5CEC6EE96A6}" type="datetime1">
              <a:rPr lang="fr-FR" smtClean="0"/>
              <a:t>30/01/2014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265D-AE92-4B24-A80E-B18047B1C1D8}" type="datetime1">
              <a:rPr lang="fr-FR" smtClean="0"/>
              <a:t>30/01/2014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251520" y="1268760"/>
            <a:ext cx="7920880" cy="5205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833870E-E628-4B55-8FAC-7DEBA033199C}" type="datetime1">
              <a:rPr lang="fr-FR" smtClean="0"/>
              <a:t>30/01/2014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>
          <a:xfrm>
            <a:off x="-2" y="6597352"/>
            <a:ext cx="8153401" cy="260648"/>
          </a:xfrm>
        </p:spPr>
        <p:txBody>
          <a:bodyPr rtlCol="0"/>
          <a:lstStyle>
            <a:lvl1pPr>
              <a:defRPr sz="1000"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67C8C45-4A33-4265-B602-D5E2C8444F9A}" type="datetime1">
              <a:rPr lang="fr-FR" smtClean="0"/>
              <a:t>30/01/2014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03-371A-4D23-837F-61C5BAFAE300}" type="datetime1">
              <a:rPr lang="fr-FR" smtClean="0"/>
              <a:t>30/01/2014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65D-E49E-4ACC-802E-2FE5FA140AA8}" type="datetime1">
              <a:rPr lang="fr-FR" smtClean="0"/>
              <a:t>30/01/2014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2FCB01-C649-48F3-B16D-AB4366149D3F}" type="datetime1">
              <a:rPr lang="fr-FR" smtClean="0"/>
              <a:t>30/01/2014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C928-9A8D-4820-8569-8A1256CEB675}" type="datetime1">
              <a:rPr lang="fr-FR" smtClean="0"/>
              <a:t>30/01/2014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3A61092-D682-48D6-9115-A8828AD70E20}" type="datetime1">
              <a:rPr lang="fr-FR" smtClean="0"/>
              <a:t>30/01/2014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7835B05-DF05-4BBA-868F-A88A58FB33D1}" type="datetime1">
              <a:rPr lang="fr-FR" smtClean="0"/>
              <a:t>30/01/2014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136904" cy="79208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7904928" cy="52051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8F35236E-3142-47C6-A5D5-7DD086936AB6}" type="datetime1">
              <a:rPr lang="fr-FR" smtClean="0"/>
              <a:t>30/01/2014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-2" y="6492240"/>
            <a:ext cx="8153401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endParaRPr lang="fr-FR" dirty="0" smtClean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99832" y="6264736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2400" y="6283786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136A7F36-7A21-4EA8-9DC2-F0021944803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Connecteur droit 14"/>
          <p:cNvSpPr>
            <a:spLocks noChangeShapeType="1"/>
          </p:cNvSpPr>
          <p:nvPr userDrawn="1"/>
        </p:nvSpPr>
        <p:spPr bwMode="auto">
          <a:xfrm rot="16200000">
            <a:off x="4099915" y="-3090961"/>
            <a:ext cx="1" cy="8199832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 userDrawn="1"/>
        </p:nvSpPr>
        <p:spPr bwMode="auto">
          <a:xfrm rot="16200000">
            <a:off x="4102247" y="2432095"/>
            <a:ext cx="1" cy="8199832"/>
          </a:xfrm>
          <a:prstGeom prst="line">
            <a:avLst/>
          </a:prstGeom>
          <a:noFill/>
          <a:ln w="57150" cap="flat" cmpd="thickThin" algn="ctr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-2" y="6551756"/>
            <a:ext cx="81998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</a:rPr>
              <a:t>Introduction à la modélisation acausale en Terminale STI2D et S - SI - Applications avec Scilab / SIMM Patrick Beynet - Xavier Pessoles - Académie de Nice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67744" y="2348880"/>
            <a:ext cx="6172200" cy="1894362"/>
          </a:xfrm>
        </p:spPr>
        <p:txBody>
          <a:bodyPr>
            <a:normAutofit/>
          </a:bodyPr>
          <a:lstStyle/>
          <a:p>
            <a:r>
              <a:rPr lang="fr-FR" sz="2400" dirty="0" smtClean="0"/>
              <a:t>Découverte du </a:t>
            </a:r>
            <a:r>
              <a:rPr lang="fr-FR" sz="2400" dirty="0"/>
              <a:t>logiciel SCILAB </a:t>
            </a:r>
            <a:r>
              <a:rPr lang="fr-FR" sz="2400" dirty="0" smtClean="0"/>
              <a:t>Modélisations </a:t>
            </a:r>
            <a:r>
              <a:rPr lang="fr-FR" sz="2400" dirty="0"/>
              <a:t>multi-physiques causales et acausales, avec simulation du </a:t>
            </a:r>
            <a:r>
              <a:rPr lang="fr-FR" sz="2400" dirty="0" smtClean="0"/>
              <a:t>comportement</a:t>
            </a:r>
            <a:endParaRPr lang="fr-FR" sz="2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Utilisation du logiciel libre de droits Scilab et de ses modules </a:t>
            </a:r>
            <a:r>
              <a:rPr lang="fr-FR" dirty="0" err="1"/>
              <a:t>Xcos</a:t>
            </a:r>
            <a:r>
              <a:rPr lang="fr-FR" dirty="0"/>
              <a:t> et </a:t>
            </a:r>
            <a:r>
              <a:rPr lang="fr-FR" dirty="0" err="1" smtClean="0"/>
              <a:t>Coselica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/>
              <a:t>Démonstrations et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83058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Modélisation causale – Résolution des problèmes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 causal</a:t>
            </a:r>
          </a:p>
          <a:p>
            <a:pPr lvl="1"/>
            <a:r>
              <a:rPr lang="fr-FR" dirty="0" smtClean="0"/>
              <a:t>La modélisation se base sur </a:t>
            </a:r>
          </a:p>
          <a:p>
            <a:pPr lvl="2"/>
            <a:r>
              <a:rPr lang="fr-FR" dirty="0" smtClean="0"/>
              <a:t>la transformée (de Laplace)</a:t>
            </a:r>
          </a:p>
          <a:p>
            <a:pPr lvl="2"/>
            <a:r>
              <a:rPr lang="fr-FR" dirty="0" smtClean="0"/>
              <a:t>L’algèbre de schémas blocs</a:t>
            </a:r>
          </a:p>
          <a:p>
            <a:pPr lvl="1"/>
            <a:r>
              <a:rPr lang="fr-FR" dirty="0" smtClean="0"/>
              <a:t>La résolution se base sur une transformation des équations dans un domaine symbolique puis une transformation inverse pour revenir dans le domaine temporel</a:t>
            </a:r>
          </a:p>
          <a:p>
            <a:pPr lvl="1"/>
            <a:r>
              <a:rPr lang="fr-FR" dirty="0" smtClean="0"/>
              <a:t>Des conditions nulles sont imposées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10</a:t>
            </a:fld>
            <a:endParaRPr lang="fr-FR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546503"/>
            <a:ext cx="6276654" cy="2317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544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496944" cy="79208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Modélisation causale – Quelques avantages et inconvénients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11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519" y="1268760"/>
                <a:ext cx="4087165" cy="3600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dirty="0" smtClean="0"/>
                  <a:t>Inconvénients </a:t>
                </a:r>
              </a:p>
              <a:p>
                <a:pPr lvl="1"/>
                <a:r>
                  <a:rPr lang="fr-FR" dirty="0" smtClean="0"/>
                  <a:t>Pas de réversibilité du modèle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𝑆</m:t>
                    </m:r>
                    <m:r>
                      <a:rPr lang="fr-FR" b="0" i="1" smtClean="0">
                        <a:latin typeface="Cambria Math"/>
                      </a:rPr>
                      <m:t>←</m:t>
                    </m:r>
                    <m:r>
                      <a:rPr lang="fr-FR" b="0" i="1" smtClean="0">
                        <a:latin typeface="Cambria Math"/>
                      </a:rPr>
                      <m:t>𝐹</m:t>
                    </m:r>
                    <m:r>
                      <a:rPr lang="fr-FR" b="0" i="1" smtClean="0">
                        <a:latin typeface="Cambria Math"/>
                      </a:rPr>
                      <m:t>⋅</m:t>
                    </m:r>
                    <m:r>
                      <a:rPr lang="fr-FR" b="0" i="1" smtClean="0">
                        <a:latin typeface="Cambria Math"/>
                      </a:rPr>
                      <m:t>𝐸</m:t>
                    </m:r>
                  </m:oMath>
                </a14:m>
                <a:endParaRPr lang="fr-FR" b="0" dirty="0" smtClean="0"/>
              </a:p>
              <a:p>
                <a:pPr lvl="2"/>
                <a:r>
                  <a:rPr lang="fr-FR" b="0" dirty="0" smtClean="0"/>
                  <a:t>On ne peut pas imposer une vitesse en sortie et observer l’intensité</a:t>
                </a:r>
              </a:p>
              <a:p>
                <a:pPr lvl="1"/>
                <a:r>
                  <a:rPr lang="fr-FR" dirty="0" smtClean="0"/>
                  <a:t>Perte de la technologie des composants et éventuellement de le réalité physique du système</a:t>
                </a:r>
              </a:p>
              <a:p>
                <a:pPr lvl="2"/>
                <a:r>
                  <a:rPr lang="fr-FR" dirty="0" smtClean="0"/>
                  <a:t>En respectant les règles de l’algèbre de blocs, des permutations de blocs sont possibles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519" y="1268760"/>
                <a:ext cx="4087165" cy="3600400"/>
              </a:xfrm>
              <a:blipFill rotWithShape="1">
                <a:blip r:embed="rId2"/>
                <a:stretch>
                  <a:fillRect l="-149" t="-1692" r="-14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u contenu 5"/>
          <p:cNvSpPr>
            <a:spLocks noGrp="1"/>
          </p:cNvSpPr>
          <p:nvPr>
            <p:ph sz="quarter" idx="2"/>
          </p:nvPr>
        </p:nvSpPr>
        <p:spPr>
          <a:xfrm>
            <a:off x="4338684" y="1268760"/>
            <a:ext cx="4121747" cy="360040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Avantages</a:t>
            </a:r>
          </a:p>
          <a:p>
            <a:pPr lvl="1"/>
            <a:r>
              <a:rPr lang="fr-FR" dirty="0" smtClean="0"/>
              <a:t>Existence de solutions analytiques</a:t>
            </a:r>
          </a:p>
          <a:p>
            <a:pPr lvl="1"/>
            <a:r>
              <a:rPr lang="fr-FR" dirty="0" smtClean="0"/>
              <a:t>Possibilité d’analyses fréquentielles</a:t>
            </a:r>
            <a:endParaRPr lang="fr-FR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781651"/>
            <a:ext cx="5700590" cy="2104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1630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Modélisation acausale – Mise en situation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modèle de connaissance d’un composant n’est pas indispensable à la modélisation d’un système.</a:t>
            </a:r>
          </a:p>
          <a:p>
            <a:r>
              <a:rPr lang="fr-FR" dirty="0" smtClean="0"/>
              <a:t>Néanmoins il faut maîtriser les paramètres influant sur le comportement d’un constituant.</a:t>
            </a:r>
          </a:p>
          <a:p>
            <a:endParaRPr lang="fr-FR" dirty="0"/>
          </a:p>
          <a:p>
            <a:r>
              <a:rPr lang="fr-FR" dirty="0" smtClean="0"/>
              <a:t>La résolution des équations de comportement d’un système est obtenue  à l’aide de solveurs qui optimisent les calculs.</a:t>
            </a:r>
          </a:p>
          <a:p>
            <a:pPr lvl="1"/>
            <a:r>
              <a:rPr lang="fr-FR" dirty="0" smtClean="0"/>
              <a:t>Attention : le solveur peut être perçu comme une boîte noire qui peut conduire à une non – résolution du système.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485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Modélisation acausale – Mise en situation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modèle acausal respecte la symbolisation des composants qui constituent le système</a:t>
            </a:r>
          </a:p>
          <a:p>
            <a:r>
              <a:rPr lang="fr-FR" dirty="0" smtClean="0"/>
              <a:t>Les connecteurs utilisés sont adaptés à des grandeurs physiques, la polarité est respectée</a:t>
            </a:r>
          </a:p>
          <a:p>
            <a:r>
              <a:rPr lang="fr-FR" dirty="0" smtClean="0"/>
              <a:t>Les liens entre les blocs ne sont pas orientés</a:t>
            </a:r>
          </a:p>
          <a:p>
            <a:pPr lvl="1"/>
            <a:r>
              <a:rPr lang="fr-FR" dirty="0" smtClean="0"/>
              <a:t>Le modèle acausal est réversible.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656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Comparaison des modèles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14</a:t>
            </a:fld>
            <a:endParaRPr lang="fr-FR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347" y="1189420"/>
            <a:ext cx="3922328" cy="1555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6" y="4437112"/>
            <a:ext cx="3540744" cy="1307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86086"/>
            <a:ext cx="1962451" cy="165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539552" y="294533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>
                <a:latin typeface="Calibri" panose="020F0502020204030204" pitchFamily="34" charset="0"/>
              </a:rPr>
              <a:t>Système réel</a:t>
            </a:r>
            <a:endParaRPr lang="fr-FR" i="1" dirty="0">
              <a:latin typeface="Calibri" panose="020F050202020403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571999" y="2945336"/>
            <a:ext cx="352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>
                <a:latin typeface="Calibri" panose="020F0502020204030204" pitchFamily="34" charset="0"/>
              </a:rPr>
              <a:t>Modèle de connaissance</a:t>
            </a:r>
            <a:endParaRPr lang="fr-FR" i="1" dirty="0">
              <a:latin typeface="Calibri" panose="020F050202020403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69755" y="594928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>
                <a:latin typeface="Calibri" panose="020F0502020204030204" pitchFamily="34" charset="0"/>
              </a:rPr>
              <a:t>Modèle causal</a:t>
            </a:r>
            <a:endParaRPr lang="fr-FR" i="1" dirty="0">
              <a:latin typeface="Calibri" panose="020F050202020403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006" y="4149080"/>
            <a:ext cx="5167660" cy="1883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ZoneTexte 15"/>
          <p:cNvSpPr txBox="1"/>
          <p:nvPr/>
        </p:nvSpPr>
        <p:spPr>
          <a:xfrm>
            <a:off x="4968684" y="594928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>
                <a:latin typeface="Calibri" panose="020F0502020204030204" pitchFamily="34" charset="0"/>
              </a:rPr>
              <a:t>Modèle acausal</a:t>
            </a:r>
            <a:endParaRPr lang="fr-FR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669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err="1" smtClean="0"/>
              <a:t>SysML</a:t>
            </a:r>
            <a:r>
              <a:rPr lang="fr-FR" dirty="0" smtClean="0"/>
              <a:t> </a:t>
            </a:r>
            <a:r>
              <a:rPr lang="fr-FR" dirty="0" smtClean="0">
                <a:latin typeface="Calibri"/>
              </a:rPr>
              <a:t>↔ Modélisation multiphysique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192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des systèmes avec Scilab / </a:t>
            </a:r>
            <a:r>
              <a:rPr lang="fr-FR" dirty="0" err="1" smtClean="0"/>
              <a:t>Xcos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242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/ </a:t>
            </a:r>
            <a:r>
              <a:rPr lang="fr-FR" dirty="0" err="1" smtClean="0"/>
              <a:t>Xcos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Les logiciels de simulation numérique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Parmi les logiciels de simulation numérique utilisés dans la recherche ou dans l’industrie on trouve Matlab et Scilab.</a:t>
            </a:r>
          </a:p>
          <a:p>
            <a:pPr lvl="1"/>
            <a:r>
              <a:rPr lang="fr-FR" dirty="0" smtClean="0"/>
              <a:t>Matlab</a:t>
            </a:r>
            <a:r>
              <a:rPr lang="fr-FR" dirty="0"/>
              <a:t> </a:t>
            </a:r>
            <a:r>
              <a:rPr lang="fr-FR" dirty="0" smtClean="0"/>
              <a:t>et Scilab sont des logiciels de calcul numériques. Ils possèdent un langage de programmation (haut niveau) permettant (entre autre) de manipuler aisément des matrices et d’afficher des courbes de résultats.</a:t>
            </a:r>
          </a:p>
          <a:p>
            <a:pPr lvl="1"/>
            <a:r>
              <a:rPr lang="fr-FR" dirty="0" smtClean="0"/>
              <a:t>Simulink et </a:t>
            </a:r>
            <a:r>
              <a:rPr lang="fr-FR" dirty="0" err="1" smtClean="0"/>
              <a:t>Xcos</a:t>
            </a:r>
            <a:r>
              <a:rPr lang="fr-FR" dirty="0" smtClean="0"/>
              <a:t> sont des modules respectifs de Matlab et Scilab permettant de réaliser des modélisations graphiques de systèmes </a:t>
            </a:r>
            <a:r>
              <a:rPr lang="fr-FR" dirty="0" err="1" smtClean="0"/>
              <a:t>multiphysiques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17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-30088" y="6145654"/>
            <a:ext cx="7848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Calibri" panose="020F0502020204030204" pitchFamily="34" charset="0"/>
              </a:rPr>
              <a:t>Mat</a:t>
            </a:r>
            <a:r>
              <a:rPr lang="fr-FR" sz="1400" dirty="0" smtClean="0">
                <a:latin typeface="Calibri" panose="020F0502020204030204" pitchFamily="34" charset="0"/>
              </a:rPr>
              <a:t>rix </a:t>
            </a:r>
            <a:r>
              <a:rPr lang="fr-FR" sz="1400" b="1" dirty="0" err="1" smtClean="0">
                <a:latin typeface="Calibri" panose="020F0502020204030204" pitchFamily="34" charset="0"/>
              </a:rPr>
              <a:t>Lab</a:t>
            </a:r>
            <a:r>
              <a:rPr lang="fr-FR" sz="1400" dirty="0" err="1" smtClean="0">
                <a:latin typeface="Calibri" panose="020F0502020204030204" pitchFamily="34" charset="0"/>
              </a:rPr>
              <a:t>oratory</a:t>
            </a:r>
            <a:r>
              <a:rPr lang="fr-FR" sz="1400" dirty="0" smtClean="0">
                <a:latin typeface="Calibri" panose="020F0502020204030204" pitchFamily="34" charset="0"/>
              </a:rPr>
              <a:t>, </a:t>
            </a:r>
            <a:r>
              <a:rPr lang="fr-FR" sz="1400" b="1" dirty="0" err="1" smtClean="0">
                <a:latin typeface="Calibri" panose="020F0502020204030204" pitchFamily="34" charset="0"/>
              </a:rPr>
              <a:t>Sci</a:t>
            </a:r>
            <a:r>
              <a:rPr lang="fr-FR" sz="1400" dirty="0" err="1" smtClean="0">
                <a:latin typeface="Calibri" panose="020F0502020204030204" pitchFamily="34" charset="0"/>
              </a:rPr>
              <a:t>entific</a:t>
            </a:r>
            <a:r>
              <a:rPr lang="fr-FR" sz="1400" dirty="0" smtClean="0">
                <a:latin typeface="Calibri" panose="020F0502020204030204" pitchFamily="34" charset="0"/>
              </a:rPr>
              <a:t> </a:t>
            </a:r>
            <a:r>
              <a:rPr lang="fr-FR" sz="1400" b="1" dirty="0" err="1" smtClean="0">
                <a:latin typeface="Calibri" panose="020F0502020204030204" pitchFamily="34" charset="0"/>
              </a:rPr>
              <a:t>Lab</a:t>
            </a:r>
            <a:r>
              <a:rPr lang="fr-FR" sz="1400" dirty="0" err="1" smtClean="0">
                <a:latin typeface="Calibri" panose="020F0502020204030204" pitchFamily="34" charset="0"/>
              </a:rPr>
              <a:t>oratory</a:t>
            </a:r>
            <a:r>
              <a:rPr lang="fr-FR" sz="1400" dirty="0" smtClean="0">
                <a:latin typeface="Calibri" panose="020F0502020204030204" pitchFamily="34" charset="0"/>
              </a:rPr>
              <a:t> </a:t>
            </a:r>
            <a:endParaRPr lang="fr-FR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161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/ </a:t>
            </a:r>
            <a:r>
              <a:rPr lang="fr-FR" dirty="0" err="1"/>
              <a:t>Xcos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Module CPGE – Module SIMM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207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</a:t>
            </a:r>
            <a:r>
              <a:rPr lang="fr-FR" dirty="0" smtClean="0"/>
              <a:t>/ </a:t>
            </a:r>
            <a:r>
              <a:rPr lang="fr-FR" dirty="0" err="1" smtClean="0"/>
              <a:t>Xcos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Triangle bleu : signal de données (sans dimension)</a:t>
            </a:r>
          </a:p>
          <a:p>
            <a:r>
              <a:rPr lang="fr-FR" dirty="0" smtClean="0"/>
              <a:t>Carré bleu : signal électrique</a:t>
            </a:r>
          </a:p>
          <a:p>
            <a:r>
              <a:rPr lang="fr-FR" dirty="0" smtClean="0"/>
              <a:t>Carré rouge : donnée thermique</a:t>
            </a:r>
          </a:p>
          <a:p>
            <a:r>
              <a:rPr lang="fr-FR" dirty="0" smtClean="0"/>
              <a:t>Carré vert : mécanique 1D en translation</a:t>
            </a:r>
          </a:p>
          <a:p>
            <a:r>
              <a:rPr lang="fr-FR" dirty="0" smtClean="0"/>
              <a:t>Rond gris : mécanique 1D en rotation</a:t>
            </a:r>
          </a:p>
          <a:p>
            <a:r>
              <a:rPr lang="fr-FR" dirty="0" smtClean="0"/>
              <a:t>Carré gris : mécanique 2D plane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9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51520" y="1268760"/>
            <a:ext cx="7920880" cy="5472608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Modélisation multiphysique</a:t>
            </a:r>
          </a:p>
          <a:p>
            <a:pPr lvl="1"/>
            <a:r>
              <a:rPr lang="fr-FR" dirty="0" smtClean="0"/>
              <a:t>Contexte dans l’enseignement</a:t>
            </a:r>
          </a:p>
          <a:p>
            <a:pPr lvl="1"/>
            <a:r>
              <a:rPr lang="fr-FR" dirty="0" smtClean="0"/>
              <a:t>Définitions</a:t>
            </a:r>
          </a:p>
          <a:p>
            <a:pPr lvl="1"/>
            <a:r>
              <a:rPr lang="fr-FR" dirty="0" smtClean="0"/>
              <a:t>Modèle de connaissance</a:t>
            </a:r>
          </a:p>
          <a:p>
            <a:pPr lvl="2"/>
            <a:r>
              <a:rPr lang="fr-FR" dirty="0" smtClean="0"/>
              <a:t>Moteur à courant continu (linéaire/non linéaire ?)</a:t>
            </a:r>
          </a:p>
          <a:p>
            <a:pPr lvl="1"/>
            <a:r>
              <a:rPr lang="fr-FR" dirty="0" smtClean="0"/>
              <a:t>Modélisation causale</a:t>
            </a:r>
          </a:p>
          <a:p>
            <a:pPr lvl="2"/>
            <a:r>
              <a:rPr lang="fr-FR" dirty="0" smtClean="0"/>
              <a:t>Domaine symbolique (+FT) -&gt; Relation algébriques simples et loi E/S Simples</a:t>
            </a:r>
            <a:endParaRPr lang="fr-FR" dirty="0"/>
          </a:p>
          <a:p>
            <a:pPr lvl="2"/>
            <a:r>
              <a:rPr lang="fr-FR" dirty="0" smtClean="0"/>
              <a:t>CI nulles et modèles linéaires imposés (sauf hystérésis, saturation et seuils …)(sinon linéarisation+ pt de fonctionnement, pas de produit de fonctions  dans les équations du modèle).</a:t>
            </a:r>
          </a:p>
          <a:p>
            <a:pPr lvl="2"/>
            <a:r>
              <a:rPr lang="fr-FR" dirty="0" smtClean="0"/>
              <a:t>Notion de sens S = F.E (Pas réversible)</a:t>
            </a:r>
          </a:p>
          <a:p>
            <a:pPr lvl="2"/>
            <a:r>
              <a:rPr lang="fr-FR" dirty="0" smtClean="0"/>
              <a:t>Résolution numérique imposée par le modèle utilisé</a:t>
            </a:r>
          </a:p>
          <a:p>
            <a:pPr lvl="2"/>
            <a:r>
              <a:rPr lang="fr-FR" dirty="0" smtClean="0"/>
              <a:t>La technologie des constituants n’apparaît pas</a:t>
            </a:r>
          </a:p>
          <a:p>
            <a:pPr lvl="2"/>
            <a:r>
              <a:rPr lang="fr-FR" dirty="0" smtClean="0"/>
              <a:t>Notion d’irréversibilité du modèle</a:t>
            </a:r>
          </a:p>
          <a:p>
            <a:pPr lvl="2"/>
            <a:r>
              <a:rPr lang="fr-FR" dirty="0" smtClean="0"/>
              <a:t>Cependant le calcul symbolique permet de faciliter les études harmoniques</a:t>
            </a:r>
          </a:p>
          <a:p>
            <a:pPr lvl="1"/>
            <a:r>
              <a:rPr lang="fr-FR" dirty="0" smtClean="0"/>
              <a:t>Modélisation acausale</a:t>
            </a:r>
          </a:p>
          <a:p>
            <a:pPr lvl="2"/>
            <a:r>
              <a:rPr lang="fr-FR" dirty="0" smtClean="0"/>
              <a:t>Symbolisation des constituants dédiés à la technologie utilisée (respect des normes, respect des connecteurs E/S, grandeurs physiques + polarité…)</a:t>
            </a:r>
          </a:p>
          <a:p>
            <a:pPr lvl="2"/>
            <a:r>
              <a:rPr lang="fr-FR" dirty="0" smtClean="0"/>
              <a:t>Le modèle de connaissance n’est pas exigible, mais il faut maîtriser les paramètres caractérisant le comportement du constituant</a:t>
            </a:r>
          </a:p>
          <a:p>
            <a:pPr lvl="2"/>
            <a:r>
              <a:rPr lang="fr-FR" dirty="0" smtClean="0"/>
              <a:t>Liens non orientés entre les blocs (Comparaison des modélisation causale et acausale sur une résistance)  Différence « Affectation / Équation ». Liens avec le diagramme paramétrique.</a:t>
            </a:r>
          </a:p>
          <a:p>
            <a:pPr lvl="2"/>
            <a:r>
              <a:rPr lang="fr-FR" dirty="0" smtClean="0"/>
              <a:t>Ouvertures sur la réversibilité (réversibilité des composants, réversibilité des systèmes)</a:t>
            </a:r>
          </a:p>
          <a:p>
            <a:pPr lvl="2"/>
            <a:r>
              <a:rPr lang="fr-FR" dirty="0" smtClean="0"/>
              <a:t>Le modèle n’impose pas de démarche de résolution. Le solveur se charge d’optimiser les calculs. 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046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/ </a:t>
            </a:r>
            <a:r>
              <a:rPr lang="fr-FR" dirty="0" err="1"/>
              <a:t>Xcos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Construction du moteur à courant continu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627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/ </a:t>
            </a:r>
            <a:r>
              <a:rPr lang="fr-FR" dirty="0" err="1"/>
              <a:t>Xcos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Commande d’un moteur avec hacheur et PWM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898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/ </a:t>
            </a:r>
            <a:r>
              <a:rPr lang="fr-FR" dirty="0" err="1"/>
              <a:t>Xcos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Possibilités supplémentaires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Modélisation thermique</a:t>
            </a:r>
          </a:p>
          <a:p>
            <a:r>
              <a:rPr lang="fr-FR" dirty="0" smtClean="0"/>
              <a:t>Transformation de mouvement 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135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/ </a:t>
            </a:r>
            <a:r>
              <a:rPr lang="fr-FR" dirty="0" err="1"/>
              <a:t>Xcos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Échantillonnage de la résolution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964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/ </a:t>
            </a:r>
            <a:r>
              <a:rPr lang="fr-FR" dirty="0" err="1"/>
              <a:t>Xcos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Modélisation de systèmes réversibles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814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/ </a:t>
            </a:r>
            <a:r>
              <a:rPr lang="fr-FR" dirty="0" err="1"/>
              <a:t>Xcos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Un peu plus de cinématique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538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0" y="980728"/>
            <a:ext cx="5652120" cy="5760640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Source électrique</a:t>
            </a:r>
          </a:p>
          <a:p>
            <a:pPr lvl="1"/>
            <a:r>
              <a:rPr lang="fr-FR" dirty="0" smtClean="0"/>
              <a:t>Source de tension</a:t>
            </a:r>
          </a:p>
          <a:p>
            <a:pPr lvl="1"/>
            <a:r>
              <a:rPr lang="fr-FR" dirty="0" smtClean="0"/>
              <a:t>SIMM/</a:t>
            </a:r>
            <a:r>
              <a:rPr lang="fr-FR" dirty="0" err="1" smtClean="0"/>
              <a:t>Electrique</a:t>
            </a:r>
            <a:r>
              <a:rPr lang="fr-FR" dirty="0" smtClean="0"/>
              <a:t>/Sources/</a:t>
            </a:r>
            <a:r>
              <a:rPr lang="fr-FR" dirty="0" err="1" smtClean="0"/>
              <a:t>CEAS_PredefVoltage</a:t>
            </a:r>
            <a:endParaRPr lang="fr-FR" dirty="0" smtClean="0"/>
          </a:p>
          <a:p>
            <a:pPr lvl="1"/>
            <a:r>
              <a:rPr lang="fr-FR" dirty="0" smtClean="0"/>
              <a:t>Générateur de signaux constant, échelon, rampe, sinusoïdal, carré, dents de scie, trapézoïdal</a:t>
            </a:r>
          </a:p>
          <a:p>
            <a:r>
              <a:rPr lang="fr-FR" dirty="0" smtClean="0"/>
              <a:t>La masse</a:t>
            </a:r>
          </a:p>
          <a:p>
            <a:pPr lvl="1"/>
            <a:r>
              <a:rPr lang="fr-FR" dirty="0" smtClean="0"/>
              <a:t>SIMM/</a:t>
            </a:r>
            <a:r>
              <a:rPr lang="fr-FR" dirty="0" err="1" smtClean="0"/>
              <a:t>Electrique</a:t>
            </a:r>
            <a:r>
              <a:rPr lang="fr-FR" dirty="0" smtClean="0"/>
              <a:t>/Sources/</a:t>
            </a:r>
            <a:r>
              <a:rPr lang="fr-FR" dirty="0" err="1" smtClean="0"/>
              <a:t>MEAB_Ground</a:t>
            </a:r>
            <a:endParaRPr lang="fr-FR" dirty="0" smtClean="0"/>
          </a:p>
          <a:p>
            <a:r>
              <a:rPr lang="fr-FR" dirty="0" smtClean="0"/>
              <a:t>Composants électriques</a:t>
            </a:r>
          </a:p>
          <a:p>
            <a:pPr lvl="1"/>
            <a:r>
              <a:rPr lang="fr-FR" dirty="0" smtClean="0"/>
              <a:t>Résistor, Condensateur</a:t>
            </a:r>
          </a:p>
          <a:p>
            <a:pPr lvl="1"/>
            <a:r>
              <a:rPr lang="fr-FR" dirty="0" smtClean="0"/>
              <a:t>SIMM/</a:t>
            </a:r>
            <a:r>
              <a:rPr lang="fr-FR" dirty="0" err="1" smtClean="0"/>
              <a:t>Electrique</a:t>
            </a:r>
            <a:r>
              <a:rPr lang="fr-FR" dirty="0" smtClean="0"/>
              <a:t>/Passif/</a:t>
            </a:r>
            <a:r>
              <a:rPr lang="fr-FR" dirty="0" err="1" smtClean="0"/>
              <a:t>MEAB_Resistor</a:t>
            </a:r>
            <a:endParaRPr lang="fr-FR" dirty="0" smtClean="0"/>
          </a:p>
          <a:p>
            <a:pPr lvl="1"/>
            <a:r>
              <a:rPr lang="fr-FR" dirty="0" smtClean="0"/>
              <a:t>SIMM/</a:t>
            </a:r>
            <a:r>
              <a:rPr lang="fr-FR" dirty="0" err="1" smtClean="0"/>
              <a:t>Electrique</a:t>
            </a:r>
            <a:r>
              <a:rPr lang="fr-FR" dirty="0" smtClean="0"/>
              <a:t>/Passif/</a:t>
            </a:r>
            <a:r>
              <a:rPr lang="fr-FR" dirty="0" err="1" smtClean="0"/>
              <a:t>MEAB_Capacitor</a:t>
            </a:r>
            <a:endParaRPr lang="fr-FR" dirty="0" smtClean="0"/>
          </a:p>
          <a:p>
            <a:r>
              <a:rPr lang="fr-FR" dirty="0" smtClean="0"/>
              <a:t>Un capteur</a:t>
            </a:r>
          </a:p>
          <a:p>
            <a:pPr lvl="1"/>
            <a:r>
              <a:rPr lang="fr-FR" dirty="0" smtClean="0"/>
              <a:t>Un voltmètre</a:t>
            </a:r>
          </a:p>
          <a:p>
            <a:pPr lvl="1"/>
            <a:r>
              <a:rPr lang="fr-FR" dirty="0" smtClean="0"/>
              <a:t>SIMM/</a:t>
            </a:r>
            <a:r>
              <a:rPr lang="fr-FR" dirty="0" err="1" smtClean="0"/>
              <a:t>Electrique</a:t>
            </a:r>
            <a:r>
              <a:rPr lang="fr-FR" dirty="0" smtClean="0"/>
              <a:t>/Mesure/</a:t>
            </a:r>
            <a:r>
              <a:rPr lang="fr-FR" dirty="0" err="1" smtClean="0"/>
              <a:t>MEAS_VoltageSensor</a:t>
            </a:r>
            <a:endParaRPr lang="fr-FR" dirty="0" smtClean="0"/>
          </a:p>
          <a:p>
            <a:r>
              <a:rPr lang="fr-FR" dirty="0" smtClean="0"/>
              <a:t>Un afficheur</a:t>
            </a:r>
          </a:p>
          <a:p>
            <a:pPr lvl="1"/>
            <a:r>
              <a:rPr lang="fr-FR" dirty="0" smtClean="0"/>
              <a:t>Scope</a:t>
            </a:r>
          </a:p>
          <a:p>
            <a:pPr lvl="1"/>
            <a:r>
              <a:rPr lang="fr-FR" dirty="0" smtClean="0"/>
              <a:t>SIMM/Utilitaires/Visualisation/ISCOPE</a:t>
            </a:r>
            <a:endParaRPr lang="fr-FR" dirty="0"/>
          </a:p>
          <a:p>
            <a:pPr lvl="1"/>
            <a:r>
              <a:rPr lang="fr-FR" dirty="0" smtClean="0"/>
              <a:t>Une ou plusieurs entrées</a:t>
            </a:r>
          </a:p>
          <a:p>
            <a:r>
              <a:rPr lang="fr-FR" dirty="0" smtClean="0"/>
              <a:t>Paramétrage de la simulation</a:t>
            </a:r>
          </a:p>
          <a:p>
            <a:pPr lvl="1"/>
            <a:r>
              <a:rPr lang="fr-FR" dirty="0" smtClean="0"/>
              <a:t>SIMM/Utilitaires/Analyses/IREP_TEMP</a:t>
            </a:r>
          </a:p>
          <a:p>
            <a:pPr lvl="1"/>
            <a:r>
              <a:rPr lang="fr-FR" dirty="0" smtClean="0"/>
              <a:t>Temps de simulation, nombre de points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d’un système électrique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26</a:t>
            </a:fld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276872"/>
            <a:ext cx="3642827" cy="2255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8926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d’un système électrique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27</a:t>
            </a:fld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500" y="3140968"/>
            <a:ext cx="4456954" cy="2759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necteur droit avec flèche 4"/>
          <p:cNvCxnSpPr>
            <a:stCxn id="6" idx="1"/>
          </p:cNvCxnSpPr>
          <p:nvPr/>
        </p:nvCxnSpPr>
        <p:spPr>
          <a:xfrm flipH="1">
            <a:off x="5514109" y="2023393"/>
            <a:ext cx="1218131" cy="1828171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6732240" y="1484784"/>
            <a:ext cx="2088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Branchement du voltmètre à l’image d’un branchement réel</a:t>
            </a:r>
            <a:endParaRPr lang="fr-FR" sz="1600" dirty="0"/>
          </a:p>
        </p:txBody>
      </p:sp>
      <p:cxnSp>
        <p:nvCxnSpPr>
          <p:cNvPr id="14" name="Connecteur droit avec flèche 13"/>
          <p:cNvCxnSpPr>
            <a:stCxn id="15" idx="2"/>
          </p:cNvCxnSpPr>
          <p:nvPr/>
        </p:nvCxnSpPr>
        <p:spPr>
          <a:xfrm>
            <a:off x="2807820" y="2386335"/>
            <a:ext cx="180004" cy="754633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547663" y="1309117"/>
            <a:ext cx="25203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Pour les composants passifs, on branche une borne bleue sur une blanche …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31988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Modélisation d’un système multiphysique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117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Modélisation d’un système multiphysique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0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Scilab</a:t>
            </a:r>
          </a:p>
          <a:p>
            <a:pPr lvl="1"/>
            <a:r>
              <a:rPr lang="fr-FR" dirty="0" smtClean="0"/>
              <a:t>Qu’est ce que </a:t>
            </a:r>
            <a:r>
              <a:rPr lang="fr-FR" dirty="0" err="1" smtClean="0"/>
              <a:t>scilab</a:t>
            </a:r>
            <a:r>
              <a:rPr lang="fr-FR" dirty="0" smtClean="0"/>
              <a:t> ?</a:t>
            </a:r>
          </a:p>
          <a:p>
            <a:pPr lvl="1"/>
            <a:r>
              <a:rPr lang="fr-FR" dirty="0" smtClean="0"/>
              <a:t>Le module </a:t>
            </a:r>
            <a:r>
              <a:rPr lang="fr-FR" dirty="0" err="1" smtClean="0"/>
              <a:t>Xcos</a:t>
            </a:r>
            <a:endParaRPr lang="fr-FR" dirty="0" smtClean="0"/>
          </a:p>
          <a:p>
            <a:pPr lvl="1"/>
            <a:r>
              <a:rPr lang="fr-FR" dirty="0" smtClean="0"/>
              <a:t>Le module SIMM/</a:t>
            </a:r>
            <a:r>
              <a:rPr lang="fr-FR" dirty="0" err="1" smtClean="0"/>
              <a:t>Coselica</a:t>
            </a:r>
            <a:endParaRPr lang="fr-FR" dirty="0" smtClean="0"/>
          </a:p>
          <a:p>
            <a:pPr lvl="1"/>
            <a:r>
              <a:rPr lang="fr-FR" dirty="0" smtClean="0"/>
              <a:t>Construction du modèle acausal du moteur à courant continu</a:t>
            </a:r>
          </a:p>
          <a:p>
            <a:pPr lvl="2"/>
            <a:r>
              <a:rPr lang="fr-FR" dirty="0" smtClean="0"/>
              <a:t>Contexte, variation de paramètres…</a:t>
            </a:r>
          </a:p>
          <a:p>
            <a:pPr lvl="2"/>
            <a:r>
              <a:rPr lang="fr-FR" dirty="0" smtClean="0"/>
              <a:t>Modèle complet</a:t>
            </a:r>
          </a:p>
          <a:p>
            <a:pPr lvl="2"/>
            <a:r>
              <a:rPr lang="fr-FR" dirty="0" smtClean="0"/>
              <a:t>Modèle condensé</a:t>
            </a:r>
          </a:p>
          <a:p>
            <a:pPr lvl="2"/>
            <a:r>
              <a:rPr lang="fr-FR" dirty="0" smtClean="0"/>
              <a:t>Commande du moteur avec hacheur / PWM</a:t>
            </a:r>
          </a:p>
          <a:p>
            <a:pPr lvl="3"/>
            <a:r>
              <a:rPr lang="fr-FR" dirty="0" smtClean="0"/>
              <a:t>Possibilité bibliothèque thermique</a:t>
            </a:r>
          </a:p>
          <a:p>
            <a:pPr lvl="2"/>
            <a:r>
              <a:rPr lang="fr-FR" dirty="0" smtClean="0"/>
              <a:t>Frottement visqueux / inertie transfo de </a:t>
            </a:r>
            <a:r>
              <a:rPr lang="fr-FR" dirty="0" err="1" smtClean="0"/>
              <a:t>mvt</a:t>
            </a:r>
            <a:r>
              <a:rPr lang="fr-FR" dirty="0" smtClean="0"/>
              <a:t>  …</a:t>
            </a:r>
          </a:p>
          <a:p>
            <a:pPr lvl="2"/>
            <a:r>
              <a:rPr lang="fr-FR" dirty="0" smtClean="0"/>
              <a:t>Bilan échantillonnage de la résolution</a:t>
            </a:r>
          </a:p>
          <a:p>
            <a:pPr lvl="2"/>
            <a:r>
              <a:rPr lang="fr-FR" dirty="0" smtClean="0"/>
              <a:t>Bilan avec réversibilité Moteur</a:t>
            </a:r>
          </a:p>
          <a:p>
            <a:pPr lvl="2"/>
            <a:r>
              <a:rPr lang="fr-FR" dirty="0" smtClean="0"/>
              <a:t>Exemple avec liaisons cinématiques et limites du SIMM (pas de lien avec SW)</a:t>
            </a:r>
          </a:p>
          <a:p>
            <a:r>
              <a:rPr lang="fr-FR" dirty="0" smtClean="0"/>
              <a:t>Applications pédagogiques </a:t>
            </a:r>
            <a:r>
              <a:rPr lang="fr-FR" dirty="0" err="1" smtClean="0"/>
              <a:t>Coselica</a:t>
            </a:r>
            <a:endParaRPr lang="fr-FR" dirty="0" smtClean="0"/>
          </a:p>
          <a:p>
            <a:pPr lvl="1"/>
            <a:r>
              <a:rPr lang="fr-FR" dirty="0" smtClean="0"/>
              <a:t>Pilote automatique de voilier</a:t>
            </a:r>
          </a:p>
          <a:p>
            <a:pPr lvl="1"/>
            <a:r>
              <a:rPr lang="fr-FR" dirty="0" err="1" smtClean="0"/>
              <a:t>Arduino</a:t>
            </a:r>
            <a:r>
              <a:rPr lang="fr-FR" dirty="0"/>
              <a:t> </a:t>
            </a:r>
            <a:r>
              <a:rPr lang="fr-FR" dirty="0" smtClean="0"/>
              <a:t>?</a:t>
            </a:r>
          </a:p>
          <a:p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69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d’un système de laboratoire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Pilote automatique TP 30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452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Pilote Automatique</a:t>
            </a:r>
            <a:br>
              <a:rPr lang="fr-FR" dirty="0" smtClean="0"/>
            </a:br>
            <a:r>
              <a:rPr lang="fr-FR" dirty="0" smtClean="0"/>
              <a:t>Analyse Interne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726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Pilote Automatique</a:t>
            </a:r>
            <a:br>
              <a:rPr lang="fr-FR" dirty="0" smtClean="0"/>
            </a:br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859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Pilote automatique</a:t>
            </a:r>
            <a:br>
              <a:rPr lang="fr-FR" dirty="0" smtClean="0"/>
            </a:br>
            <a:r>
              <a:rPr lang="fr-FR" dirty="0" smtClean="0"/>
              <a:t>Application pédagogique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046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Xcos</a:t>
            </a:r>
            <a:r>
              <a:rPr lang="fr-FR" dirty="0" smtClean="0"/>
              <a:t> &amp; </a:t>
            </a:r>
            <a:r>
              <a:rPr lang="fr-FR" dirty="0" err="1" smtClean="0"/>
              <a:t>Arduino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3198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35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33" y="1152550"/>
            <a:ext cx="5429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330" y="2877847"/>
            <a:ext cx="8953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652" y="3837275"/>
            <a:ext cx="4667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850" y="2262187"/>
            <a:ext cx="6572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698" y="2188585"/>
            <a:ext cx="8477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67" y="2264785"/>
            <a:ext cx="7048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407" y="1712335"/>
            <a:ext cx="5429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814" y="2010209"/>
            <a:ext cx="542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739" y="3171824"/>
            <a:ext cx="5715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470" y="1421823"/>
            <a:ext cx="7334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332" y="3777528"/>
            <a:ext cx="5429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177" y="4113500"/>
            <a:ext cx="4667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768" y="4681827"/>
            <a:ext cx="8477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58" y="2909887"/>
            <a:ext cx="5619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332" y="5467126"/>
            <a:ext cx="6667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7" y="4941168"/>
            <a:ext cx="9429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882" y="4919519"/>
            <a:ext cx="9334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45" y="5805264"/>
            <a:ext cx="7429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309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</a:t>
            </a:r>
            <a:r>
              <a:rPr lang="fr-FR" dirty="0" err="1" smtClean="0"/>
              <a:t>mutiphysique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41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Positionnement dans l’enseignement des SII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5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51" y="1268761"/>
            <a:ext cx="8425705" cy="5483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9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Tentatives de définitions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fr-FR" dirty="0" smtClean="0"/>
              <a:t>La modélisation multiphysique en SII</a:t>
            </a:r>
          </a:p>
          <a:p>
            <a:pPr lvl="1" algn="just"/>
            <a:r>
              <a:rPr lang="fr-FR" dirty="0" smtClean="0"/>
              <a:t>Modélisation d’un système pluri technologique en intégrant tous les domaines de la physique nécessaires au fonctionnement de ce système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La modélisation multiphysique et multi échelle dans la recherche</a:t>
            </a:r>
          </a:p>
          <a:p>
            <a:pPr lvl="1" algn="just"/>
            <a:r>
              <a:rPr lang="fr-FR" dirty="0" smtClean="0"/>
              <a:t>La modélisation multiphysique permet de de prendre en compte les couplages entre phénomènes physiques différents (couplage mécanique – chimique, couplage mécanique des structures – neutronique – thermo hydraulique dans la physique des réacteurs …)</a:t>
            </a:r>
          </a:p>
          <a:p>
            <a:pPr lvl="1" algn="just"/>
            <a:r>
              <a:rPr lang="fr-FR" dirty="0" smtClean="0"/>
              <a:t>La modélisation multi échelle permet, grâce au calcul numérique, de déduire des propriétés macroscopiques à partir de modèles microscopiques</a:t>
            </a:r>
          </a:p>
          <a:p>
            <a:pPr lvl="2" algn="just"/>
            <a:r>
              <a:rPr lang="fr-FR" dirty="0" smtClean="0"/>
              <a:t>Utilisation complémentaires de modèles probabilistes</a:t>
            </a:r>
          </a:p>
          <a:p>
            <a:pPr lvl="1" algn="just"/>
            <a:r>
              <a:rPr lang="fr-FR" dirty="0" smtClean="0"/>
              <a:t>Problèmes de compatibilité et de cohérences des codes de calcul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39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Le modèle de connaissance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Définition </a:t>
            </a:r>
          </a:p>
          <a:p>
            <a:pPr lvl="1"/>
            <a:r>
              <a:rPr lang="fr-FR" dirty="0" smtClean="0"/>
              <a:t>Le modèle établi à partir des lois de la physique ou de la chimie</a:t>
            </a:r>
          </a:p>
          <a:p>
            <a:r>
              <a:rPr lang="fr-FR" dirty="0" smtClean="0"/>
              <a:t>Objectif</a:t>
            </a:r>
          </a:p>
          <a:p>
            <a:pPr lvl="1"/>
            <a:r>
              <a:rPr lang="fr-FR" dirty="0"/>
              <a:t>E</a:t>
            </a:r>
            <a:r>
              <a:rPr lang="fr-FR" dirty="0" smtClean="0"/>
              <a:t>xpliciter le fonctionnement d’un bloc d’un système par une relation mathématique</a:t>
            </a:r>
          </a:p>
          <a:p>
            <a:r>
              <a:rPr lang="fr-FR" dirty="0" smtClean="0"/>
              <a:t>Problèmes </a:t>
            </a:r>
          </a:p>
          <a:p>
            <a:pPr lvl="1"/>
            <a:r>
              <a:rPr lang="fr-FR" dirty="0" smtClean="0"/>
              <a:t>Complexité de certains modèles</a:t>
            </a:r>
          </a:p>
          <a:p>
            <a:pPr lvl="1"/>
            <a:r>
              <a:rPr lang="fr-FR" dirty="0" smtClean="0"/>
              <a:t>Identification nécessaires de paramètres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809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Le modèle de connaissance - Exemple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 smtClean="0"/>
                  <a:t>Équations électriques</a:t>
                </a:r>
              </a:p>
              <a:p>
                <a:pPr lvl="1"/>
                <a:r>
                  <a:rPr lang="fr-FR" dirty="0" smtClean="0"/>
                  <a:t>Loi des mailles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</a:rPr>
                      <m:t>𝐿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𝑑𝑖</m:t>
                        </m:r>
                        <m:r>
                          <a:rPr lang="fr-FR" b="0" i="1" smtClean="0">
                            <a:latin typeface="Cambria Math"/>
                          </a:rPr>
                          <m:t>(</m:t>
                        </m:r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  <m:r>
                          <a:rPr lang="fr-FR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</a:rPr>
                      <m:t>𝑅𝑖</m:t>
                    </m:r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𝑡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Équations mécaniques</a:t>
                </a:r>
              </a:p>
              <a:p>
                <a:pPr lvl="1"/>
                <a:r>
                  <a:rPr lang="fr-FR" dirty="0" smtClean="0"/>
                  <a:t>Théorème du moment dynamique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𝐽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</a:rPr>
                          <m:t>(</m:t>
                        </m:r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  <m:r>
                          <a:rPr lang="fr-FR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𝑡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endParaRPr lang="fr-FR" dirty="0" smtClean="0"/>
              </a:p>
              <a:p>
                <a:pPr lvl="1"/>
                <a:r>
                  <a:rPr lang="fr-FR" dirty="0" smtClean="0"/>
                  <a:t>Couple résistant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𝑡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Équations électro mécanique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fr-FR" b="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fr-FR" dirty="0" smtClean="0"/>
              </a:p>
              <a:p>
                <a:r>
                  <a:rPr lang="fr-FR" dirty="0" smtClean="0"/>
                  <a:t>Phénomène non linéaires</a:t>
                </a:r>
              </a:p>
              <a:p>
                <a:pPr lvl="1"/>
                <a:r>
                  <a:rPr lang="fr-FR" dirty="0" smtClean="0"/>
                  <a:t>Saturation du courant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≤</m:t>
                    </m:r>
                    <m:r>
                      <a:rPr lang="fr-FR" b="0" i="1" smtClean="0"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endParaRPr lang="fr-FR" dirty="0" smtClean="0"/>
              </a:p>
            </p:txBody>
          </p:sp>
        </mc:Choice>
        <mc:Fallback xmlns=""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7" t="-5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8</a:t>
            </a:fld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744" y="-3123"/>
            <a:ext cx="1175256" cy="1343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364" y="1124744"/>
            <a:ext cx="3922328" cy="1555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615" y="4221088"/>
            <a:ext cx="4603825" cy="1825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lèche vers le bas 6"/>
          <p:cNvSpPr/>
          <p:nvPr/>
        </p:nvSpPr>
        <p:spPr>
          <a:xfrm>
            <a:off x="5868144" y="2996952"/>
            <a:ext cx="430736" cy="72008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6407696" y="3033826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Intégration des non linéarités</a:t>
            </a:r>
            <a:endParaRPr lang="fr-F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766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Modélisation causale – Mise en situation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r-FR" dirty="0" smtClean="0"/>
                  <a:t>La modélisation causale permet de modéliser des phénomènes linéaires</a:t>
                </a:r>
              </a:p>
              <a:p>
                <a:pPr lvl="1"/>
                <a:r>
                  <a:rPr lang="fr-FR" dirty="0" smtClean="0"/>
                  <a:t>Loi de comportement régit par une application linéaire </a:t>
                </a:r>
                <a:endParaRPr lang="fr-FR" b="0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𝑘</m:t>
                    </m:r>
                    <m:r>
                      <a:rPr lang="fr-FR" b="0" i="1" smtClean="0">
                        <a:latin typeface="Cambria Math"/>
                      </a:rPr>
                      <m:t>⋅</m:t>
                    </m:r>
                    <m:r>
                      <a:rPr lang="fr-FR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fr-FR" dirty="0" smtClean="0"/>
              </a:p>
              <a:p>
                <a:pPr lvl="2"/>
                <a:r>
                  <a:rPr lang="fr-FR" dirty="0" smtClean="0"/>
                  <a:t>Exemples </a:t>
                </a:r>
              </a:p>
              <a:p>
                <a:pPr lvl="3"/>
                <a:r>
                  <a:rPr lang="fr-FR" dirty="0" smtClean="0"/>
                  <a:t>Évolution de l’effort dans un ressort</a:t>
                </a:r>
              </a:p>
              <a:p>
                <a:pPr lvl="3"/>
                <a:r>
                  <a:rPr lang="fr-FR" dirty="0" smtClean="0"/>
                  <a:t>Évolution de la tension aux bornes d’une résistance</a:t>
                </a:r>
              </a:p>
              <a:p>
                <a:pPr lvl="1"/>
                <a:r>
                  <a:rPr lang="fr-FR" dirty="0" smtClean="0"/>
                  <a:t>Loi de comportement régit par une équation différentielle à coefficients constants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0" i="1" smtClean="0">
                            <a:latin typeface="Cambria Math"/>
                          </a:rPr>
                          <m:t>𝑖</m:t>
                        </m:r>
                        <m:r>
                          <a:rPr lang="fr-FR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fr-FR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f>
                          <m:f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fr-FR" b="0" i="1" smtClean="0">
                                <a:latin typeface="Cambria Math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fr-FR" b="0" i="1" smtClean="0">
                                <a:latin typeface="Cambria Math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𝑒</m:t>
                    </m:r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𝑡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endParaRPr lang="fr-FR" dirty="0" smtClean="0"/>
              </a:p>
              <a:p>
                <a:pPr lvl="2"/>
                <a:r>
                  <a:rPr lang="fr-FR" dirty="0" smtClean="0"/>
                  <a:t>Exemples </a:t>
                </a:r>
              </a:p>
              <a:p>
                <a:pPr lvl="3"/>
                <a:r>
                  <a:rPr lang="fr-FR" dirty="0" smtClean="0"/>
                  <a:t>Évolution de la tension aux bornes d’un condensateur</a:t>
                </a:r>
              </a:p>
              <a:p>
                <a:pPr lvl="3"/>
                <a:r>
                  <a:rPr lang="fr-FR" dirty="0" smtClean="0"/>
                  <a:t>Évolution de l’effort dans un système en mouvement </a:t>
                </a:r>
              </a:p>
              <a:p>
                <a:r>
                  <a:rPr lang="fr-FR" dirty="0" smtClean="0"/>
                  <a:t>Exemples de phénomènes non linéaires</a:t>
                </a:r>
              </a:p>
              <a:p>
                <a:pPr lvl="1"/>
                <a:r>
                  <a:rPr lang="fr-FR" dirty="0" smtClean="0"/>
                  <a:t>Fonctionnement d’une diode</a:t>
                </a:r>
              </a:p>
              <a:p>
                <a:pPr lvl="1"/>
                <a:r>
                  <a:rPr lang="fr-FR" dirty="0" smtClean="0"/>
                  <a:t>Loi entrée / sortie de type « Croix de Malte »</a:t>
                </a:r>
              </a:p>
              <a:p>
                <a:pPr lvl="2"/>
                <a:r>
                  <a:rPr lang="fr-FR" dirty="0" smtClean="0"/>
                  <a:t>Qu’il faudra linéariser autour d’un point de fonctionnement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7" t="-1171" r="-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480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501</TotalTime>
  <Words>1263</Words>
  <Application>Microsoft Office PowerPoint</Application>
  <PresentationFormat>Affichage à l'écran (4:3)</PresentationFormat>
  <Paragraphs>215</Paragraphs>
  <Slides>35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36" baseType="lpstr">
      <vt:lpstr>Oriel</vt:lpstr>
      <vt:lpstr>Découverte du logiciel SCILAB Modélisations multi-physiques causales et acausales, avec simulation du comportement</vt:lpstr>
      <vt:lpstr>Plan</vt:lpstr>
      <vt:lpstr>Plan</vt:lpstr>
      <vt:lpstr>Modélisation mutiphysique</vt:lpstr>
      <vt:lpstr>Modélisation multiphysique Positionnement dans l’enseignement des SII</vt:lpstr>
      <vt:lpstr>Modélisation multiphysique Tentatives de définitions</vt:lpstr>
      <vt:lpstr>Modélisation multiphysique Le modèle de connaissance</vt:lpstr>
      <vt:lpstr>Modélisation multiphysique Le modèle de connaissance - Exemple</vt:lpstr>
      <vt:lpstr>Modélisation multiphysique Modélisation causale – Mise en situation</vt:lpstr>
      <vt:lpstr>Modélisation multiphysique Modélisation causale – Résolution des problèmes</vt:lpstr>
      <vt:lpstr>Modélisation multiphysique Modélisation causale – Quelques avantages et inconvénients</vt:lpstr>
      <vt:lpstr>Modélisation multiphysique Modélisation acausale – Mise en situation</vt:lpstr>
      <vt:lpstr>Modélisation multiphysique Modélisation acausale – Mise en situation</vt:lpstr>
      <vt:lpstr>Modélisation multiphysique Comparaison des modèles</vt:lpstr>
      <vt:lpstr>Modélisation multiphysique SysML ↔ Modélisation multiphysique</vt:lpstr>
      <vt:lpstr>Modélisation des systèmes avec Scilab / Xcos</vt:lpstr>
      <vt:lpstr>Modélisation des systèmes avec Scilab / Xcos Les logiciels de simulation numérique</vt:lpstr>
      <vt:lpstr>Modélisation des systèmes avec Scilab / Xcos Module CPGE – Module SIMM</vt:lpstr>
      <vt:lpstr>Modélisation des systèmes avec Scilab / Xcos </vt:lpstr>
      <vt:lpstr>Modélisation des systèmes avec Scilab / Xcos Construction du moteur à courant continu</vt:lpstr>
      <vt:lpstr>Modélisation des systèmes avec Scilab / Xcos Commande d’un moteur avec hacheur et PWM</vt:lpstr>
      <vt:lpstr>Modélisation des systèmes avec Scilab / Xcos Possibilités supplémentaires</vt:lpstr>
      <vt:lpstr>Modélisation des systèmes avec Scilab / Xcos Échantillonnage de la résolution</vt:lpstr>
      <vt:lpstr>Modélisation des systèmes avec Scilab / Xcos Modélisation de systèmes réversibles</vt:lpstr>
      <vt:lpstr>Modélisation des systèmes avec Scilab / Xcos Un peu plus de cinématique</vt:lpstr>
      <vt:lpstr>Modélisation d’un système électrique</vt:lpstr>
      <vt:lpstr>Modélisation d’un système électrique</vt:lpstr>
      <vt:lpstr>Modélisation d’un système multiphysique</vt:lpstr>
      <vt:lpstr>Modélisation d’un système multiphysique</vt:lpstr>
      <vt:lpstr>Modélisation d’un système de laboratoire</vt:lpstr>
      <vt:lpstr>Pilote Automatique Analyse Interne</vt:lpstr>
      <vt:lpstr>Pilote Automatique Modélisation</vt:lpstr>
      <vt:lpstr>Pilote automatique Application pédagogique</vt:lpstr>
      <vt:lpstr>Xcos &amp; Arduino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53</cp:revision>
  <cp:lastPrinted>2014-01-30T15:41:17Z</cp:lastPrinted>
  <dcterms:created xsi:type="dcterms:W3CDTF">2013-12-29T10:20:09Z</dcterms:created>
  <dcterms:modified xsi:type="dcterms:W3CDTF">2014-01-30T19:05:55Z</dcterms:modified>
</cp:coreProperties>
</file>