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2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00" autoAdjust="0"/>
  </p:normalViewPr>
  <p:slideViewPr>
    <p:cSldViewPr snapToGrid="0" snapToObjects="1">
      <p:cViewPr varScale="1">
        <p:scale>
          <a:sx n="67" d="100"/>
          <a:sy n="67" d="100"/>
        </p:scale>
        <p:origin x="-20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04479-CBC5-3546-8A0D-DC7D3BA30544}" type="datetimeFigureOut">
              <a:rPr lang="fr-FR" smtClean="0"/>
              <a:pPr/>
              <a:t>19/12/2014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030A3-A5D3-C641-8CA3-9440A0A1CB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1447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FFA02-BD9A-5445-8E51-E6D5A4E1DD4B}" type="datetimeFigureOut">
              <a:rPr lang="fr-FR" smtClean="0"/>
              <a:pPr/>
              <a:t>19/12/2014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D4C5C-07DB-4146-8BDE-61540ADB1C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1334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L’objectif de cette formation et d’enseigner les bases de l’algorithmique aux enseignants des disciplines scientifiques (enseignant en particulier en ISN ou en CPGE).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se propose de (</a:t>
            </a:r>
            <a:r>
              <a:rPr lang="fr-FR" baseline="0" dirty="0" err="1" smtClean="0"/>
              <a:t>re</a:t>
            </a:r>
            <a:r>
              <a:rPr lang="fr-FR" baseline="0" dirty="0" smtClean="0"/>
              <a:t>)venir sur les bases de l’algorithmique et de la programmation à travers des exemples simples.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6009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algorithmique, les</a:t>
            </a:r>
            <a:r>
              <a:rPr lang="fr-FR" baseline="0" dirty="0" smtClean="0"/>
              <a:t> structures de bases seront abordées :</a:t>
            </a:r>
          </a:p>
          <a:p>
            <a:r>
              <a:rPr lang="fr-FR" baseline="0" dirty="0" smtClean="0"/>
              <a:t> * structures conditionnelles (if … alors, sinon si … alors, sinon)</a:t>
            </a:r>
          </a:p>
          <a:p>
            <a:r>
              <a:rPr lang="fr-FR" baseline="0" dirty="0" smtClean="0"/>
              <a:t> * les structures itératives (boucles for, </a:t>
            </a:r>
            <a:r>
              <a:rPr lang="fr-FR" baseline="0" dirty="0" err="1" smtClean="0"/>
              <a:t>while</a:t>
            </a:r>
            <a:r>
              <a:rPr lang="fr-FR" baseline="0" dirty="0" smtClean="0"/>
              <a:t> …).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La programmation traite de l’implémentation des algorithmes dans les ordinateurs. Dans un premier temps, la notion de variable sera définie.</a:t>
            </a:r>
          </a:p>
          <a:p>
            <a:r>
              <a:rPr lang="fr-FR" baseline="0" dirty="0" smtClean="0"/>
              <a:t>L’implémentation des différentes structures seront abordées par des exemples.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Tous les algorithmes sont développés au travers d’exemples portant sur des domaines variés scientifiques.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2821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Des notions élémentaires de complexité algorithmique seront abordées afin d’évaluer l’efficacité d’un programme.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Des applications pédagogiques utilisables en TP seront présentés.</a:t>
            </a:r>
          </a:p>
          <a:p>
            <a:r>
              <a:rPr lang="fr-FR" baseline="0" dirty="0" smtClean="0"/>
              <a:t>Des exemples d’évaluations écrites pourront être proposés. 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0452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Aucun</a:t>
            </a:r>
            <a:r>
              <a:rPr lang="fr-FR" baseline="0" dirty="0" smtClean="0"/>
              <a:t> prérequis n’est demandé pour cette formation.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Les applications seront développées en Python 3. Si les participants souhaitent programmer en Scilab merci d’en informer les formateurs.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Si vous avez des idées, des applications que vous </a:t>
            </a:r>
            <a:r>
              <a:rPr lang="fr-FR" baseline="0" smtClean="0"/>
              <a:t>souhaitez aborder, merci </a:t>
            </a:r>
            <a:r>
              <a:rPr lang="fr-FR" baseline="0" dirty="0" smtClean="0"/>
              <a:t>d’en informer les formateurs.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958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43B-9441-6341-BD63-84DDA1A9C3FB}" type="datetime1">
              <a:rPr lang="fr-FR" smtClean="0"/>
              <a:pPr/>
              <a:t>19/12/2014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955-8B04-894F-8FDF-A5E12E980EDC}" type="datetime1">
              <a:rPr lang="fr-FR" smtClean="0"/>
              <a:pPr/>
              <a:t>19/12/2014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532-5F56-764F-9C75-F53758D5A21E}" type="datetime1">
              <a:rPr lang="fr-FR" smtClean="0"/>
              <a:pPr/>
              <a:t>19/12/2014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341-9FD1-4D41-897E-C16A13D412D6}" type="datetime1">
              <a:rPr lang="fr-FR" smtClean="0"/>
              <a:pPr/>
              <a:t>19/12/2014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1CD6-E1AD-4847-B8D2-9BC7541D26A9}" type="datetime1">
              <a:rPr lang="fr-FR" smtClean="0"/>
              <a:pPr/>
              <a:t>19/12/2014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889-60B5-CD4F-97E2-5B317AA429BB}" type="datetime1">
              <a:rPr lang="fr-FR" smtClean="0"/>
              <a:pPr/>
              <a:t>19/12/2014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CA9B-4F70-864C-920B-92AD8DFE7583}" type="datetime1">
              <a:rPr lang="fr-FR" smtClean="0"/>
              <a:pPr/>
              <a:t>19/12/2014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C383-4EE0-2241-AEE6-2AAA6580B403}" type="datetime1">
              <a:rPr lang="fr-FR" smtClean="0"/>
              <a:pPr/>
              <a:t>19/12/2014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AFFA-2E38-E240-9E76-4B3B98489A6D}" type="datetime1">
              <a:rPr lang="fr-FR" smtClean="0"/>
              <a:pPr/>
              <a:t>19/12/2014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C2F2-1133-B742-8E81-ACE648734598}" type="datetime1">
              <a:rPr lang="fr-FR" smtClean="0"/>
              <a:pPr/>
              <a:t>19/12/2014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FBEE-7E81-E746-8617-1B9234528FDD}" type="datetime1">
              <a:rPr lang="fr-FR" smtClean="0"/>
              <a:pPr/>
              <a:t>19/12/2014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8062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0A4B7D-106F-C147-BCBF-57A394B22041}" type="datetime1">
              <a:rPr lang="fr-FR" smtClean="0"/>
              <a:pPr/>
              <a:t>19/12/2014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8288"/>
            <a:ext cx="7543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audio" Target="../media/audio2.wav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Relationship Id="rId6" Type="http://schemas.openxmlformats.org/officeDocument/2006/relationships/image" Target="../media/image4.png"/><Relationship Id="rId5" Type="http://schemas.openxmlformats.org/officeDocument/2006/relationships/hyperlink" Target="mailto:xavier.pessoles@free.fr" TargetMode="External"/><Relationship Id="rId4" Type="http://schemas.openxmlformats.org/officeDocument/2006/relationships/hyperlink" Target="mailto:patrick.beynet@libertysurf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Algorithmique Niveau 1</a:t>
            </a:r>
            <a:br>
              <a:rPr lang="fr-FR" sz="4000" dirty="0" smtClean="0"/>
            </a:br>
            <a:r>
              <a:rPr lang="fr-FR" sz="4000" dirty="0" smtClean="0"/>
              <a:t>Les bases de l’algorithmique</a:t>
            </a:r>
            <a:endParaRPr lang="fr-FR" sz="4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858000" cy="308903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ALGO1</a:t>
            </a:r>
          </a:p>
          <a:p>
            <a:endParaRPr lang="fr-FR" dirty="0" smtClean="0"/>
          </a:p>
          <a:p>
            <a:r>
              <a:rPr lang="fr-FR" dirty="0" smtClean="0"/>
              <a:t>Toutes disciplines scientifiques – ISN et CPGE</a:t>
            </a:r>
          </a:p>
          <a:p>
            <a:endParaRPr lang="fr-FR" dirty="0"/>
          </a:p>
          <a:p>
            <a:r>
              <a:rPr lang="fr-FR" dirty="0" smtClean="0"/>
              <a:t>Bases de l’algorithmique</a:t>
            </a:r>
          </a:p>
          <a:p>
            <a:r>
              <a:rPr lang="fr-FR" dirty="0" smtClean="0"/>
              <a:t>Bases de la programmation</a:t>
            </a:r>
          </a:p>
          <a:p>
            <a:r>
              <a:rPr lang="fr-FR" dirty="0" smtClean="0"/>
              <a:t>Notion de complexité</a:t>
            </a:r>
          </a:p>
          <a:p>
            <a:r>
              <a:rPr lang="fr-FR" dirty="0" smtClean="0"/>
              <a:t>Exemples d’application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93" y="5582367"/>
            <a:ext cx="1397244" cy="39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1" y="6152577"/>
            <a:ext cx="1406769" cy="70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~PP4017.WAV">
            <a:hlinkClick r:id="" action="ppaction://media"/>
          </p:cNvPr>
          <p:cNvPicPr>
            <a:picLocks noRot="1" noChangeAspect="1"/>
          </p:cNvPicPr>
          <p:nvPr>
            <a:wavAudioFile r:embed="rId1" name="~PP4017.WAV"/>
          </p:nvPr>
        </p:nvPicPr>
        <p:blipFill>
          <a:blip r:embed="rId6"/>
          <a:stretch>
            <a:fillRect/>
          </a:stretch>
        </p:blipFill>
        <p:spPr>
          <a:xfrm>
            <a:off x="8653463" y="636746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76354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Algorithmique et Programmatio</a:t>
            </a:r>
            <a:r>
              <a:rPr lang="fr-FR" dirty="0"/>
              <a:t>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Algorithmique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Programmation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2274277"/>
          </a:xfrm>
        </p:spPr>
        <p:txBody>
          <a:bodyPr/>
          <a:lstStyle/>
          <a:p>
            <a:r>
              <a:rPr lang="fr-FR" dirty="0" smtClean="0"/>
              <a:t>Types de variables</a:t>
            </a:r>
          </a:p>
          <a:p>
            <a:r>
              <a:rPr lang="fr-FR" dirty="0" smtClean="0"/>
              <a:t>Implémentation des algorithmes dans un langage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2274277"/>
          </a:xfrm>
        </p:spPr>
        <p:txBody>
          <a:bodyPr/>
          <a:lstStyle/>
          <a:p>
            <a:r>
              <a:rPr lang="fr-FR" dirty="0" smtClean="0"/>
              <a:t>Structures conditionnelles, itératives et récursives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5634" y="4059731"/>
            <a:ext cx="8697351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fr-FR" sz="2000" dirty="0" smtClean="0">
                <a:latin typeface="Calibri" panose="020F0502020204030204" pitchFamily="34" charset="0"/>
              </a:rPr>
              <a:t>Les exemples s’appuieront sur des exemples concrets pouvant s’appuyer sur :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les mathématiques 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les sciences de l’ingénieur ou les sciences physiques 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les Sciences de la Vie et de la Terre 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l’informatique (tri, chiffrage déchiffrage, arbres …) 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le calcul scientifique (résolution d’équations du type </a:t>
            </a: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f(x)=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0, équations différentielles, calcul intégral) 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l’analyse d’images ;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r>
              <a:rPr lang="fr-FR" b="1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…</a:t>
            </a:r>
          </a:p>
          <a:p>
            <a:pPr lvl="2">
              <a:buClr>
                <a:schemeClr val="tx2"/>
              </a:buClr>
              <a:buFont typeface="Symbol" panose="05050102010706020507" pitchFamily="18" charset="2"/>
              <a:buChar char="Þ"/>
            </a:pPr>
            <a:endParaRPr lang="fr-FR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21" y="3764673"/>
            <a:ext cx="1048117" cy="29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15" y="3707019"/>
            <a:ext cx="703385" cy="3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~PP450.WAV">
            <a:hlinkClick r:id="" action="ppaction://media"/>
          </p:cNvPr>
          <p:cNvPicPr>
            <a:picLocks noRot="1" noChangeAspect="1"/>
          </p:cNvPicPr>
          <p:nvPr>
            <a:wavAudioFile r:embed="rId1" name="~PP450.WAV"/>
          </p:nvPr>
        </p:nvPicPr>
        <p:blipFill>
          <a:blip r:embed="rId6"/>
          <a:stretch>
            <a:fillRect/>
          </a:stretch>
        </p:blipFill>
        <p:spPr>
          <a:xfrm>
            <a:off x="8653463" y="636746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883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Notion de complexité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00200"/>
            <a:ext cx="5926015" cy="1688123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Notion de complexité temporelle et complexité en mémoire</a:t>
            </a:r>
          </a:p>
          <a:p>
            <a:r>
              <a:rPr lang="fr-FR" dirty="0" smtClean="0"/>
              <a:t>Notion de complexité dans le pire des cas ou dans le meilleur des cas</a:t>
            </a:r>
            <a:endParaRPr lang="fr-FR" b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457200" y="350526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Applications pédagogiques</a:t>
            </a:r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457200" y="4648263"/>
            <a:ext cx="8229600" cy="16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Des exemples de TP d’informatique seront proposés.</a:t>
            </a:r>
          </a:p>
          <a:p>
            <a:r>
              <a:rPr lang="fr-FR" dirty="0" smtClean="0"/>
              <a:t>Des exemples d’évaluations écrites pourront être proposés. </a:t>
            </a:r>
          </a:p>
        </p:txBody>
      </p:sp>
      <p:pic>
        <p:nvPicPr>
          <p:cNvPr id="10" name="Image 9" descr="Image utilisateur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3355" y="1062127"/>
            <a:ext cx="2163445" cy="212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~PP2060.WAV">
            <a:hlinkClick r:id="" action="ppaction://media"/>
          </p:cNvPr>
          <p:cNvPicPr>
            <a:picLocks noRot="1" noChangeAspect="1"/>
          </p:cNvPicPr>
          <p:nvPr>
            <a:wavAudioFile r:embed="rId1" name="~PP2060.WAV"/>
          </p:nvPr>
        </p:nvPicPr>
        <p:blipFill>
          <a:blip r:embed="rId5"/>
          <a:stretch>
            <a:fillRect/>
          </a:stretch>
        </p:blipFill>
        <p:spPr>
          <a:xfrm>
            <a:off x="8653463" y="636746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92224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 et contact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303" y="1600200"/>
            <a:ext cx="8897815" cy="4876800"/>
          </a:xfrm>
        </p:spPr>
        <p:txBody>
          <a:bodyPr/>
          <a:lstStyle/>
          <a:p>
            <a:r>
              <a:rPr lang="fr-FR" dirty="0" smtClean="0"/>
              <a:t>Prérequis : </a:t>
            </a:r>
          </a:p>
          <a:p>
            <a:pPr lvl="1"/>
            <a:r>
              <a:rPr lang="fr-FR" dirty="0" smtClean="0"/>
              <a:t>Aucun prérequis n’est demandé pour cette formation. </a:t>
            </a:r>
          </a:p>
          <a:p>
            <a:r>
              <a:rPr lang="fr-FR" dirty="0" smtClean="0"/>
              <a:t>Besoins logiciels </a:t>
            </a:r>
          </a:p>
          <a:p>
            <a:pPr lvl="1"/>
            <a:r>
              <a:rPr lang="fr-FR" dirty="0" smtClean="0"/>
              <a:t>Dans le cas où le participant voudrait utiliser son ordinateur personnel, sont nécessaires :</a:t>
            </a:r>
          </a:p>
          <a:p>
            <a:pPr lvl="2"/>
            <a:r>
              <a:rPr lang="fr-FR" dirty="0" smtClean="0"/>
              <a:t>Python 3 (De préférence </a:t>
            </a:r>
            <a:r>
              <a:rPr lang="fr-FR" dirty="0" err="1" smtClean="0"/>
              <a:t>WinPython</a:t>
            </a:r>
            <a:r>
              <a:rPr lang="fr-FR" dirty="0" smtClean="0"/>
              <a:t> ou </a:t>
            </a:r>
            <a:r>
              <a:rPr lang="fr-FR" dirty="0" err="1" smtClean="0"/>
              <a:t>Pyzo</a:t>
            </a:r>
            <a:r>
              <a:rPr lang="fr-FR" dirty="0" smtClean="0"/>
              <a:t>).</a:t>
            </a:r>
          </a:p>
          <a:p>
            <a:pPr lvl="2"/>
            <a:r>
              <a:rPr lang="fr-FR" dirty="0" smtClean="0"/>
              <a:t>Scilab si besoin.</a:t>
            </a:r>
          </a:p>
          <a:p>
            <a:endParaRPr lang="fr-FR" dirty="0" smtClean="0"/>
          </a:p>
          <a:p>
            <a:r>
              <a:rPr lang="fr-FR" dirty="0" smtClean="0"/>
              <a:t>Contacts  :</a:t>
            </a:r>
          </a:p>
          <a:p>
            <a:pPr lvl="1"/>
            <a:r>
              <a:rPr lang="fr-FR" dirty="0"/>
              <a:t>Patrick Beynet – Lycée Rouvière Toulon – </a:t>
            </a:r>
            <a:r>
              <a:rPr lang="fr-FR" dirty="0">
                <a:hlinkClick r:id="rId4"/>
              </a:rPr>
              <a:t>patrick.beynet@libertysurf.fr</a:t>
            </a:r>
            <a:endParaRPr lang="fr-FR" dirty="0"/>
          </a:p>
          <a:p>
            <a:pPr lvl="1"/>
            <a:r>
              <a:rPr lang="fr-FR" dirty="0"/>
              <a:t>Xavier Pessoles – Lycée Rouvière Toulon – </a:t>
            </a:r>
            <a:r>
              <a:rPr lang="fr-FR" dirty="0">
                <a:hlinkClick r:id="rId5"/>
              </a:rPr>
              <a:t>xavier.pessoles@free.fr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18" name="~PP3538.WAV">
            <a:hlinkClick r:id="" action="ppaction://media"/>
          </p:cNvPr>
          <p:cNvPicPr>
            <a:picLocks noRot="1" noChangeAspect="1"/>
          </p:cNvPicPr>
          <p:nvPr>
            <a:wavAudioFile r:embed="rId1" name="~PP3538.WAV"/>
          </p:nvPr>
        </p:nvPicPr>
        <p:blipFill>
          <a:blip r:embed="rId6"/>
          <a:stretch>
            <a:fillRect/>
          </a:stretch>
        </p:blipFill>
        <p:spPr>
          <a:xfrm>
            <a:off x="8653463" y="636746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887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239</TotalTime>
  <Words>458</Words>
  <Application>Microsoft Office PowerPoint</Application>
  <PresentationFormat>Affichage à l'écran (4:3)</PresentationFormat>
  <Paragraphs>68</Paragraphs>
  <Slides>4</Slides>
  <Notes>4</Notes>
  <HiddenSlides>0</HiddenSlides>
  <MMClips>4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Clarté</vt:lpstr>
      <vt:lpstr>Algorithmique Niveau 1 Les bases de l’algorithmique</vt:lpstr>
      <vt:lpstr>Algorithmique et Programmation</vt:lpstr>
      <vt:lpstr>Notion de complexité</vt:lpstr>
      <vt:lpstr>Prérequis et contact</vt:lpstr>
    </vt:vector>
  </TitlesOfParts>
  <Company>Acad 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GIRAUD</dc:creator>
  <cp:lastModifiedBy>Pat</cp:lastModifiedBy>
  <cp:revision>35</cp:revision>
  <dcterms:created xsi:type="dcterms:W3CDTF">2014-11-19T11:25:07Z</dcterms:created>
  <dcterms:modified xsi:type="dcterms:W3CDTF">2014-12-19T08:40:05Z</dcterms:modified>
</cp:coreProperties>
</file>