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3" r:id="rId3"/>
    <p:sldId id="263" r:id="rId4"/>
    <p:sldId id="272" r:id="rId5"/>
    <p:sldId id="273" r:id="rId6"/>
    <p:sldId id="283" r:id="rId7"/>
    <p:sldId id="286" r:id="rId8"/>
    <p:sldId id="287" r:id="rId9"/>
    <p:sldId id="288" r:id="rId10"/>
    <p:sldId id="289" r:id="rId11"/>
    <p:sldId id="284" r:id="rId12"/>
    <p:sldId id="290" r:id="rId13"/>
    <p:sldId id="291" r:id="rId14"/>
    <p:sldId id="285" r:id="rId15"/>
    <p:sldId id="275" r:id="rId16"/>
    <p:sldId id="278" r:id="rId17"/>
    <p:sldId id="292" r:id="rId18"/>
    <p:sldId id="295" r:id="rId19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6980" autoAdjust="0"/>
  </p:normalViewPr>
  <p:slideViewPr>
    <p:cSldViewPr showGuides="1">
      <p:cViewPr varScale="1">
        <p:scale>
          <a:sx n="71" d="100"/>
          <a:sy n="71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885B43C-549A-4639-87D3-A3E3E5DAC635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C4ABE7-6968-4EF3-8008-B142D354329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5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6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74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6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20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2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2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96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1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4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2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94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38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7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07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6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9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26/03/2014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26/03/2014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26/03/2014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26/03/2014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26/03/2014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26/03/2014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26/03/2014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26/03/2014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26/03/2014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26/03/2014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26/03/2014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26/03/2014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</a:t>
            </a:r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Pessoles</a:t>
            </a:r>
            <a:endParaRPr lang="fr-FR" sz="1000" dirty="0" smtClean="0">
              <a:solidFill>
                <a:schemeClr val="tx2">
                  <a:lumMod val="40000"/>
                  <a:lumOff val="6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78092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Modélisation multiphysique causale et </a:t>
            </a:r>
            <a:r>
              <a:rPr lang="fr-FR" sz="2400" dirty="0" smtClean="0"/>
              <a:t>acausale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Découverte </a:t>
            </a:r>
            <a:r>
              <a:rPr lang="fr-FR" sz="2400" dirty="0"/>
              <a:t>du logiciel SCILAB – Module  </a:t>
            </a:r>
            <a:r>
              <a:rPr lang="fr-FR" sz="2400" dirty="0" err="1"/>
              <a:t>Xcos</a:t>
            </a:r>
            <a:r>
              <a:rPr lang="fr-FR" sz="2400" dirty="0"/>
              <a:t> – </a:t>
            </a:r>
            <a:r>
              <a:rPr lang="fr-FR" sz="2400" dirty="0" smtClean="0"/>
              <a:t>SIMM</a:t>
            </a:r>
            <a:br>
              <a:rPr lang="fr-FR" sz="2400" dirty="0" smtClean="0"/>
            </a:br>
            <a:r>
              <a:rPr lang="fr-FR" sz="2000" dirty="0"/>
              <a:t>Simulation du comportement des systèmes</a:t>
            </a:r>
            <a:br>
              <a:rPr lang="fr-FR" sz="2000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5486400"/>
            <a:ext cx="6172200" cy="1371600"/>
          </a:xfrm>
        </p:spPr>
        <p:txBody>
          <a:bodyPr/>
          <a:lstStyle/>
          <a:p>
            <a:r>
              <a:rPr lang="fr-FR" dirty="0" smtClean="0"/>
              <a:t>Démonstrations </a:t>
            </a:r>
            <a:r>
              <a:rPr lang="fr-FR" dirty="0"/>
              <a:t>et </a:t>
            </a:r>
            <a:r>
              <a:rPr lang="fr-FR" dirty="0" smtClean="0"/>
              <a:t>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Sens imposé par les flèches</a:t>
                </a:r>
              </a:p>
              <a:p>
                <a:pPr lvl="1"/>
                <a:r>
                  <a:rPr lang="fr-FR" dirty="0" smtClean="0"/>
                  <a:t>L’architecture du système n’est pas forcément respectée</a:t>
                </a:r>
              </a:p>
              <a:p>
                <a:pPr lvl="1"/>
                <a:r>
                  <a:rPr lang="fr-FR" dirty="0" smtClean="0"/>
                  <a:t>Le schéma impose une démarche de résolution au solveur.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  <a:blipFill rotWithShape="1">
                <a:blip r:embed="rId3"/>
                <a:stretch>
                  <a:fillRect l="-149" t="-799" r="-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La connaissance des symboles technologiques n’est pas exigée</a:t>
            </a:r>
          </a:p>
          <a:p>
            <a:pPr lvl="1"/>
            <a:r>
              <a:rPr lang="fr-FR" dirty="0" smtClean="0"/>
              <a:t>Recherche des solutions analytiques simplifiée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nalyses fréquentielles simplifiées dans le domaine symbolique (Diagrammes de </a:t>
            </a:r>
            <a:r>
              <a:rPr lang="fr-FR" dirty="0" err="1" smtClean="0"/>
              <a:t>Bode</a:t>
            </a:r>
            <a:r>
              <a:rPr lang="fr-FR" dirty="0" smtClean="0"/>
              <a:t>, Black, </a:t>
            </a:r>
            <a:r>
              <a:rPr lang="fr-FR" dirty="0" err="1" smtClean="0"/>
              <a:t>Nyquist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264734" y="5633538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34958" y="5644660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D’un point de vu utilisateur : </a:t>
            </a:r>
          </a:p>
          <a:p>
            <a:pPr lvl="1"/>
            <a:r>
              <a:rPr lang="fr-FR" dirty="0" smtClean="0"/>
              <a:t>le modèle de connaissance d’un composant n’est pas indispensable à la modélisation d’un système</a:t>
            </a:r>
          </a:p>
          <a:p>
            <a:pPr lvl="1"/>
            <a:r>
              <a:rPr lang="fr-FR" dirty="0" smtClean="0"/>
              <a:t>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 d’équations.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7920880" cy="5205192"/>
          </a:xfrm>
        </p:spPr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  <a:p>
            <a:pPr lvl="1"/>
            <a:endParaRPr lang="fr-FR" dirty="0"/>
          </a:p>
          <a:p>
            <a:r>
              <a:rPr lang="fr-FR" dirty="0" smtClean="0"/>
              <a:t>L’analyse fréquentielle demande beaucoup plus de calculs que dans le cas d’une fonction de transfert globale (dans le domaine symbolique) :</a:t>
            </a:r>
          </a:p>
          <a:p>
            <a:pPr lvl="1"/>
            <a:r>
              <a:rPr lang="fr-FR" dirty="0" smtClean="0"/>
              <a:t>Elle peut être réalisée à partir de plusieurs analyses temporelles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6554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82" y="1412776"/>
            <a:ext cx="4571387" cy="168789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512168" cy="12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246707" y="25760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483524" y="31500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88994"/>
            <a:ext cx="7453801" cy="271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3954250" y="585307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747"/>
            <a:ext cx="4320480" cy="369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553418"/>
            <a:ext cx="67175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65" y="1124744"/>
            <a:ext cx="45250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(…) sont des logiciels de calcul numérique.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modules dédiés permettent de réaliser des modèles causaux ou acausaux.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8" y="1196753"/>
            <a:ext cx="8614676" cy="34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Modules SIMM et COSELICA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3984448"/>
            <a:ext cx="7920880" cy="261290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Triangle rouge : événements (ex : horloge)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Activité 1 : prise en main de </a:t>
            </a:r>
            <a:r>
              <a:rPr lang="fr-FR" dirty="0" err="1" smtClean="0"/>
              <a:t>Xcos</a:t>
            </a:r>
            <a:r>
              <a:rPr lang="fr-FR" dirty="0" smtClean="0"/>
              <a:t> : modélisation du moteur à courant continu</a:t>
            </a:r>
          </a:p>
          <a:p>
            <a:r>
              <a:rPr lang="fr-FR" dirty="0" smtClean="0"/>
              <a:t>Activité 2 : enrichissement du modèle du moteur à courant continu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Matin</a:t>
            </a:r>
          </a:p>
          <a:p>
            <a:pPr lvl="1"/>
            <a:r>
              <a:rPr lang="fr-FR" dirty="0" smtClean="0"/>
              <a:t>Présentation « Modélisation multiphysique »</a:t>
            </a:r>
          </a:p>
          <a:p>
            <a:pPr lvl="1"/>
            <a:r>
              <a:rPr lang="fr-FR" dirty="0" smtClean="0"/>
              <a:t>Découverte de l’utilisation du module </a:t>
            </a:r>
            <a:r>
              <a:rPr lang="fr-FR" dirty="0" err="1" smtClean="0"/>
              <a:t>Xcos</a:t>
            </a:r>
            <a:r>
              <a:rPr lang="fr-FR" dirty="0" smtClean="0"/>
              <a:t> de </a:t>
            </a:r>
            <a:r>
              <a:rPr lang="fr-FR" dirty="0" err="1" smtClean="0"/>
              <a:t>scilab</a:t>
            </a:r>
            <a:endParaRPr lang="fr-FR" dirty="0" smtClean="0"/>
          </a:p>
          <a:p>
            <a:r>
              <a:rPr lang="fr-FR" dirty="0" smtClean="0"/>
              <a:t>Après midi</a:t>
            </a:r>
          </a:p>
          <a:p>
            <a:pPr lvl="1"/>
            <a:r>
              <a:rPr lang="fr-FR" dirty="0" smtClean="0"/>
              <a:t>Proposition d’applications pédagogiques</a:t>
            </a:r>
          </a:p>
          <a:p>
            <a:pPr lvl="2"/>
            <a:r>
              <a:rPr lang="fr-FR" dirty="0" smtClean="0"/>
              <a:t>TP – Modélisation multiphysique du pilote électrique de bateau</a:t>
            </a:r>
          </a:p>
          <a:p>
            <a:pPr lvl="2"/>
            <a:r>
              <a:rPr lang="fr-FR" dirty="0" smtClean="0"/>
              <a:t>TP – Modélisation multiphysique du panneau solaire électrique (SET)</a:t>
            </a:r>
          </a:p>
          <a:p>
            <a:pPr lvl="2"/>
            <a:r>
              <a:rPr lang="fr-FR" dirty="0" smtClean="0"/>
              <a:t>TD – Fonctionnement de la commande d’une machine à courant continu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(prévisionnel) de la journée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La modélisation multiphysique et multi échelle dans la recherche et l’industrie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1" algn="just"/>
            <a:endParaRPr lang="fr-FR" dirty="0"/>
          </a:p>
          <a:p>
            <a:pPr algn="just"/>
            <a:r>
              <a:rPr lang="fr-FR" dirty="0"/>
              <a:t>La modélisation multiphysique en SII</a:t>
            </a:r>
          </a:p>
          <a:p>
            <a:pPr lvl="1" algn="just"/>
            <a:r>
              <a:rPr lang="fr-FR" dirty="0"/>
              <a:t>Modélisation d’un système pluri technologique en intégrant tous les domaines de la physique nécessaires au fonctionnement de ce système</a:t>
            </a:r>
          </a:p>
          <a:p>
            <a:pPr lvl="1"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est établi à partir des lois de la physique ou de la chimie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Prévoir le comportement d’un constituant d’un système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systèmes 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Identification nécessaire </a:t>
            </a:r>
          </a:p>
          <a:p>
            <a:pPr lvl="2"/>
            <a:r>
              <a:rPr lang="fr-FR" dirty="0" smtClean="0"/>
              <a:t>Du nombre de paramètres influant (liés à la précision du modèle)</a:t>
            </a:r>
          </a:p>
          <a:p>
            <a:pPr lvl="2"/>
            <a:r>
              <a:rPr lang="fr-FR" dirty="0" smtClean="0"/>
              <a:t>De la valeur de ces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</a:t>
                </a:r>
              </a:p>
              <a:p>
                <a:pPr lvl="1"/>
                <a:r>
                  <a:rPr lang="fr-FR" dirty="0" smtClean="0"/>
                  <a:t>Exemple : saturation du courant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Certaines non linéarités sont prises en compte par les logiciels (saturations, seuils, hystérésis …). </a:t>
                </a:r>
              </a:p>
              <a:p>
                <a:r>
                  <a:rPr lang="fr-FR" dirty="0" smtClean="0"/>
                  <a:t>Les phénomènes non linéaires peuvent être étudiés autour d’un point de fonctionnement après linéarisation.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7" t="-1171" r="-538" b="-19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repose sur le calcul symbolique :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permet de revenir dans le domaine temporel</a:t>
            </a:r>
          </a:p>
          <a:p>
            <a:pPr lvl="1"/>
            <a:r>
              <a:rPr lang="fr-FR" dirty="0" smtClean="0"/>
              <a:t>Des conditions initiales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6276654" cy="231753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1349</TotalTime>
  <Words>975</Words>
  <Application>Microsoft Office PowerPoint</Application>
  <PresentationFormat>Affichage à l'écran (4:3)</PresentationFormat>
  <Paragraphs>154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Oriel</vt:lpstr>
      <vt:lpstr>Modélisation multiphysique causale et acausale  Découverte du logiciel SCILAB – Module  Xcos – SIMM Simulation du comportement des systèmes  </vt:lpstr>
      <vt:lpstr>Programme (prévisionnel) de la journée</vt:lpstr>
      <vt:lpstr>Modélisation mutiphysique</vt:lpstr>
      <vt:lpstr>Modélisation multiphysique Tentatives de définitions</vt:lpstr>
      <vt:lpstr>Modélisation multiphysique Positionnement dans l’enseignement des SII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Modules SIMM et COSELICA</vt:lpstr>
      <vt:lpstr>Modélisation des systèmes avec Scilab / Xcos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88</cp:revision>
  <cp:lastPrinted>2014-03-26T14:09:15Z</cp:lastPrinted>
  <dcterms:created xsi:type="dcterms:W3CDTF">2013-12-29T10:20:09Z</dcterms:created>
  <dcterms:modified xsi:type="dcterms:W3CDTF">2014-03-26T14:12:12Z</dcterms:modified>
</cp:coreProperties>
</file>