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7B6C9A1-E4F2-4EF2-A0C7-ACE4C2B54E67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9" d="100"/>
          <a:sy n="69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08F55C5-7F94-4427-AC6E-B68A66649CA8}" type="datetimeFigureOut">
              <a:rPr lang="fr-FR" smtClean="0"/>
              <a:pPr/>
              <a:t>09/12/2014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C0AD0-4698-40B9-9B24-B1F3CB29CF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" t="5961" r="19263" b="5029"/>
          <a:stretch/>
        </p:blipFill>
        <p:spPr bwMode="auto">
          <a:xfrm>
            <a:off x="106344" y="0"/>
            <a:ext cx="903765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-2" y="0"/>
            <a:ext cx="9144001" cy="1772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 userDrawn="1"/>
        </p:nvSpPr>
        <p:spPr>
          <a:xfrm>
            <a:off x="-1" y="1772816"/>
            <a:ext cx="9113857" cy="5085184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alpha val="5400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AC0836D-6E45-451B-8C12-1328A662FF5C}" type="datetime1">
              <a:rPr lang="fr-FR" smtClean="0"/>
              <a:pPr/>
              <a:t>09/12/2014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D9DC-742E-40E9-AD11-68A3CC5FD504}" type="datetime1">
              <a:rPr lang="fr-FR" smtClean="0"/>
              <a:pPr/>
              <a:t>09/12/2014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83EC-F3E8-42F6-8133-A0BE922727D8}" type="datetime1">
              <a:rPr lang="fr-FR" smtClean="0"/>
              <a:pPr/>
              <a:t>09/12/2014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8A19F4-AED6-4DAC-A1D8-583203FD5AD5}" type="datetime1">
              <a:rPr lang="fr-FR" smtClean="0"/>
              <a:pPr/>
              <a:t>09/12/2014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DD59582-A404-4F77-889A-E5FFC0336FAD}" type="datetime1">
              <a:rPr lang="fr-FR" smtClean="0"/>
              <a:pPr/>
              <a:t>09/12/2014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F61F-9BF1-4682-B712-38A3A8ED273E}" type="datetime1">
              <a:rPr lang="fr-FR" smtClean="0"/>
              <a:pPr/>
              <a:t>09/12/2014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CD19-1910-41F7-8245-F7470F6E1383}" type="datetime1">
              <a:rPr lang="fr-FR" smtClean="0"/>
              <a:pPr/>
              <a:t>09/12/2014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90A14E-EF9B-4CBE-823E-242043F2BEDD}" type="datetime1">
              <a:rPr lang="fr-FR" smtClean="0"/>
              <a:pPr/>
              <a:t>09/12/2014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3CCC-AA6E-442B-A822-CBF1E9CACBC1}" type="datetime1">
              <a:rPr lang="fr-FR" smtClean="0"/>
              <a:pPr/>
              <a:t>09/12/2014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DEF1607-D0ED-49B5-A570-F02CBA97EA14}" type="datetime1">
              <a:rPr lang="fr-FR" smtClean="0"/>
              <a:pPr/>
              <a:t>09/12/2014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AF746A8-A55B-4235-9FAD-DEC57835D861}" type="datetime1">
              <a:rPr lang="fr-FR" smtClean="0"/>
              <a:pPr/>
              <a:t>09/12/2014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7C2BEF-2B2F-41D0-A7D2-CEB801801DC2}" type="datetime1">
              <a:rPr lang="fr-FR" smtClean="0"/>
              <a:pPr/>
              <a:t>09/12/2014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fr-BE" smtClean="0"/>
              <a:t>Xavier Pessoles - PTSI - Rouvière</a:t>
            </a:r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020272" y="2852936"/>
            <a:ext cx="1224136" cy="14401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0838" y="334534"/>
            <a:ext cx="8607626" cy="2014345"/>
          </a:xfrm>
        </p:spPr>
        <p:txBody>
          <a:bodyPr>
            <a:normAutofit/>
          </a:bodyPr>
          <a:lstStyle/>
          <a:p>
            <a:r>
              <a:rPr lang="fr-FR" dirty="0" smtClean="0"/>
              <a:t>Informatique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Introduction à </a:t>
            </a:r>
            <a:r>
              <a:rPr lang="fr-FR" dirty="0" smtClean="0"/>
              <a:t>la Complexité des Algorithmes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75656" y="2132856"/>
            <a:ext cx="6172200" cy="1371600"/>
          </a:xfrm>
        </p:spPr>
        <p:txBody>
          <a:bodyPr/>
          <a:lstStyle/>
          <a:p>
            <a:r>
              <a:rPr lang="fr-FR" dirty="0" smtClean="0"/>
              <a:t>PTSI – 2014 – 2015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Xavier Pessoles - PTSI - Rouvière</a:t>
            </a:r>
            <a:endParaRPr lang="fr-B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823707"/>
            <a:ext cx="2952328" cy="4662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15932" y="6505599"/>
            <a:ext cx="1428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latin typeface="Calibri" panose="020F0502020204030204" pitchFamily="34" charset="0"/>
              </a:rPr>
              <a:t>http://xkcd.com/</a:t>
            </a:r>
          </a:p>
        </p:txBody>
      </p:sp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dirty="0" smtClean="0"/>
              <a:t>Xavier Pessoles - PTSI - Rouvière</a:t>
            </a:r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2023582" y="1043341"/>
            <a:ext cx="1224136" cy="701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Start </a:t>
            </a:r>
            <a:r>
              <a:rPr lang="fr-FR" b="1" dirty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P</a:t>
            </a:r>
            <a:r>
              <a:rPr lang="fr-FR" b="1" dirty="0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roject</a:t>
            </a:r>
            <a:endParaRPr lang="fr-FR" b="1" dirty="0">
              <a:solidFill>
                <a:sysClr val="windowText" lastClr="0000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8" name="Losange 7"/>
          <p:cNvSpPr/>
          <p:nvPr/>
        </p:nvSpPr>
        <p:spPr>
          <a:xfrm>
            <a:off x="1598735" y="2176518"/>
            <a:ext cx="2073830" cy="115212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Do </a:t>
            </a:r>
            <a:r>
              <a:rPr lang="fr-FR" sz="1400" b="1" dirty="0" err="1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things</a:t>
            </a:r>
            <a:r>
              <a:rPr lang="fr-FR" sz="1400" b="1" dirty="0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 right or do </a:t>
            </a:r>
            <a:r>
              <a:rPr lang="fr-FR" sz="1400" b="1" dirty="0" err="1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them</a:t>
            </a:r>
            <a:r>
              <a:rPr lang="fr-FR" sz="1400" b="1" dirty="0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 </a:t>
            </a:r>
            <a:r>
              <a:rPr lang="fr-FR" sz="1400" b="1" dirty="0" err="1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fast</a:t>
            </a:r>
            <a:r>
              <a:rPr lang="fr-FR" sz="1400" b="1" dirty="0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 ?</a:t>
            </a:r>
            <a:endParaRPr lang="fr-FR" sz="1400" b="1" dirty="0">
              <a:solidFill>
                <a:sysClr val="windowText" lastClr="0000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23582" y="3663543"/>
            <a:ext cx="1214621" cy="557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Code </a:t>
            </a:r>
            <a:r>
              <a:rPr lang="fr-FR" b="1" dirty="0" err="1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well</a:t>
            </a:r>
            <a:endParaRPr lang="fr-FR" b="1" dirty="0">
              <a:solidFill>
                <a:sysClr val="windowText" lastClr="0000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10" name="Losange 9"/>
          <p:cNvSpPr/>
          <p:nvPr/>
        </p:nvSpPr>
        <p:spPr>
          <a:xfrm>
            <a:off x="1685144" y="4544058"/>
            <a:ext cx="1901011" cy="86409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Are </a:t>
            </a:r>
            <a:r>
              <a:rPr lang="fr-FR" sz="1400" b="1" dirty="0" err="1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you</a:t>
            </a:r>
            <a:r>
              <a:rPr lang="fr-FR" sz="1400" b="1" dirty="0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 </a:t>
            </a:r>
            <a:r>
              <a:rPr lang="fr-FR" sz="1400" b="1" dirty="0" err="1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done</a:t>
            </a:r>
            <a:r>
              <a:rPr lang="fr-FR" sz="1400" b="1" dirty="0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 </a:t>
            </a:r>
            <a:r>
              <a:rPr lang="fr-FR" sz="1400" b="1" dirty="0" err="1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yet</a:t>
            </a:r>
            <a:r>
              <a:rPr lang="fr-FR" sz="1400" b="1" dirty="0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 ?</a:t>
            </a:r>
            <a:endParaRPr lang="fr-FR" sz="1400" b="1" dirty="0">
              <a:solidFill>
                <a:sysClr val="windowText" lastClr="0000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33918" y="6003564"/>
            <a:ext cx="1603464" cy="836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Throw</a:t>
            </a:r>
            <a:r>
              <a:rPr lang="fr-FR" b="1" dirty="0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 </a:t>
            </a:r>
            <a:r>
              <a:rPr lang="fr-FR" b="1" dirty="0" err="1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it</a:t>
            </a:r>
            <a:r>
              <a:rPr lang="fr-FR" b="1" dirty="0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 all out and </a:t>
            </a:r>
            <a:r>
              <a:rPr lang="fr-FR" b="1" dirty="0" err="1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start</a:t>
            </a:r>
            <a:r>
              <a:rPr lang="fr-FR" b="1" dirty="0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 over</a:t>
            </a:r>
            <a:endParaRPr lang="fr-FR" b="1" dirty="0">
              <a:solidFill>
                <a:sysClr val="windowText" lastClr="0000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13" name="Losange 12"/>
          <p:cNvSpPr/>
          <p:nvPr/>
        </p:nvSpPr>
        <p:spPr>
          <a:xfrm>
            <a:off x="3925673" y="3510051"/>
            <a:ext cx="1769894" cy="86409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Does</a:t>
            </a:r>
            <a:r>
              <a:rPr lang="fr-FR" sz="1400" b="1" dirty="0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 </a:t>
            </a:r>
            <a:r>
              <a:rPr lang="fr-FR" sz="1400" b="1" dirty="0" err="1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it</a:t>
            </a:r>
            <a:r>
              <a:rPr lang="fr-FR" sz="1400" b="1" dirty="0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 </a:t>
            </a:r>
            <a:r>
              <a:rPr lang="fr-FR" sz="1400" b="1" dirty="0" err="1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work</a:t>
            </a:r>
            <a:r>
              <a:rPr lang="fr-FR" sz="1400" b="1" dirty="0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 </a:t>
            </a:r>
            <a:r>
              <a:rPr lang="fr-FR" sz="1400" b="1" dirty="0" err="1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yet</a:t>
            </a:r>
            <a:r>
              <a:rPr lang="fr-FR" sz="1400" b="1" dirty="0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 ?</a:t>
            </a:r>
            <a:endParaRPr lang="fr-FR" sz="1400" b="1" dirty="0">
              <a:solidFill>
                <a:sysClr val="windowText" lastClr="0000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78782" y="2469664"/>
            <a:ext cx="1263677" cy="565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Code </a:t>
            </a:r>
            <a:r>
              <a:rPr lang="fr-FR" b="1" dirty="0" err="1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fast</a:t>
            </a:r>
            <a:endParaRPr lang="fr-FR" b="1" dirty="0">
              <a:solidFill>
                <a:sysClr val="windowText" lastClr="000000"/>
              </a:solidFill>
              <a:latin typeface="Tempus Sans ITC" panose="04020404030D07020202" pitchFamily="82" charset="0"/>
            </a:endParaRPr>
          </a:p>
        </p:txBody>
      </p:sp>
      <p:cxnSp>
        <p:nvCxnSpPr>
          <p:cNvPr id="17" name="Connecteur droit avec flèche 16"/>
          <p:cNvCxnSpPr>
            <a:stCxn id="7" idx="2"/>
            <a:endCxn id="8" idx="0"/>
          </p:cNvCxnSpPr>
          <p:nvPr/>
        </p:nvCxnSpPr>
        <p:spPr>
          <a:xfrm>
            <a:off x="2635650" y="1744470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endCxn id="7" idx="1"/>
          </p:cNvCxnSpPr>
          <p:nvPr/>
        </p:nvCxnSpPr>
        <p:spPr>
          <a:xfrm>
            <a:off x="1437917" y="1393906"/>
            <a:ext cx="585665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3"/>
            <a:endCxn id="14" idx="1"/>
          </p:cNvCxnSpPr>
          <p:nvPr/>
        </p:nvCxnSpPr>
        <p:spPr>
          <a:xfrm>
            <a:off x="3672565" y="2752582"/>
            <a:ext cx="506217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4" idx="2"/>
            <a:endCxn id="13" idx="0"/>
          </p:cNvCxnSpPr>
          <p:nvPr/>
        </p:nvCxnSpPr>
        <p:spPr>
          <a:xfrm flipH="1">
            <a:off x="4810620" y="3035500"/>
            <a:ext cx="1" cy="47455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8" idx="2"/>
            <a:endCxn id="9" idx="0"/>
          </p:cNvCxnSpPr>
          <p:nvPr/>
        </p:nvCxnSpPr>
        <p:spPr>
          <a:xfrm flipH="1">
            <a:off x="2630893" y="3328646"/>
            <a:ext cx="4757" cy="33489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9" idx="2"/>
            <a:endCxn id="10" idx="0"/>
          </p:cNvCxnSpPr>
          <p:nvPr/>
        </p:nvCxnSpPr>
        <p:spPr>
          <a:xfrm>
            <a:off x="2630893" y="4220655"/>
            <a:ext cx="4757" cy="3234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0" idx="2"/>
            <a:endCxn id="11" idx="0"/>
          </p:cNvCxnSpPr>
          <p:nvPr/>
        </p:nvCxnSpPr>
        <p:spPr>
          <a:xfrm>
            <a:off x="2635650" y="5408153"/>
            <a:ext cx="0" cy="59541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endCxn id="11" idx="3"/>
          </p:cNvCxnSpPr>
          <p:nvPr/>
        </p:nvCxnSpPr>
        <p:spPr>
          <a:xfrm flipH="1">
            <a:off x="3437382" y="6421920"/>
            <a:ext cx="1373237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13" idx="2"/>
          </p:cNvCxnSpPr>
          <p:nvPr/>
        </p:nvCxnSpPr>
        <p:spPr>
          <a:xfrm>
            <a:off x="4810620" y="4374146"/>
            <a:ext cx="1" cy="20477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3586155" y="4976105"/>
            <a:ext cx="22088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3807044" y="3942098"/>
            <a:ext cx="0" cy="10340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endCxn id="9" idx="3"/>
          </p:cNvCxnSpPr>
          <p:nvPr/>
        </p:nvCxnSpPr>
        <p:spPr>
          <a:xfrm flipH="1">
            <a:off x="3238203" y="3942098"/>
            <a:ext cx="568841" cy="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endCxn id="11" idx="1"/>
          </p:cNvCxnSpPr>
          <p:nvPr/>
        </p:nvCxnSpPr>
        <p:spPr>
          <a:xfrm>
            <a:off x="1447518" y="6421920"/>
            <a:ext cx="386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1437917" y="1393905"/>
            <a:ext cx="0" cy="50280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807044" y="4374146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No</a:t>
            </a:r>
            <a:endParaRPr lang="fr-FR" dirty="0"/>
          </a:p>
        </p:txBody>
      </p:sp>
      <p:sp>
        <p:nvSpPr>
          <p:cNvPr id="69" name="Rectangle 68"/>
          <p:cNvSpPr/>
          <p:nvPr/>
        </p:nvSpPr>
        <p:spPr>
          <a:xfrm>
            <a:off x="5861154" y="3162674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No</a:t>
            </a:r>
            <a:endParaRPr lang="fr-FR" dirty="0"/>
          </a:p>
        </p:txBody>
      </p:sp>
      <p:cxnSp>
        <p:nvCxnSpPr>
          <p:cNvPr id="70" name="Connecteur droit avec flèche 69"/>
          <p:cNvCxnSpPr>
            <a:stCxn id="13" idx="3"/>
          </p:cNvCxnSpPr>
          <p:nvPr/>
        </p:nvCxnSpPr>
        <p:spPr>
          <a:xfrm flipV="1">
            <a:off x="5695567" y="3942098"/>
            <a:ext cx="222676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5918243" y="2752582"/>
            <a:ext cx="0" cy="118951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endCxn id="14" idx="3"/>
          </p:cNvCxnSpPr>
          <p:nvPr/>
        </p:nvCxnSpPr>
        <p:spPr>
          <a:xfrm flipH="1" flipV="1">
            <a:off x="5442459" y="2752582"/>
            <a:ext cx="475784" cy="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2630892" y="5419465"/>
            <a:ext cx="2342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No and the </a:t>
            </a:r>
            <a:r>
              <a:rPr lang="fr-FR" sz="1400" b="1" dirty="0" err="1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requirements</a:t>
            </a:r>
            <a:r>
              <a:rPr lang="fr-FR" sz="1400" b="1" dirty="0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 have </a:t>
            </a:r>
            <a:r>
              <a:rPr lang="fr-FR" sz="1400" b="1" dirty="0" err="1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changed</a:t>
            </a:r>
            <a:endParaRPr lang="fr-FR" sz="1400" dirty="0"/>
          </a:p>
        </p:txBody>
      </p:sp>
      <p:sp>
        <p:nvSpPr>
          <p:cNvPr id="97" name="Rectangle 96"/>
          <p:cNvSpPr/>
          <p:nvPr/>
        </p:nvSpPr>
        <p:spPr>
          <a:xfrm>
            <a:off x="4848360" y="4599407"/>
            <a:ext cx="23423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err="1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Almost</a:t>
            </a:r>
            <a:r>
              <a:rPr lang="fr-FR" sz="1400" b="1" dirty="0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 but </a:t>
            </a:r>
            <a:r>
              <a:rPr lang="fr-FR" sz="1400" b="1" dirty="0" err="1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it’s</a:t>
            </a:r>
            <a:r>
              <a:rPr lang="fr-FR" sz="1400" b="1" dirty="0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 </a:t>
            </a:r>
            <a:r>
              <a:rPr lang="fr-FR" sz="1400" b="1" dirty="0" err="1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become</a:t>
            </a:r>
            <a:r>
              <a:rPr lang="fr-FR" sz="1400" b="1" dirty="0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 a mass of </a:t>
            </a:r>
            <a:r>
              <a:rPr lang="fr-FR" sz="1400" b="1" dirty="0" err="1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scludges</a:t>
            </a:r>
            <a:r>
              <a:rPr lang="fr-FR" sz="1400" b="1" dirty="0" smtClean="0">
                <a:solidFill>
                  <a:sysClr val="windowText" lastClr="000000"/>
                </a:solidFill>
                <a:latin typeface="Tempus Sans ITC" panose="04020404030D07020202" pitchFamily="82" charset="0"/>
              </a:rPr>
              <a:t> and spaghetti code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47458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Mise en évidence du problème</a:t>
            </a:r>
            <a:br>
              <a:rPr lang="fr-FR" dirty="0" smtClean="0"/>
            </a:br>
            <a:r>
              <a:rPr lang="fr-FR" dirty="0" smtClean="0"/>
              <a:t>Recherche dans une liste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Recherche naïve d’un nombre entier dans un tableau d’entiers non triés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6583"/>
            <a:ext cx="8193774" cy="360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35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Mise en évidence du problème</a:t>
            </a:r>
            <a:br>
              <a:rPr lang="fr-FR" dirty="0"/>
            </a:br>
            <a:r>
              <a:rPr lang="fr-FR" dirty="0"/>
              <a:t>Recherche dans une liste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89437"/>
            <a:ext cx="7848872" cy="245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4077072"/>
            <a:ext cx="7467600" cy="2396879"/>
          </a:xfrm>
        </p:spPr>
        <p:txBody>
          <a:bodyPr/>
          <a:lstStyle/>
          <a:p>
            <a:r>
              <a:rPr lang="fr-FR" dirty="0" smtClean="0"/>
              <a:t>Dans le pire des cas, combien d’opérations sont nécessaires pour trouver le nombre cherché ?</a:t>
            </a:r>
          </a:p>
          <a:p>
            <a:r>
              <a:rPr lang="fr-FR" dirty="0" smtClean="0"/>
              <a:t>Dans le meilleur des cas, combien d’opérations sont nécessaires pour trouver le nombre cherché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868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pire des cas, combien d’opérations sont nécessaires pour trouver le nombre cherché ?</a:t>
            </a:r>
          </a:p>
          <a:p>
            <a:r>
              <a:rPr lang="fr-FR" dirty="0" smtClean="0"/>
              <a:t>Dans le meilleur des cas, combien d’opérations sont nécessaires pour trouver le nombre cherché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PTSI - Rouvière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8854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832</TotalTime>
  <Words>180</Words>
  <Application>Microsoft Office PowerPoint</Application>
  <PresentationFormat>Affichage à l'écran (4:3)</PresentationFormat>
  <Paragraphs>31</Paragraphs>
  <Slides>5</Slides>
  <Notes>0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Oriel</vt:lpstr>
      <vt:lpstr>Informatique  Introduction à la Complexité des Algorithmes</vt:lpstr>
      <vt:lpstr>Présentation PowerPoint</vt:lpstr>
      <vt:lpstr>Mise en évidence du problème Recherche dans une liste</vt:lpstr>
      <vt:lpstr>Mise en évidence du problème Recherche dans une liste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86</cp:revision>
  <dcterms:created xsi:type="dcterms:W3CDTF">2014-07-08T14:08:53Z</dcterms:created>
  <dcterms:modified xsi:type="dcterms:W3CDTF">2014-12-09T09:09:30Z</dcterms:modified>
</cp:coreProperties>
</file>