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6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B4D"/>
    <a:srgbClr val="FFFFFF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08" y="2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essoles@lamartin.f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silamartin.github.io/info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ptsilamartin.github.io/info.html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ptsilamartin.github.io/info.html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ptsilamartin.github.io/info.html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hyperlink" Target="https://ptsilamartin.github.io/inf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python/winpython/releases/download/6.4.20230625final/Winpython64-3.11.4.0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onochrome&#10;&#10;Description générée automatiquement">
            <a:extLst>
              <a:ext uri="{FF2B5EF4-FFF2-40B4-BE49-F238E27FC236}">
                <a16:creationId xmlns:a16="http://schemas.microsoft.com/office/drawing/2014/main" id="{07C0907A-A92C-B86F-4032-153CEE0F6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"/>
            <a:ext cx="7010400" cy="335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D78527-94AB-7D49-9AB7-7D83C21A499A}"/>
              </a:ext>
            </a:extLst>
          </p:cNvPr>
          <p:cNvSpPr/>
          <p:nvPr/>
        </p:nvSpPr>
        <p:spPr>
          <a:xfrm>
            <a:off x="5676900" y="0"/>
            <a:ext cx="6515100" cy="3429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Premier contact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Xavier PESSOLEs – </a:t>
            </a:r>
            <a:r>
              <a:rPr lang="fr-FR" dirty="0">
                <a:hlinkClick r:id="rId3"/>
              </a:rPr>
              <a:t>xpessoles@lamartin.fr</a:t>
            </a:r>
            <a:endParaRPr lang="fr-FR" dirty="0"/>
          </a:p>
          <a:p>
            <a:r>
              <a:rPr lang="fr-FR" sz="2400" b="1" dirty="0">
                <a:solidFill>
                  <a:schemeClr val="tx1"/>
                </a:solidFill>
                <a:hlinkClick r:id="rId4"/>
              </a:rPr>
              <a:t>https://ptsilamartin.github.io/info.html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vu de loin</a:t>
            </a:r>
          </a:p>
        </p:txBody>
      </p:sp>
      <p:pic>
        <p:nvPicPr>
          <p:cNvPr id="5" name="Espace réservé du contenu 4" descr="Programmeur contour">
            <a:extLst>
              <a:ext uri="{FF2B5EF4-FFF2-40B4-BE49-F238E27FC236}">
                <a16:creationId xmlns:a16="http://schemas.microsoft.com/office/drawing/2014/main" id="{E12A46D9-C6C1-2349-E2BE-21A9579B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00" y="1186925"/>
            <a:ext cx="914400" cy="914400"/>
          </a:xfrm>
        </p:spPr>
      </p:pic>
      <p:pic>
        <p:nvPicPr>
          <p:cNvPr id="7" name="Graphique 6" descr="Ordinateur contour">
            <a:extLst>
              <a:ext uri="{FF2B5EF4-FFF2-40B4-BE49-F238E27FC236}">
                <a16:creationId xmlns:a16="http://schemas.microsoft.com/office/drawing/2014/main" id="{ED90F04C-F235-9A43-E18E-8E861082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57" y="1186925"/>
            <a:ext cx="914400" cy="914400"/>
          </a:xfrm>
          <a:prstGeom prst="rect">
            <a:avLst/>
          </a:prstGeom>
        </p:spPr>
      </p:pic>
      <p:pic>
        <p:nvPicPr>
          <p:cNvPr id="9" name="Graphique 8" descr="Serveur avec un remplissage uni">
            <a:extLst>
              <a:ext uri="{FF2B5EF4-FFF2-40B4-BE49-F238E27FC236}">
                <a16:creationId xmlns:a16="http://schemas.microsoft.com/office/drawing/2014/main" id="{FE1F71E8-277C-9863-5169-386021A1B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858" y="1186925"/>
            <a:ext cx="914400" cy="914400"/>
          </a:xfrm>
          <a:prstGeom prst="rect">
            <a:avLst/>
          </a:prstGeom>
        </p:spPr>
      </p:pic>
      <p:sp>
        <p:nvSpPr>
          <p:cNvPr id="12" name="AutoShape 2" descr="Logo Capytale">
            <a:extLst>
              <a:ext uri="{FF2B5EF4-FFF2-40B4-BE49-F238E27FC236}">
                <a16:creationId xmlns:a16="http://schemas.microsoft.com/office/drawing/2014/main" id="{9FD8766A-C1CC-9579-0935-D2C31AE91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0024DE9-18B6-4F68-4DF1-B2A1A25B2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5528" y="3253240"/>
            <a:ext cx="1301475" cy="88279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6A863-7932-EA70-A2F3-E98113AC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53" y="1220792"/>
            <a:ext cx="740228" cy="6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F1DAB00-A465-1CF1-00E4-D026FA558191}"/>
              </a:ext>
            </a:extLst>
          </p:cNvPr>
          <p:cNvSpPr txBox="1"/>
          <p:nvPr/>
        </p:nvSpPr>
        <p:spPr>
          <a:xfrm>
            <a:off x="146975" y="2101325"/>
            <a:ext cx="13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 du lycée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86C115-00B3-8B3E-583C-8AFFB276FDD5}"/>
              </a:ext>
            </a:extLst>
          </p:cNvPr>
          <p:cNvSpPr txBox="1"/>
          <p:nvPr/>
        </p:nvSpPr>
        <p:spPr>
          <a:xfrm>
            <a:off x="2449287" y="2101325"/>
            <a:ext cx="18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Réseau du lycée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702885-E74B-FC00-E791-E70A0FAD71E3}"/>
              </a:ext>
            </a:extLst>
          </p:cNvPr>
          <p:cNvCxnSpPr/>
          <p:nvPr/>
        </p:nvCxnSpPr>
        <p:spPr>
          <a:xfrm>
            <a:off x="1448450" y="1643743"/>
            <a:ext cx="1621321" cy="325967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8F283D-63E9-2027-B99C-973073DAA037}"/>
              </a:ext>
            </a:extLst>
          </p:cNvPr>
          <p:cNvCxnSpPr>
            <a:cxnSpLocks/>
          </p:cNvCxnSpPr>
          <p:nvPr/>
        </p:nvCxnSpPr>
        <p:spPr>
          <a:xfrm>
            <a:off x="3722914" y="1969710"/>
            <a:ext cx="743494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26AB4E-E313-0DE9-95F8-042AD6F87B23}"/>
              </a:ext>
            </a:extLst>
          </p:cNvPr>
          <p:cNvCxnSpPr>
            <a:cxnSpLocks/>
            <a:stCxn id="1028" idx="2"/>
            <a:endCxn id="15" idx="0"/>
          </p:cNvCxnSpPr>
          <p:nvPr/>
        </p:nvCxnSpPr>
        <p:spPr>
          <a:xfrm flipH="1">
            <a:off x="5266266" y="1871962"/>
            <a:ext cx="1" cy="138127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1B4BCC-580C-5CFA-3BE1-26A2AAC3A0F8}"/>
              </a:ext>
            </a:extLst>
          </p:cNvPr>
          <p:cNvSpPr txBox="1"/>
          <p:nvPr/>
        </p:nvSpPr>
        <p:spPr>
          <a:xfrm>
            <a:off x="3010525" y="4167437"/>
            <a:ext cx="44988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https://capytale2.ac-paris.fr/web/c-auth/list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061ED1A-590C-5BD0-3E1F-96A36C07912F}"/>
              </a:ext>
            </a:extLst>
          </p:cNvPr>
          <p:cNvCxnSpPr>
            <a:cxnSpLocks/>
          </p:cNvCxnSpPr>
          <p:nvPr/>
        </p:nvCxnSpPr>
        <p:spPr>
          <a:xfrm>
            <a:off x="8973437" y="1969710"/>
            <a:ext cx="0" cy="13068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C073F25-E779-690B-1742-4678136ADB37}"/>
              </a:ext>
            </a:extLst>
          </p:cNvPr>
          <p:cNvSpPr/>
          <p:nvPr/>
        </p:nvSpPr>
        <p:spPr>
          <a:xfrm>
            <a:off x="7269820" y="3257201"/>
            <a:ext cx="3407229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Site des ressources de la classe en informatique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hlinkClick r:id="rId11"/>
              </a:rPr>
              <a:t>https://ptsilamartin.github.io/info.html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1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au réseau</a:t>
            </a:r>
          </a:p>
        </p:txBody>
      </p:sp>
      <p:pic>
        <p:nvPicPr>
          <p:cNvPr id="5" name="Espace réservé du contenu 4" descr="Programmeur contour">
            <a:extLst>
              <a:ext uri="{FF2B5EF4-FFF2-40B4-BE49-F238E27FC236}">
                <a16:creationId xmlns:a16="http://schemas.microsoft.com/office/drawing/2014/main" id="{E12A46D9-C6C1-2349-E2BE-21A9579B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00" y="1186925"/>
            <a:ext cx="914400" cy="914400"/>
          </a:xfrm>
        </p:spPr>
      </p:pic>
      <p:pic>
        <p:nvPicPr>
          <p:cNvPr id="7" name="Graphique 6" descr="Ordinateur contour">
            <a:extLst>
              <a:ext uri="{FF2B5EF4-FFF2-40B4-BE49-F238E27FC236}">
                <a16:creationId xmlns:a16="http://schemas.microsoft.com/office/drawing/2014/main" id="{ED90F04C-F235-9A43-E18E-8E861082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57" y="1186925"/>
            <a:ext cx="914400" cy="914400"/>
          </a:xfrm>
          <a:prstGeom prst="rect">
            <a:avLst/>
          </a:prstGeom>
        </p:spPr>
      </p:pic>
      <p:pic>
        <p:nvPicPr>
          <p:cNvPr id="9" name="Graphique 8" descr="Serveur avec un remplissage uni">
            <a:extLst>
              <a:ext uri="{FF2B5EF4-FFF2-40B4-BE49-F238E27FC236}">
                <a16:creationId xmlns:a16="http://schemas.microsoft.com/office/drawing/2014/main" id="{FE1F71E8-277C-9863-5169-386021A1B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858" y="1186925"/>
            <a:ext cx="914400" cy="914400"/>
          </a:xfrm>
          <a:prstGeom prst="rect">
            <a:avLst/>
          </a:prstGeom>
        </p:spPr>
      </p:pic>
      <p:sp>
        <p:nvSpPr>
          <p:cNvPr id="12" name="AutoShape 2" descr="Logo Capytale">
            <a:extLst>
              <a:ext uri="{FF2B5EF4-FFF2-40B4-BE49-F238E27FC236}">
                <a16:creationId xmlns:a16="http://schemas.microsoft.com/office/drawing/2014/main" id="{9FD8766A-C1CC-9579-0935-D2C31AE91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0024DE9-18B6-4F68-4DF1-B2A1A25B2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5528" y="3253240"/>
            <a:ext cx="1301475" cy="88279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6A863-7932-EA70-A2F3-E98113AC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53" y="1220792"/>
            <a:ext cx="740228" cy="6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F1DAB00-A465-1CF1-00E4-D026FA558191}"/>
              </a:ext>
            </a:extLst>
          </p:cNvPr>
          <p:cNvSpPr txBox="1"/>
          <p:nvPr/>
        </p:nvSpPr>
        <p:spPr>
          <a:xfrm>
            <a:off x="146975" y="2101325"/>
            <a:ext cx="13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 du lycée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86C115-00B3-8B3E-583C-8AFFB276FDD5}"/>
              </a:ext>
            </a:extLst>
          </p:cNvPr>
          <p:cNvSpPr txBox="1"/>
          <p:nvPr/>
        </p:nvSpPr>
        <p:spPr>
          <a:xfrm>
            <a:off x="2449287" y="2101325"/>
            <a:ext cx="18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Réseau du lycée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702885-E74B-FC00-E791-E70A0FAD71E3}"/>
              </a:ext>
            </a:extLst>
          </p:cNvPr>
          <p:cNvCxnSpPr/>
          <p:nvPr/>
        </p:nvCxnSpPr>
        <p:spPr>
          <a:xfrm>
            <a:off x="1448450" y="1643743"/>
            <a:ext cx="1621321" cy="325967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8F283D-63E9-2027-B99C-973073DAA037}"/>
              </a:ext>
            </a:extLst>
          </p:cNvPr>
          <p:cNvCxnSpPr>
            <a:cxnSpLocks/>
          </p:cNvCxnSpPr>
          <p:nvPr/>
        </p:nvCxnSpPr>
        <p:spPr>
          <a:xfrm>
            <a:off x="3722914" y="1969710"/>
            <a:ext cx="743494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Éclair 32">
            <a:extLst>
              <a:ext uri="{FF2B5EF4-FFF2-40B4-BE49-F238E27FC236}">
                <a16:creationId xmlns:a16="http://schemas.microsoft.com/office/drawing/2014/main" id="{FB287DB4-FB0A-FEFD-D3BE-4CD7EE74D434}"/>
              </a:ext>
            </a:extLst>
          </p:cNvPr>
          <p:cNvSpPr/>
          <p:nvPr/>
        </p:nvSpPr>
        <p:spPr>
          <a:xfrm flipV="1">
            <a:off x="1802228" y="2024341"/>
            <a:ext cx="538201" cy="1252258"/>
          </a:xfrm>
          <a:prstGeom prst="lightningBolt">
            <a:avLst/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3836A9D-30A0-D559-B06E-D1425969CBCC}"/>
              </a:ext>
            </a:extLst>
          </p:cNvPr>
          <p:cNvSpPr/>
          <p:nvPr/>
        </p:nvSpPr>
        <p:spPr>
          <a:xfrm>
            <a:off x="228600" y="3319853"/>
            <a:ext cx="3407229" cy="2972090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PREMIERE CONNEXION </a:t>
            </a:r>
          </a:p>
          <a:p>
            <a:pPr algn="ctr"/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Première connexion de </a:t>
            </a:r>
            <a:r>
              <a:rPr lang="fr-FR" sz="1600" b="1" dirty="0">
                <a:solidFill>
                  <a:schemeClr val="tx1"/>
                </a:solidFill>
              </a:rPr>
              <a:t>P</a:t>
            </a:r>
            <a:r>
              <a:rPr lang="fr-FR" sz="1600" dirty="0">
                <a:solidFill>
                  <a:schemeClr val="tx1"/>
                </a:solidFill>
              </a:rPr>
              <a:t>eter </a:t>
            </a:r>
            <a:r>
              <a:rPr lang="fr-FR" sz="1600" b="1" dirty="0">
                <a:solidFill>
                  <a:schemeClr val="tx1"/>
                </a:solidFill>
              </a:rPr>
              <a:t>QUILL</a:t>
            </a:r>
            <a:r>
              <a:rPr lang="fr-FR" sz="1600" dirty="0">
                <a:solidFill>
                  <a:schemeClr val="tx1"/>
                </a:solidFill>
              </a:rPr>
              <a:t> sur un PC du lycée, né le 26 octobre 1980 : 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Login : </a:t>
            </a:r>
            <a:r>
              <a:rPr lang="fr-FR" sz="1600" dirty="0" err="1">
                <a:solidFill>
                  <a:schemeClr val="tx1"/>
                </a:solidFill>
              </a:rPr>
              <a:t>peter.quill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Mot de passe : pQ26/10/1980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Changement de mot de passe à la première utilisation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761A859-8733-AEA4-CBF6-E4464BF0E98B}"/>
              </a:ext>
            </a:extLst>
          </p:cNvPr>
          <p:cNvSpPr/>
          <p:nvPr/>
        </p:nvSpPr>
        <p:spPr>
          <a:xfrm>
            <a:off x="3741647" y="5399085"/>
            <a:ext cx="7942353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ATTENTION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Si la somme du nombre de lettre de votre nom + de votre prénom &gt; 16… le login sera différent… 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Dans un premier temps le prénom est raccourci. En cas de doute, demander à votre professeur.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26AB4E-E313-0DE9-95F8-042AD6F87B23}"/>
              </a:ext>
            </a:extLst>
          </p:cNvPr>
          <p:cNvCxnSpPr>
            <a:cxnSpLocks/>
            <a:stCxn id="1028" idx="2"/>
            <a:endCxn id="15" idx="0"/>
          </p:cNvCxnSpPr>
          <p:nvPr/>
        </p:nvCxnSpPr>
        <p:spPr>
          <a:xfrm flipH="1">
            <a:off x="5266266" y="1871962"/>
            <a:ext cx="1" cy="138127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1B4BCC-580C-5CFA-3BE1-26A2AAC3A0F8}"/>
              </a:ext>
            </a:extLst>
          </p:cNvPr>
          <p:cNvSpPr txBox="1"/>
          <p:nvPr/>
        </p:nvSpPr>
        <p:spPr>
          <a:xfrm>
            <a:off x="3010525" y="4167437"/>
            <a:ext cx="44988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https://capytale2.ac-paris.fr/web/c-auth/list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24DAB8E-7D1B-EF2D-11DD-74706982FE92}"/>
              </a:ext>
            </a:extLst>
          </p:cNvPr>
          <p:cNvCxnSpPr>
            <a:cxnSpLocks/>
          </p:cNvCxnSpPr>
          <p:nvPr/>
        </p:nvCxnSpPr>
        <p:spPr>
          <a:xfrm>
            <a:off x="8973437" y="1969710"/>
            <a:ext cx="0" cy="13068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30ADE5-0465-09EC-3BE2-04628546976C}"/>
              </a:ext>
            </a:extLst>
          </p:cNvPr>
          <p:cNvSpPr/>
          <p:nvPr/>
        </p:nvSpPr>
        <p:spPr>
          <a:xfrm>
            <a:off x="7269820" y="3257201"/>
            <a:ext cx="3407229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Site des ressources de la classe en informatique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hlinkClick r:id="rId11"/>
              </a:rPr>
              <a:t>https://ptsilamartin.github.io/info.html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Enregistrer un document sur le réseau </a:t>
            </a:r>
            <a:r>
              <a:rPr lang="fr-FR"/>
              <a:t>du lycée</a:t>
            </a:r>
            <a:endParaRPr lang="fr-FR" dirty="0"/>
          </a:p>
        </p:txBody>
      </p:sp>
      <p:pic>
        <p:nvPicPr>
          <p:cNvPr id="5" name="Espace réservé du contenu 4" descr="Programmeur contour">
            <a:extLst>
              <a:ext uri="{FF2B5EF4-FFF2-40B4-BE49-F238E27FC236}">
                <a16:creationId xmlns:a16="http://schemas.microsoft.com/office/drawing/2014/main" id="{E12A46D9-C6C1-2349-E2BE-21A9579B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00" y="1186925"/>
            <a:ext cx="914400" cy="914400"/>
          </a:xfrm>
        </p:spPr>
      </p:pic>
      <p:pic>
        <p:nvPicPr>
          <p:cNvPr id="7" name="Graphique 6" descr="Ordinateur contour">
            <a:extLst>
              <a:ext uri="{FF2B5EF4-FFF2-40B4-BE49-F238E27FC236}">
                <a16:creationId xmlns:a16="http://schemas.microsoft.com/office/drawing/2014/main" id="{ED90F04C-F235-9A43-E18E-8E861082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57" y="1186925"/>
            <a:ext cx="914400" cy="914400"/>
          </a:xfrm>
          <a:prstGeom prst="rect">
            <a:avLst/>
          </a:prstGeom>
        </p:spPr>
      </p:pic>
      <p:pic>
        <p:nvPicPr>
          <p:cNvPr id="9" name="Graphique 8" descr="Serveur avec un remplissage uni">
            <a:extLst>
              <a:ext uri="{FF2B5EF4-FFF2-40B4-BE49-F238E27FC236}">
                <a16:creationId xmlns:a16="http://schemas.microsoft.com/office/drawing/2014/main" id="{FE1F71E8-277C-9863-5169-386021A1B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858" y="1186925"/>
            <a:ext cx="914400" cy="914400"/>
          </a:xfrm>
          <a:prstGeom prst="rect">
            <a:avLst/>
          </a:prstGeom>
        </p:spPr>
      </p:pic>
      <p:sp>
        <p:nvSpPr>
          <p:cNvPr id="12" name="AutoShape 2" descr="Logo Capytale">
            <a:extLst>
              <a:ext uri="{FF2B5EF4-FFF2-40B4-BE49-F238E27FC236}">
                <a16:creationId xmlns:a16="http://schemas.microsoft.com/office/drawing/2014/main" id="{9FD8766A-C1CC-9579-0935-D2C31AE91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374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0024DE9-18B6-4F68-4DF1-B2A1A25B2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5528" y="2351540"/>
            <a:ext cx="1301475" cy="88279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6A863-7932-EA70-A2F3-E98113AC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53" y="1220792"/>
            <a:ext cx="740228" cy="6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F1DAB00-A465-1CF1-00E4-D026FA558191}"/>
              </a:ext>
            </a:extLst>
          </p:cNvPr>
          <p:cNvSpPr txBox="1"/>
          <p:nvPr/>
        </p:nvSpPr>
        <p:spPr>
          <a:xfrm>
            <a:off x="146975" y="2101325"/>
            <a:ext cx="13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 du lycée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86C115-00B3-8B3E-583C-8AFFB276FDD5}"/>
              </a:ext>
            </a:extLst>
          </p:cNvPr>
          <p:cNvSpPr txBox="1"/>
          <p:nvPr/>
        </p:nvSpPr>
        <p:spPr>
          <a:xfrm>
            <a:off x="2449287" y="2101325"/>
            <a:ext cx="18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Réseau du lycée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702885-E74B-FC00-E791-E70A0FAD71E3}"/>
              </a:ext>
            </a:extLst>
          </p:cNvPr>
          <p:cNvCxnSpPr/>
          <p:nvPr/>
        </p:nvCxnSpPr>
        <p:spPr>
          <a:xfrm>
            <a:off x="1448450" y="1643743"/>
            <a:ext cx="1621321" cy="325967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8F283D-63E9-2027-B99C-973073DAA037}"/>
              </a:ext>
            </a:extLst>
          </p:cNvPr>
          <p:cNvCxnSpPr>
            <a:cxnSpLocks/>
          </p:cNvCxnSpPr>
          <p:nvPr/>
        </p:nvCxnSpPr>
        <p:spPr>
          <a:xfrm>
            <a:off x="3722914" y="1969710"/>
            <a:ext cx="743494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26AB4E-E313-0DE9-95F8-042AD6F87B23}"/>
              </a:ext>
            </a:extLst>
          </p:cNvPr>
          <p:cNvCxnSpPr>
            <a:cxnSpLocks/>
            <a:stCxn id="1028" idx="2"/>
            <a:endCxn id="15" idx="0"/>
          </p:cNvCxnSpPr>
          <p:nvPr/>
        </p:nvCxnSpPr>
        <p:spPr>
          <a:xfrm flipH="1">
            <a:off x="5266266" y="1871962"/>
            <a:ext cx="1" cy="47957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1B4BCC-580C-5CFA-3BE1-26A2AAC3A0F8}"/>
              </a:ext>
            </a:extLst>
          </p:cNvPr>
          <p:cNvSpPr txBox="1"/>
          <p:nvPr/>
        </p:nvSpPr>
        <p:spPr>
          <a:xfrm>
            <a:off x="3722914" y="3299952"/>
            <a:ext cx="44988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https://capytale2.ac-paris.fr/web/c-auth/list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061ED1A-590C-5BD0-3E1F-96A36C07912F}"/>
              </a:ext>
            </a:extLst>
          </p:cNvPr>
          <p:cNvCxnSpPr>
            <a:cxnSpLocks/>
          </p:cNvCxnSpPr>
          <p:nvPr/>
        </p:nvCxnSpPr>
        <p:spPr>
          <a:xfrm>
            <a:off x="8973437" y="1969710"/>
            <a:ext cx="0" cy="13068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C073F25-E779-690B-1742-4678136ADB37}"/>
              </a:ext>
            </a:extLst>
          </p:cNvPr>
          <p:cNvSpPr/>
          <p:nvPr/>
        </p:nvSpPr>
        <p:spPr>
          <a:xfrm>
            <a:off x="7269820" y="2355501"/>
            <a:ext cx="3407229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Site des ressources de la classe en informatique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hlinkClick r:id="rId11"/>
              </a:rPr>
              <a:t>https://ptsilamartin.github.io/info.html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59" name="Éclair 58">
            <a:extLst>
              <a:ext uri="{FF2B5EF4-FFF2-40B4-BE49-F238E27FC236}">
                <a16:creationId xmlns:a16="http://schemas.microsoft.com/office/drawing/2014/main" id="{11969FDE-4AA9-367B-6388-E98D74B7F350}"/>
              </a:ext>
            </a:extLst>
          </p:cNvPr>
          <p:cNvSpPr/>
          <p:nvPr/>
        </p:nvSpPr>
        <p:spPr>
          <a:xfrm flipV="1">
            <a:off x="1802228" y="2024341"/>
            <a:ext cx="538201" cy="1252258"/>
          </a:xfrm>
          <a:prstGeom prst="lightningBolt">
            <a:avLst/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8446EA08-4110-38FB-DA57-D378E5360DA0}"/>
              </a:ext>
            </a:extLst>
          </p:cNvPr>
          <p:cNvSpPr/>
          <p:nvPr/>
        </p:nvSpPr>
        <p:spPr>
          <a:xfrm>
            <a:off x="228600" y="3681781"/>
            <a:ext cx="10566399" cy="2610162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Vous disposez d’un espace de 1,5 Go dans le </a:t>
            </a:r>
            <a:r>
              <a:rPr lang="fr-FR" sz="1600" b="1" dirty="0">
                <a:solidFill>
                  <a:schemeClr val="tx1"/>
                </a:solidFill>
              </a:rPr>
              <a:t>dossier U:\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Vous pouvez d’ores et déjà y créer un dossier intitulé </a:t>
            </a:r>
            <a:r>
              <a:rPr lang="fr-FR" sz="1600" b="1" dirty="0">
                <a:solidFill>
                  <a:schemeClr val="tx1"/>
                </a:solidFill>
              </a:rPr>
              <a:t>Informatique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Ce dossier sera accessible sur toutes les machines du lycée.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Autres dossiers 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P:\ptsi\Travail : Partage de fichiers à destination d’une classe ou un groupe. Tous les membres peuvent lire et modifier.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P:\ptis\Devoir : Remise de fichiers par les élèves d’une classe ou d’un groupe. Un élève ne peut plus modifier son fichier une fois déposé. Un élève ne voit que les fichiers qu’il a déposés et uniquement les siens. Un élève ne peut pas voir les fichiers des autres élèves.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Python en ligne – Connexion à Capytale</a:t>
            </a:r>
          </a:p>
        </p:txBody>
      </p:sp>
      <p:pic>
        <p:nvPicPr>
          <p:cNvPr id="5" name="Espace réservé du contenu 4" descr="Programmeur contour">
            <a:extLst>
              <a:ext uri="{FF2B5EF4-FFF2-40B4-BE49-F238E27FC236}">
                <a16:creationId xmlns:a16="http://schemas.microsoft.com/office/drawing/2014/main" id="{E12A46D9-C6C1-2349-E2BE-21A9579B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00" y="1186925"/>
            <a:ext cx="914400" cy="914400"/>
          </a:xfrm>
        </p:spPr>
      </p:pic>
      <p:pic>
        <p:nvPicPr>
          <p:cNvPr id="7" name="Graphique 6" descr="Ordinateur contour">
            <a:extLst>
              <a:ext uri="{FF2B5EF4-FFF2-40B4-BE49-F238E27FC236}">
                <a16:creationId xmlns:a16="http://schemas.microsoft.com/office/drawing/2014/main" id="{ED90F04C-F235-9A43-E18E-8E861082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57" y="1186925"/>
            <a:ext cx="914400" cy="914400"/>
          </a:xfrm>
          <a:prstGeom prst="rect">
            <a:avLst/>
          </a:prstGeom>
        </p:spPr>
      </p:pic>
      <p:pic>
        <p:nvPicPr>
          <p:cNvPr id="9" name="Graphique 8" descr="Serveur avec un remplissage uni">
            <a:extLst>
              <a:ext uri="{FF2B5EF4-FFF2-40B4-BE49-F238E27FC236}">
                <a16:creationId xmlns:a16="http://schemas.microsoft.com/office/drawing/2014/main" id="{FE1F71E8-277C-9863-5169-386021A1B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858" y="1186925"/>
            <a:ext cx="914400" cy="914400"/>
          </a:xfrm>
          <a:prstGeom prst="rect">
            <a:avLst/>
          </a:prstGeom>
        </p:spPr>
      </p:pic>
      <p:sp>
        <p:nvSpPr>
          <p:cNvPr id="12" name="AutoShape 2" descr="Logo Capytale">
            <a:extLst>
              <a:ext uri="{FF2B5EF4-FFF2-40B4-BE49-F238E27FC236}">
                <a16:creationId xmlns:a16="http://schemas.microsoft.com/office/drawing/2014/main" id="{9FD8766A-C1CC-9579-0935-D2C31AE91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708400"/>
            <a:ext cx="304800" cy="3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0024DE9-18B6-4F68-4DF1-B2A1A25B2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5528" y="2542039"/>
            <a:ext cx="1301475" cy="88279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6A863-7932-EA70-A2F3-E98113AC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53" y="1220792"/>
            <a:ext cx="740228" cy="6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F1DAB00-A465-1CF1-00E4-D026FA558191}"/>
              </a:ext>
            </a:extLst>
          </p:cNvPr>
          <p:cNvSpPr txBox="1"/>
          <p:nvPr/>
        </p:nvSpPr>
        <p:spPr>
          <a:xfrm>
            <a:off x="146975" y="2101325"/>
            <a:ext cx="13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 du lycée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86C115-00B3-8B3E-583C-8AFFB276FDD5}"/>
              </a:ext>
            </a:extLst>
          </p:cNvPr>
          <p:cNvSpPr txBox="1"/>
          <p:nvPr/>
        </p:nvSpPr>
        <p:spPr>
          <a:xfrm>
            <a:off x="2449287" y="2101325"/>
            <a:ext cx="18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Réseau du lycée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702885-E74B-FC00-E791-E70A0FAD71E3}"/>
              </a:ext>
            </a:extLst>
          </p:cNvPr>
          <p:cNvCxnSpPr/>
          <p:nvPr/>
        </p:nvCxnSpPr>
        <p:spPr>
          <a:xfrm>
            <a:off x="1448450" y="1643743"/>
            <a:ext cx="1621321" cy="325967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8F283D-63E9-2027-B99C-973073DAA037}"/>
              </a:ext>
            </a:extLst>
          </p:cNvPr>
          <p:cNvCxnSpPr>
            <a:cxnSpLocks/>
          </p:cNvCxnSpPr>
          <p:nvPr/>
        </p:nvCxnSpPr>
        <p:spPr>
          <a:xfrm>
            <a:off x="3722914" y="1969710"/>
            <a:ext cx="743494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26AB4E-E313-0DE9-95F8-042AD6F87B23}"/>
              </a:ext>
            </a:extLst>
          </p:cNvPr>
          <p:cNvCxnSpPr>
            <a:cxnSpLocks/>
            <a:stCxn id="1028" idx="2"/>
            <a:endCxn id="15" idx="0"/>
          </p:cNvCxnSpPr>
          <p:nvPr/>
        </p:nvCxnSpPr>
        <p:spPr>
          <a:xfrm flipH="1">
            <a:off x="5266266" y="1871962"/>
            <a:ext cx="1" cy="67007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1B4BCC-580C-5CFA-3BE1-26A2AAC3A0F8}"/>
              </a:ext>
            </a:extLst>
          </p:cNvPr>
          <p:cNvSpPr txBox="1"/>
          <p:nvPr/>
        </p:nvSpPr>
        <p:spPr>
          <a:xfrm>
            <a:off x="1155700" y="2836175"/>
            <a:ext cx="2919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https://capytale2.ac-paris.fr/web/c-auth/list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37B13C81-FF6E-623D-AE1F-E8E5AFFA6F29}"/>
              </a:ext>
            </a:extLst>
          </p:cNvPr>
          <p:cNvSpPr/>
          <p:nvPr/>
        </p:nvSpPr>
        <p:spPr>
          <a:xfrm>
            <a:off x="146975" y="4309114"/>
            <a:ext cx="11729339" cy="2013554"/>
          </a:xfrm>
          <a:prstGeom prst="roundRect">
            <a:avLst>
              <a:gd name="adj" fmla="val 199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7B17592-85DB-E1F5-F457-C33500F589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5528" y="4816516"/>
            <a:ext cx="1111492" cy="111252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EBDE402-5AEC-1F27-6BBB-3CA1EC5B33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4768" y="4971792"/>
            <a:ext cx="1627239" cy="7416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62458F52-3C05-4DCE-F3B5-E43CFF42CF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0408" y="4791791"/>
            <a:ext cx="1528050" cy="111252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33042B8F-1A3F-8BAA-BB7F-F4CA298C307E}"/>
              </a:ext>
            </a:extLst>
          </p:cNvPr>
          <p:cNvGrpSpPr/>
          <p:nvPr/>
        </p:nvGrpSpPr>
        <p:grpSpPr>
          <a:xfrm>
            <a:off x="369147" y="4430953"/>
            <a:ext cx="4142533" cy="1785694"/>
            <a:chOff x="471147" y="3961414"/>
            <a:chExt cx="4142533" cy="173348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486F1AE-16AF-EBB8-C00E-9F28CBEB7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1147" y="3961414"/>
              <a:ext cx="4142533" cy="1733482"/>
            </a:xfrm>
            <a:prstGeom prst="rect">
              <a:avLst/>
            </a:prstGeom>
          </p:spPr>
        </p:pic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F9065B40-722D-42B5-7B49-DBCE44265174}"/>
                </a:ext>
              </a:extLst>
            </p:cNvPr>
            <p:cNvSpPr/>
            <p:nvPr/>
          </p:nvSpPr>
          <p:spPr>
            <a:xfrm>
              <a:off x="2931233" y="4852043"/>
              <a:ext cx="1682447" cy="296334"/>
            </a:xfrm>
            <a:prstGeom prst="roundRect">
              <a:avLst>
                <a:gd name="adj" fmla="val 362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892E82B-CEDD-4AA6-C665-A8EC6AE67F9A}"/>
              </a:ext>
            </a:extLst>
          </p:cNvPr>
          <p:cNvSpPr/>
          <p:nvPr/>
        </p:nvSpPr>
        <p:spPr>
          <a:xfrm>
            <a:off x="7529755" y="4800901"/>
            <a:ext cx="1528051" cy="1103145"/>
          </a:xfrm>
          <a:prstGeom prst="roundRect">
            <a:avLst>
              <a:gd name="adj" fmla="val 362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E5FF1D3-9FF2-DD75-507F-5D1EE7EE63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98754" y="4822841"/>
            <a:ext cx="2560695" cy="1027525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054C58-B9DE-0044-15FF-9E589506162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73437" y="1818004"/>
            <a:ext cx="0" cy="15170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8FE666C-9B46-1834-6187-784CA1EFA32C}"/>
              </a:ext>
            </a:extLst>
          </p:cNvPr>
          <p:cNvSpPr/>
          <p:nvPr/>
        </p:nvSpPr>
        <p:spPr>
          <a:xfrm>
            <a:off x="7269822" y="935207"/>
            <a:ext cx="3407229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Site des ressources de la classe en informatique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hlinkClick r:id="rId16"/>
              </a:rPr>
              <a:t>https://ptsilamartin.github.io/info.html</a:t>
            </a:r>
            <a:endParaRPr lang="fr-FR" sz="1200" b="1" dirty="0">
              <a:solidFill>
                <a:schemeClr val="tx1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8F11F19-2FE8-9E25-8AA9-2FCE6496A97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2600" y="2317605"/>
            <a:ext cx="4371199" cy="1767425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6863CFC-1BE7-7972-9E2F-681579C214C7}"/>
              </a:ext>
            </a:extLst>
          </p:cNvPr>
          <p:cNvSpPr/>
          <p:nvPr/>
        </p:nvSpPr>
        <p:spPr>
          <a:xfrm>
            <a:off x="6832601" y="3585715"/>
            <a:ext cx="807720" cy="122686"/>
          </a:xfrm>
          <a:prstGeom prst="roundRect">
            <a:avLst>
              <a:gd name="adj" fmla="val 362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25A072C-F1DD-9F50-2E45-AD22BDB4C816}"/>
              </a:ext>
            </a:extLst>
          </p:cNvPr>
          <p:cNvSpPr/>
          <p:nvPr/>
        </p:nvSpPr>
        <p:spPr>
          <a:xfrm>
            <a:off x="6832601" y="2875992"/>
            <a:ext cx="807720" cy="122686"/>
          </a:xfrm>
          <a:prstGeom prst="roundRect">
            <a:avLst>
              <a:gd name="adj" fmla="val 362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3E7C8-4999-0118-7689-44F008F2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Utiliser Python avec un environnement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6D7F1-0FB3-9829-677B-BF3259AA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Télécharger </a:t>
            </a:r>
            <a:r>
              <a:rPr lang="fr-FR" dirty="0" err="1"/>
              <a:t>WinPython</a:t>
            </a:r>
            <a:r>
              <a:rPr lang="fr-FR" dirty="0"/>
              <a:t>	 </a:t>
            </a:r>
          </a:p>
          <a:p>
            <a:pPr lvl="2"/>
            <a:r>
              <a:rPr lang="fr-FR" dirty="0">
                <a:hlinkClick r:id="rId2"/>
              </a:rPr>
              <a:t>https://github.com/winpython/winpython/releases/download/6.4.20230625final/Winpython64-3.11.4.0.exe</a:t>
            </a:r>
            <a:endParaRPr lang="fr-FR" dirty="0"/>
          </a:p>
          <a:p>
            <a:r>
              <a:rPr lang="fr-FR" dirty="0"/>
              <a:t>Décompresser l’exécutable</a:t>
            </a:r>
          </a:p>
          <a:p>
            <a:r>
              <a:rPr lang="fr-FR" dirty="0"/>
              <a:t>Utiliser Python en utilisant </a:t>
            </a:r>
            <a:r>
              <a:rPr lang="fr-FR" dirty="0" err="1"/>
              <a:t>Pyzo</a:t>
            </a:r>
            <a:r>
              <a:rPr lang="fr-FR" dirty="0"/>
              <a:t> ou </a:t>
            </a:r>
            <a:r>
              <a:rPr lang="fr-FR" dirty="0" err="1"/>
              <a:t>Spyder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8029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434</Words>
  <Application>Microsoft Office PowerPoint</Application>
  <PresentationFormat>Grand écran</PresentationFormat>
  <Paragraphs>55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Rétrospective</vt:lpstr>
      <vt:lpstr>Premier contact</vt:lpstr>
      <vt:lpstr>Réseau vu de loin</vt:lpstr>
      <vt:lpstr>Connexion au réseau</vt:lpstr>
      <vt:lpstr>Enregistrer un document sur le réseau du lycée</vt:lpstr>
      <vt:lpstr>Utiliser Python en ligne – Connexion à Capytale</vt:lpstr>
      <vt:lpstr>Utiliser Python avec un environnement de développement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55</cp:revision>
  <dcterms:created xsi:type="dcterms:W3CDTF">2023-03-22T10:05:05Z</dcterms:created>
  <dcterms:modified xsi:type="dcterms:W3CDTF">2023-09-01T20:08:06Z</dcterms:modified>
</cp:coreProperties>
</file>