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60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07/11/2016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Enseignement\GitHub\Informatique\P_05_AlgorithmiqueProgrammation\01_Recursivite\Cours\png\Fond_AL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9"/>
          <a:stretch/>
        </p:blipFill>
        <p:spPr bwMode="auto">
          <a:xfrm>
            <a:off x="-16024" y="44624"/>
            <a:ext cx="9160023" cy="48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6DB9C4-33D9-4CC9-BF68-2FC9448BEA54}" type="datetime1">
              <a:rPr lang="fr-FR" smtClean="0"/>
              <a:t>07/11/2016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CEEF-0BEE-44EF-8EE6-CB89CEBDF4CF}" type="datetime1">
              <a:rPr lang="fr-FR" smtClean="0"/>
              <a:t>07/11/2016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BD7E-5C33-462D-B5C8-DCFC2CFE92EF}" type="datetime1">
              <a:rPr lang="fr-FR" smtClean="0"/>
              <a:t>07/11/2016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2A25-B9B2-4A4A-9395-5CB3610C55DF}" type="datetime1">
              <a:rPr lang="fr-FR" smtClean="0"/>
              <a:t>07/11/2016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8953BA0-3035-45CC-9DD6-183659F60DCC}" type="datetime1">
              <a:rPr lang="fr-FR" smtClean="0"/>
              <a:t>07/11/2016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844C-EB6A-4F96-931A-BEA9A179187A}" type="datetime1">
              <a:rPr lang="fr-FR" smtClean="0"/>
              <a:t>07/11/2016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2782-D9AD-4B1A-9FDE-196418976B36}" type="datetime1">
              <a:rPr lang="fr-FR" smtClean="0"/>
              <a:t>07/11/2016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8D9A-275F-4F41-A4A1-321F01319026}" type="datetime1">
              <a:rPr lang="fr-FR" smtClean="0"/>
              <a:t>07/11/2016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1D4-0C44-4B42-B543-3D9C16A4B9BA}" type="datetime1">
              <a:rPr lang="fr-FR" smtClean="0"/>
              <a:t>07/11/2016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F46-C828-4BE6-A282-F6AF0D9CCDF8}" type="datetime1">
              <a:rPr lang="fr-FR" smtClean="0"/>
              <a:t>07/11/2016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27A-06DA-4BFB-8EC1-0429C6CBCD9F}" type="datetime1">
              <a:rPr lang="fr-FR" smtClean="0"/>
              <a:t>07/11/2016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BDCD86-ECBB-440A-8B46-037724BAB242}" type="datetime1">
              <a:rPr lang="fr-FR" smtClean="0"/>
              <a:t>07/11/2016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Partie 5</a:t>
            </a:r>
            <a:br>
              <a:rPr lang="fr-FR" dirty="0" smtClean="0"/>
            </a:br>
            <a:r>
              <a:rPr lang="fr-FR" dirty="0" smtClean="0"/>
              <a:t>Algorithme &amp; Programmation II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TRIS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Xavier PESSOLES 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 par insertion </a:t>
            </a:r>
            <a:r>
              <a:rPr lang="fr-FR" smtClean="0"/>
              <a:t>: méthode 1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6491064" cy="3240360"/>
          </a:xfrm>
        </p:spPr>
        <p:txBody>
          <a:bodyPr/>
          <a:lstStyle/>
          <a:p>
            <a:r>
              <a:rPr lang="fr-FR" dirty="0" smtClean="0"/>
              <a:t>On ne bouge pas le premier élément, on commence au second. </a:t>
            </a:r>
          </a:p>
          <a:p>
            <a:pPr lvl="1"/>
            <a:r>
              <a:rPr lang="fr-FR" dirty="0" smtClean="0"/>
              <a:t>On cherche la position du second élément en le comparant aux éléments précédents</a:t>
            </a:r>
          </a:p>
          <a:p>
            <a:pPr lvl="2"/>
            <a:r>
              <a:rPr lang="fr-FR" dirty="0" smtClean="0"/>
              <a:t>Test sur l’indice et test sur la valeur</a:t>
            </a:r>
          </a:p>
          <a:p>
            <a:pPr lvl="1"/>
            <a:r>
              <a:rPr lang="fr-FR" dirty="0" smtClean="0"/>
              <a:t>Une fois que la position est trouvée, on fait glisser les éléments vers la droite. </a:t>
            </a:r>
          </a:p>
          <a:p>
            <a:pPr lvl="1"/>
            <a:r>
              <a:rPr lang="fr-FR" dirty="0" smtClean="0"/>
              <a:t>On insère l’élément.</a:t>
            </a:r>
          </a:p>
          <a:p>
            <a:pPr lvl="2"/>
            <a:endParaRPr lang="fr-FR" dirty="0" smtClean="0"/>
          </a:p>
        </p:txBody>
      </p:sp>
      <p:grpSp>
        <p:nvGrpSpPr>
          <p:cNvPr id="19" name="Groupe 18"/>
          <p:cNvGrpSpPr/>
          <p:nvPr/>
        </p:nvGrpSpPr>
        <p:grpSpPr>
          <a:xfrm>
            <a:off x="7236296" y="1279743"/>
            <a:ext cx="1800000" cy="720000"/>
            <a:chOff x="3680007" y="1353715"/>
            <a:chExt cx="1800000" cy="720000"/>
          </a:xfrm>
        </p:grpSpPr>
        <p:sp>
          <p:nvSpPr>
            <p:cNvPr id="6" name="Ellipse 5"/>
            <p:cNvSpPr/>
            <p:nvPr/>
          </p:nvSpPr>
          <p:spPr>
            <a:xfrm>
              <a:off x="4113069" y="1436541"/>
              <a:ext cx="208486" cy="208486"/>
            </a:xfrm>
            <a:prstGeom prst="ellipse">
              <a:avLst/>
            </a:prstGeom>
            <a:solidFill>
              <a:srgbClr val="4BACC6">
                <a:lumMod val="20000"/>
                <a:lumOff val="80000"/>
              </a:srgbClr>
            </a:solidFill>
            <a:ln w="9525" cap="flat" cmpd="sng" algn="ctr">
              <a:solidFill>
                <a:srgbClr val="4BACC6">
                  <a:lumMod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8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4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sysClr val="windowText" lastClr="000000"/>
                  </a:solidFill>
                  <a:latin typeface="Calibri"/>
                </a:rPr>
                <a:t>8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6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4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0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6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2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0" name="Flèche vers le bas 19"/>
          <p:cNvSpPr/>
          <p:nvPr/>
        </p:nvSpPr>
        <p:spPr>
          <a:xfrm rot="10800000">
            <a:off x="7720448" y="2060848"/>
            <a:ext cx="106306" cy="1771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7236296" y="2320852"/>
            <a:ext cx="1800000" cy="720000"/>
            <a:chOff x="3680007" y="1353715"/>
            <a:chExt cx="1800000" cy="720000"/>
          </a:xfrm>
        </p:grpSpPr>
        <p:sp>
          <p:nvSpPr>
            <p:cNvPr id="22" name="Ellipse 21"/>
            <p:cNvSpPr/>
            <p:nvPr/>
          </p:nvSpPr>
          <p:spPr>
            <a:xfrm>
              <a:off x="4113069" y="1436541"/>
              <a:ext cx="208486" cy="208486"/>
            </a:xfrm>
            <a:prstGeom prst="ellipse">
              <a:avLst/>
            </a:prstGeom>
            <a:solidFill>
              <a:srgbClr val="4BACC6">
                <a:lumMod val="20000"/>
                <a:lumOff val="80000"/>
              </a:srgbClr>
            </a:solidFill>
            <a:ln w="9525" cap="flat" cmpd="sng" algn="ctr">
              <a:solidFill>
                <a:srgbClr val="4BACC6">
                  <a:lumMod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8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0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2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8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4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0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6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2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4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srgbClr val="FF0000"/>
                  </a:solidFill>
                  <a:latin typeface="Calibri"/>
                </a:rPr>
                <a:t>5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7236296" y="3212976"/>
            <a:ext cx="1800000" cy="720000"/>
            <a:chOff x="3680007" y="1353715"/>
            <a:chExt cx="1800000" cy="720000"/>
          </a:xfrm>
        </p:grpSpPr>
        <p:sp>
          <p:nvSpPr>
            <p:cNvPr id="34" name="Ellipse 33"/>
            <p:cNvSpPr/>
            <p:nvPr/>
          </p:nvSpPr>
          <p:spPr>
            <a:xfrm>
              <a:off x="4113069" y="1436541"/>
              <a:ext cx="208486" cy="208486"/>
            </a:xfrm>
            <a:prstGeom prst="ellipse">
              <a:avLst/>
            </a:prstGeom>
            <a:solidFill>
              <a:srgbClr val="4BACC6">
                <a:lumMod val="20000"/>
                <a:lumOff val="80000"/>
              </a:srgbClr>
            </a:solidFill>
            <a:ln w="9525" cap="flat" cmpd="sng" algn="ctr">
              <a:solidFill>
                <a:srgbClr val="4BACC6">
                  <a:lumMod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8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0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6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2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8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4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0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6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2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4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noProof="0" dirty="0">
                  <a:solidFill>
                    <a:srgbClr val="FF0000"/>
                  </a:solidFill>
                  <a:latin typeface="Calibri"/>
                </a:rPr>
                <a:t>8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46" name="Ellipse 45"/>
          <p:cNvSpPr/>
          <p:nvPr/>
        </p:nvSpPr>
        <p:spPr>
          <a:xfrm>
            <a:off x="327277" y="4879978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520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31520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91520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1520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1520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71520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31520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691520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20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1520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lèche vers le bas 56"/>
          <p:cNvSpPr/>
          <p:nvPr/>
        </p:nvSpPr>
        <p:spPr>
          <a:xfrm rot="10800000">
            <a:off x="1098367" y="5589240"/>
            <a:ext cx="106306" cy="1771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2343501" y="4879978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67744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47744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07744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67744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27744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87744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347744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07744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627744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noProof="0" dirty="0">
                <a:solidFill>
                  <a:srgbClr val="FF0000"/>
                </a:solidFill>
                <a:latin typeface="Calibri"/>
              </a:rPr>
              <a:t>8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87744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4363514" y="4879978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87757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367757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727757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87757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7757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007757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367757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27757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647757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noProof="0" dirty="0" smtClean="0">
                <a:solidFill>
                  <a:srgbClr val="FF0000"/>
                </a:solidFill>
                <a:latin typeface="Calibri"/>
              </a:rPr>
              <a:t>5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07757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1" name="Connecteur droit 80"/>
          <p:cNvCxnSpPr/>
          <p:nvPr/>
        </p:nvCxnSpPr>
        <p:spPr>
          <a:xfrm>
            <a:off x="2193017" y="4879978"/>
            <a:ext cx="0" cy="969266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cxnSp>
        <p:nvCxnSpPr>
          <p:cNvPr id="84" name="Connecteur droit 83"/>
          <p:cNvCxnSpPr/>
          <p:nvPr/>
        </p:nvCxnSpPr>
        <p:spPr>
          <a:xfrm>
            <a:off x="6230903" y="4879978"/>
            <a:ext cx="0" cy="969266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cxnSp>
        <p:nvCxnSpPr>
          <p:cNvPr id="85" name="Connecteur droit 84"/>
          <p:cNvCxnSpPr/>
          <p:nvPr/>
        </p:nvCxnSpPr>
        <p:spPr>
          <a:xfrm>
            <a:off x="7020272" y="2320852"/>
            <a:ext cx="2123728" cy="0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cxnSp>
        <p:nvCxnSpPr>
          <p:cNvPr id="89" name="Connecteur droit 88"/>
          <p:cNvCxnSpPr/>
          <p:nvPr/>
        </p:nvCxnSpPr>
        <p:spPr>
          <a:xfrm>
            <a:off x="7020272" y="3212976"/>
            <a:ext cx="2123728" cy="0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sp>
        <p:nvSpPr>
          <p:cNvPr id="90" name="Ellipse 89"/>
          <p:cNvSpPr/>
          <p:nvPr/>
        </p:nvSpPr>
        <p:spPr>
          <a:xfrm>
            <a:off x="6412053" y="4879978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336296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416296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776296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36296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696296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056296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416296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776296" y="4797152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696296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noProof="0" dirty="0" smtClean="0">
                <a:latin typeface="Calibri"/>
              </a:rPr>
              <a:t>5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056296" y="5157152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69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987008" cy="990600"/>
          </a:xfrm>
        </p:spPr>
        <p:txBody>
          <a:bodyPr/>
          <a:lstStyle/>
          <a:p>
            <a:r>
              <a:rPr lang="fr-FR" dirty="0" smtClean="0"/>
              <a:t>Le Tri rapide – Première segmentation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205062" y="847530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083408" y="836312"/>
            <a:ext cx="216784" cy="216784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3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9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5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7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3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5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1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3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9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5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83808" y="836512"/>
            <a:ext cx="216384" cy="216384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3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92000" y="198888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5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1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3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9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52000" y="198888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1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3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52000" y="2564415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1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7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32000" y="25649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9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1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3852000" y="2348880"/>
            <a:ext cx="18000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stealth" w="med" len="lg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49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4211800" y="3789000"/>
            <a:ext cx="7200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stealth" w="med" len="lg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277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3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21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7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9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9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5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5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3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2411760" y="4509080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lgDashDot"/>
          </a:ln>
          <a:effectLst/>
        </p:spPr>
      </p:cxnSp>
      <p:sp>
        <p:nvSpPr>
          <p:cNvPr id="61" name="Ellipse 60"/>
          <p:cNvSpPr/>
          <p:nvPr/>
        </p:nvSpPr>
        <p:spPr>
          <a:xfrm>
            <a:off x="5777800" y="1788338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5400104" y="2420848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4708701" y="3851550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3623843" y="1788338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3983643" y="2420848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4367662" y="3851550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Arc 66"/>
          <p:cNvSpPr/>
          <p:nvPr/>
        </p:nvSpPr>
        <p:spPr>
          <a:xfrm flipV="1">
            <a:off x="2989991" y="5625204"/>
            <a:ext cx="1059945" cy="396044"/>
          </a:xfrm>
          <a:prstGeom prst="arc">
            <a:avLst>
              <a:gd name="adj1" fmla="val 10834787"/>
              <a:gd name="adj2" fmla="val 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stealth" w="med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2411560" y="1676915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277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13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21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7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29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01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49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5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77" name="Ellipse 76"/>
          <p:cNvSpPr/>
          <p:nvPr/>
        </p:nvSpPr>
        <p:spPr>
          <a:xfrm>
            <a:off x="5058000" y="3233865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3983443" y="3233865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Connecteur droit 78"/>
          <p:cNvCxnSpPr/>
          <p:nvPr/>
        </p:nvCxnSpPr>
        <p:spPr>
          <a:xfrm>
            <a:off x="2417910" y="3068920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3851800" y="342900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31800" y="342900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77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13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21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7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29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01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49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5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5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93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92" name="Ellipse 91"/>
          <p:cNvSpPr/>
          <p:nvPr/>
        </p:nvSpPr>
        <p:spPr>
          <a:xfrm>
            <a:off x="3995936" y="4581409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263717" y="4581409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Connecteur droit 93"/>
          <p:cNvCxnSpPr/>
          <p:nvPr/>
        </p:nvCxnSpPr>
        <p:spPr>
          <a:xfrm>
            <a:off x="2411760" y="5229160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lgDashDot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277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13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21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57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29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01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9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65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85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93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05" name="Ellipse 104"/>
          <p:cNvSpPr/>
          <p:nvPr/>
        </p:nvSpPr>
        <p:spPr>
          <a:xfrm>
            <a:off x="3995936" y="5301489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4263717" y="5301489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7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3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21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57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29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1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9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5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85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93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17" name="Ellipse 116"/>
          <p:cNvSpPr/>
          <p:nvPr/>
        </p:nvSpPr>
        <p:spPr>
          <a:xfrm>
            <a:off x="3996336" y="6021569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4264117" y="6021569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Ellipse 118"/>
          <p:cNvSpPr/>
          <p:nvPr/>
        </p:nvSpPr>
        <p:spPr>
          <a:xfrm>
            <a:off x="3941784" y="6633304"/>
            <a:ext cx="180032" cy="180032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907577" y="658891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pic>
        <p:nvPicPr>
          <p:cNvPr id="1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73" y="1319757"/>
            <a:ext cx="27622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Rectangle 121"/>
          <p:cNvSpPr/>
          <p:nvPr/>
        </p:nvSpPr>
        <p:spPr>
          <a:xfrm>
            <a:off x="539552" y="3341865"/>
            <a:ext cx="1584176" cy="26713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-27073" y="3858330"/>
            <a:ext cx="2232248" cy="434704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Première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segmentation 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noProof="0" dirty="0" smtClean="0">
                <a:solidFill>
                  <a:sysClr val="windowText" lastClr="000000"/>
                </a:solidFill>
                <a:latin typeface="Calibri"/>
              </a:rPr>
              <a:t>i = 0, j = 9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04704"/>
            <a:ext cx="34766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6876256" y="5034354"/>
            <a:ext cx="1872208" cy="41087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26" name="Connecteur droit avec flèche 125"/>
          <p:cNvCxnSpPr>
            <a:endCxn id="125" idx="2"/>
          </p:cNvCxnSpPr>
          <p:nvPr/>
        </p:nvCxnSpPr>
        <p:spPr>
          <a:xfrm flipV="1">
            <a:off x="6588224" y="5445224"/>
            <a:ext cx="1224136" cy="36000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6876256" y="3799588"/>
            <a:ext cx="2267744" cy="123476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25" name="Accolade fermante 1024"/>
          <p:cNvSpPr/>
          <p:nvPr/>
        </p:nvSpPr>
        <p:spPr>
          <a:xfrm>
            <a:off x="6516216" y="1676915"/>
            <a:ext cx="222174" cy="2832165"/>
          </a:xfrm>
          <a:prstGeom prst="rightBrace">
            <a:avLst>
              <a:gd name="adj1" fmla="val 160667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2" name="Connecteur droit avec flèche 131"/>
          <p:cNvCxnSpPr/>
          <p:nvPr/>
        </p:nvCxnSpPr>
        <p:spPr>
          <a:xfrm flipH="1" flipV="1">
            <a:off x="6732040" y="3092998"/>
            <a:ext cx="144216" cy="69600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138" name="Rectangle 137"/>
          <p:cNvSpPr/>
          <p:nvPr/>
        </p:nvSpPr>
        <p:spPr>
          <a:xfrm>
            <a:off x="6876256" y="3341865"/>
            <a:ext cx="648072" cy="4578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39" name="Connecteur droit avec flèche 138"/>
          <p:cNvCxnSpPr>
            <a:stCxn id="138" idx="0"/>
          </p:cNvCxnSpPr>
          <p:nvPr/>
        </p:nvCxnSpPr>
        <p:spPr>
          <a:xfrm flipH="1" flipV="1">
            <a:off x="6587824" y="1276221"/>
            <a:ext cx="612468" cy="2065644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46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987008" cy="990600"/>
          </a:xfrm>
        </p:spPr>
        <p:txBody>
          <a:bodyPr/>
          <a:lstStyle/>
          <a:p>
            <a:r>
              <a:rPr lang="fr-FR" dirty="0" smtClean="0"/>
              <a:t>Le Tri rapide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3907577" y="2567370"/>
            <a:ext cx="263214" cy="276999"/>
            <a:chOff x="3907577" y="1620360"/>
            <a:chExt cx="263214" cy="276999"/>
          </a:xfrm>
        </p:grpSpPr>
        <p:sp>
          <p:nvSpPr>
            <p:cNvPr id="119" name="Ellipse 118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907577" y="162036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pic>
        <p:nvPicPr>
          <p:cNvPr id="12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87"/>
          <a:stretch/>
        </p:blipFill>
        <p:spPr bwMode="auto">
          <a:xfrm>
            <a:off x="0" y="2039262"/>
            <a:ext cx="2232248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e 139"/>
          <p:cNvGrpSpPr/>
          <p:nvPr/>
        </p:nvGrpSpPr>
        <p:grpSpPr>
          <a:xfrm>
            <a:off x="2771920" y="3283558"/>
            <a:ext cx="261610" cy="276999"/>
            <a:chOff x="3907577" y="1620360"/>
            <a:chExt cx="261610" cy="276999"/>
          </a:xfrm>
        </p:grpSpPr>
        <p:sp>
          <p:nvSpPr>
            <p:cNvPr id="141" name="Ellipse 140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>
                  <a:solidFill>
                    <a:sysClr val="windowText" lastClr="000000"/>
                  </a:solidFill>
                </a:rPr>
                <a:t>0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2773364" y="2608947"/>
            <a:ext cx="1080000" cy="193846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(0,2)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212200" y="2602062"/>
            <a:ext cx="2160000" cy="207615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QS(4,9)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138075" y="3323099"/>
            <a:ext cx="547370" cy="195880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fr-FR" sz="1000" b="1" kern="0" dirty="0" smtClean="0">
                <a:solidFill>
                  <a:sysClr val="windowText" lastClr="000000"/>
                </a:solidFill>
                <a:latin typeface="Calibri"/>
              </a:rPr>
              <a:t>QS (0,-1)</a:t>
            </a:r>
            <a:endParaRPr lang="fr-FR" sz="10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771920" y="1868444"/>
            <a:ext cx="3598836" cy="193846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(0,9)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090791" y="3320025"/>
            <a:ext cx="749961" cy="18693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(1,2)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160" name="Groupe 159"/>
          <p:cNvGrpSpPr/>
          <p:nvPr/>
        </p:nvGrpSpPr>
        <p:grpSpPr>
          <a:xfrm>
            <a:off x="3102156" y="4008507"/>
            <a:ext cx="261610" cy="276999"/>
            <a:chOff x="3907577" y="1620360"/>
            <a:chExt cx="261610" cy="276999"/>
          </a:xfrm>
        </p:grpSpPr>
        <p:sp>
          <p:nvSpPr>
            <p:cNvPr id="161" name="Ellipse 160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sysClr val="windowText" lastClr="000000"/>
                  </a:solidFill>
                </a:rPr>
                <a:t>1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2309871" y="4045992"/>
            <a:ext cx="749961" cy="18693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(1,0)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420829" y="4045991"/>
            <a:ext cx="749961" cy="18693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(2,2)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65" name="Connecteur droit avec flèche 164"/>
          <p:cNvCxnSpPr>
            <a:stCxn id="124" idx="0"/>
            <a:endCxn id="155" idx="2"/>
          </p:cNvCxnSpPr>
          <p:nvPr/>
        </p:nvCxnSpPr>
        <p:spPr>
          <a:xfrm flipV="1">
            <a:off x="3313364" y="2062290"/>
            <a:ext cx="1257974" cy="546657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167" name="Connecteur droit avec flèche 166"/>
          <p:cNvCxnSpPr>
            <a:stCxn id="148" idx="0"/>
            <a:endCxn id="124" idx="2"/>
          </p:cNvCxnSpPr>
          <p:nvPr/>
        </p:nvCxnSpPr>
        <p:spPr>
          <a:xfrm flipV="1">
            <a:off x="2411760" y="2802793"/>
            <a:ext cx="901604" cy="520306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170" name="Connecteur droit avec flèche 169"/>
          <p:cNvCxnSpPr>
            <a:stCxn id="159" idx="0"/>
            <a:endCxn id="124" idx="2"/>
          </p:cNvCxnSpPr>
          <p:nvPr/>
        </p:nvCxnSpPr>
        <p:spPr>
          <a:xfrm flipH="1" flipV="1">
            <a:off x="3313364" y="2802793"/>
            <a:ext cx="152408" cy="517232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173" name="Connecteur droit avec flèche 172"/>
          <p:cNvCxnSpPr>
            <a:stCxn id="163" idx="0"/>
            <a:endCxn id="159" idx="2"/>
          </p:cNvCxnSpPr>
          <p:nvPr/>
        </p:nvCxnSpPr>
        <p:spPr>
          <a:xfrm flipV="1">
            <a:off x="2684852" y="3506964"/>
            <a:ext cx="780920" cy="53902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177" name="Connecteur droit avec flèche 176"/>
          <p:cNvCxnSpPr>
            <a:stCxn id="164" idx="0"/>
            <a:endCxn id="159" idx="2"/>
          </p:cNvCxnSpPr>
          <p:nvPr/>
        </p:nvCxnSpPr>
        <p:spPr>
          <a:xfrm flipH="1" flipV="1">
            <a:off x="3465772" y="3506964"/>
            <a:ext cx="330038" cy="539027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181" name="Rectangle 180"/>
          <p:cNvSpPr/>
          <p:nvPr/>
        </p:nvSpPr>
        <p:spPr>
          <a:xfrm>
            <a:off x="6751542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931542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469588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65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01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7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7109588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19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7289588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783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73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709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81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853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817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45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grpSp>
        <p:nvGrpSpPr>
          <p:cNvPr id="197" name="Groupe 196"/>
          <p:cNvGrpSpPr/>
          <p:nvPr/>
        </p:nvGrpSpPr>
        <p:grpSpPr>
          <a:xfrm>
            <a:off x="7141555" y="2849032"/>
            <a:ext cx="261610" cy="276999"/>
            <a:chOff x="3907577" y="1620360"/>
            <a:chExt cx="261610" cy="276999"/>
          </a:xfrm>
        </p:grpSpPr>
        <p:sp>
          <p:nvSpPr>
            <p:cNvPr id="198" name="Ellipse 197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>
                  <a:solidFill>
                    <a:sysClr val="windowText" lastClr="000000"/>
                  </a:solidFill>
                </a:rPr>
                <a:t>5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0" name="Groupe 199"/>
          <p:cNvGrpSpPr/>
          <p:nvPr/>
        </p:nvGrpSpPr>
        <p:grpSpPr>
          <a:xfrm>
            <a:off x="5700673" y="4010297"/>
            <a:ext cx="261610" cy="276999"/>
            <a:chOff x="3907577" y="1620360"/>
            <a:chExt cx="261610" cy="276999"/>
          </a:xfrm>
        </p:grpSpPr>
        <p:sp>
          <p:nvSpPr>
            <p:cNvPr id="201" name="Ellipse 200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>
                  <a:solidFill>
                    <a:sysClr val="windowText" lastClr="000000"/>
                  </a:solidFill>
                </a:rPr>
                <a:t>7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4203481" y="3322008"/>
            <a:ext cx="749961" cy="18693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(4,4)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292200" y="3326434"/>
            <a:ext cx="1078556" cy="192546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(6,9)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5" name="Connecteur droit avec flèche 204"/>
          <p:cNvCxnSpPr>
            <a:stCxn id="146" idx="0"/>
            <a:endCxn id="155" idx="2"/>
          </p:cNvCxnSpPr>
          <p:nvPr/>
        </p:nvCxnSpPr>
        <p:spPr>
          <a:xfrm flipH="1" flipV="1">
            <a:off x="4571338" y="2062290"/>
            <a:ext cx="720862" cy="539772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208" name="Connecteur droit avec flèche 207"/>
          <p:cNvCxnSpPr>
            <a:stCxn id="204" idx="0"/>
            <a:endCxn id="146" idx="2"/>
          </p:cNvCxnSpPr>
          <p:nvPr/>
        </p:nvCxnSpPr>
        <p:spPr>
          <a:xfrm flipH="1" flipV="1">
            <a:off x="5292200" y="2809677"/>
            <a:ext cx="539278" cy="516757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211" name="Connecteur droit avec flèche 210"/>
          <p:cNvCxnSpPr>
            <a:stCxn id="203" idx="0"/>
            <a:endCxn id="146" idx="2"/>
          </p:cNvCxnSpPr>
          <p:nvPr/>
        </p:nvCxnSpPr>
        <p:spPr>
          <a:xfrm flipV="1">
            <a:off x="4578462" y="2809677"/>
            <a:ext cx="713738" cy="51233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214" name="Rectangle 213"/>
          <p:cNvSpPr/>
          <p:nvPr/>
        </p:nvSpPr>
        <p:spPr>
          <a:xfrm>
            <a:off x="7812360" y="388838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8532360" y="388838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8172360" y="388838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52360" y="388838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grpSp>
        <p:nvGrpSpPr>
          <p:cNvPr id="218" name="Groupe 217"/>
          <p:cNvGrpSpPr/>
          <p:nvPr/>
        </p:nvGrpSpPr>
        <p:grpSpPr>
          <a:xfrm>
            <a:off x="7861555" y="3583752"/>
            <a:ext cx="261610" cy="276999"/>
            <a:chOff x="3907577" y="1620360"/>
            <a:chExt cx="261610" cy="276999"/>
          </a:xfrm>
        </p:grpSpPr>
        <p:sp>
          <p:nvSpPr>
            <p:cNvPr id="219" name="Ellipse 218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noProof="0" dirty="0" smtClean="0">
                  <a:solidFill>
                    <a:sysClr val="windowText" lastClr="000000"/>
                  </a:solidFill>
                </a:rPr>
                <a:t>7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4929685" y="4037409"/>
            <a:ext cx="722435" cy="19552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(6,6)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019797" y="4045154"/>
            <a:ext cx="722435" cy="19552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(8,9)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23" name="Connecteur droit avec flèche 222"/>
          <p:cNvCxnSpPr>
            <a:stCxn id="222" idx="0"/>
            <a:endCxn id="204" idx="2"/>
          </p:cNvCxnSpPr>
          <p:nvPr/>
        </p:nvCxnSpPr>
        <p:spPr>
          <a:xfrm flipH="1" flipV="1">
            <a:off x="5831478" y="3518980"/>
            <a:ext cx="549537" cy="526174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226" name="Connecteur droit avec flèche 225"/>
          <p:cNvCxnSpPr>
            <a:stCxn id="221" idx="0"/>
            <a:endCxn id="204" idx="2"/>
          </p:cNvCxnSpPr>
          <p:nvPr/>
        </p:nvCxnSpPr>
        <p:spPr>
          <a:xfrm flipV="1">
            <a:off x="5290903" y="3518980"/>
            <a:ext cx="540575" cy="51842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grpSp>
        <p:nvGrpSpPr>
          <p:cNvPr id="229" name="Groupe 228"/>
          <p:cNvGrpSpPr/>
          <p:nvPr/>
        </p:nvGrpSpPr>
        <p:grpSpPr>
          <a:xfrm>
            <a:off x="7248783" y="2339596"/>
            <a:ext cx="261610" cy="276999"/>
            <a:chOff x="3907577" y="1620360"/>
            <a:chExt cx="261610" cy="276999"/>
          </a:xfrm>
        </p:grpSpPr>
        <p:sp>
          <p:nvSpPr>
            <p:cNvPr id="230" name="Ellipse 229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grpSp>
        <p:nvGrpSpPr>
          <p:cNvPr id="232" name="Groupe 231"/>
          <p:cNvGrpSpPr/>
          <p:nvPr/>
        </p:nvGrpSpPr>
        <p:grpSpPr>
          <a:xfrm>
            <a:off x="6266745" y="4736177"/>
            <a:ext cx="261610" cy="276999"/>
            <a:chOff x="3907577" y="1620360"/>
            <a:chExt cx="261610" cy="276999"/>
          </a:xfrm>
        </p:grpSpPr>
        <p:sp>
          <p:nvSpPr>
            <p:cNvPr id="233" name="Ellipse 232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5495757" y="4763289"/>
            <a:ext cx="722435" cy="19552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(8,7)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585869" y="4771034"/>
            <a:ext cx="722435" cy="19552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(9,9)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37" name="Connecteur droit avec flèche 236"/>
          <p:cNvCxnSpPr>
            <a:stCxn id="236" idx="0"/>
            <a:endCxn id="222" idx="2"/>
          </p:cNvCxnSpPr>
          <p:nvPr/>
        </p:nvCxnSpPr>
        <p:spPr>
          <a:xfrm flipH="1" flipV="1">
            <a:off x="6381015" y="4240676"/>
            <a:ext cx="566072" cy="53035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241" name="Connecteur droit avec flèche 240"/>
          <p:cNvCxnSpPr>
            <a:stCxn id="235" idx="0"/>
            <a:endCxn id="222" idx="2"/>
          </p:cNvCxnSpPr>
          <p:nvPr/>
        </p:nvCxnSpPr>
        <p:spPr>
          <a:xfrm flipV="1">
            <a:off x="5856975" y="4240676"/>
            <a:ext cx="524040" cy="522613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365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536</TotalTime>
  <Words>354</Words>
  <Application>Microsoft Office PowerPoint</Application>
  <PresentationFormat>Affichage à l'écran (4:3)</PresentationFormat>
  <Paragraphs>223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Origine</vt:lpstr>
      <vt:lpstr> Partie 5 Algorithme &amp; Programmation II</vt:lpstr>
      <vt:lpstr>Tri par insertion : méthode 1</vt:lpstr>
      <vt:lpstr>Le Tri rapide – Première segmentation</vt:lpstr>
      <vt:lpstr>Le Tri rapide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pt_ptsi</cp:lastModifiedBy>
  <cp:revision>125</cp:revision>
  <dcterms:created xsi:type="dcterms:W3CDTF">2014-09-30T07:33:25Z</dcterms:created>
  <dcterms:modified xsi:type="dcterms:W3CDTF">2016-11-07T10:40:45Z</dcterms:modified>
</cp:coreProperties>
</file>