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9" r:id="rId11"/>
    <p:sldId id="270" r:id="rId12"/>
    <p:sldId id="271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7B6C9A1-E4F2-4EF2-A0C7-ACE4C2B54E67}">
          <p14:sldIdLst>
            <p14:sldId id="256"/>
            <p14:sldId id="257"/>
            <p14:sldId id="258"/>
            <p14:sldId id="259"/>
            <p14:sldId id="260"/>
            <p14:sldId id="267"/>
            <p14:sldId id="261"/>
            <p14:sldId id="268"/>
            <p14:sldId id="262"/>
            <p14:sldId id="269"/>
            <p14:sldId id="270"/>
            <p14:sldId id="271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0" d="100"/>
          <a:sy n="70" d="100"/>
        </p:scale>
        <p:origin x="-139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AC0836D-6E45-451B-8C12-1328A662FF5C}" type="datetime1">
              <a:rPr lang="fr-FR" smtClean="0"/>
              <a:t>08/11/2014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D9DC-742E-40E9-AD11-68A3CC5FD504}" type="datetime1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83EC-F3E8-42F6-8133-A0BE922727D8}" type="datetime1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8A19F4-AED6-4DAC-A1D8-583203FD5AD5}" type="datetime1">
              <a:rPr lang="fr-FR" smtClean="0"/>
              <a:t>08/11/2014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D59582-A404-4F77-889A-E5FFC0336FAD}" type="datetime1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F61F-9BF1-4682-B712-38A3A8ED273E}" type="datetime1">
              <a:rPr lang="fr-FR" smtClean="0"/>
              <a:t>08/11/2014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CD19-1910-41F7-8245-F7470F6E1383}" type="datetime1">
              <a:rPr lang="fr-FR" smtClean="0"/>
              <a:t>08/11/2014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90A14E-EF9B-4CBE-823E-242043F2BEDD}" type="datetime1">
              <a:rPr lang="fr-FR" smtClean="0"/>
              <a:t>08/11/2014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3CCC-AA6E-442B-A822-CBF1E9CACBC1}" type="datetime1">
              <a:rPr lang="fr-FR" smtClean="0"/>
              <a:t>08/11/2014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EF1607-D0ED-49B5-A570-F02CBA97EA14}" type="datetime1">
              <a:rPr lang="fr-FR" smtClean="0"/>
              <a:t>08/11/2014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F746A8-A55B-4235-9FAD-DEC57835D861}" type="datetime1">
              <a:rPr lang="fr-FR" smtClean="0"/>
              <a:t>08/11/2014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7C2BEF-2B2F-41D0-A7D2-CEB801801DC2}" type="datetime1">
              <a:rPr lang="fr-FR" smtClean="0"/>
              <a:t>08/11/2014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838" y="334534"/>
            <a:ext cx="8607626" cy="2014345"/>
          </a:xfrm>
        </p:spPr>
        <p:txBody>
          <a:bodyPr>
            <a:normAutofit/>
          </a:bodyPr>
          <a:lstStyle/>
          <a:p>
            <a:r>
              <a:rPr lang="fr-FR" dirty="0" smtClean="0"/>
              <a:t>Informatique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Représentation des entiers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2132856"/>
            <a:ext cx="6172200" cy="1371600"/>
          </a:xfrm>
        </p:spPr>
        <p:txBody>
          <a:bodyPr/>
          <a:lstStyle/>
          <a:p>
            <a:r>
              <a:rPr lang="fr-FR" dirty="0" smtClean="0"/>
              <a:t>PTSI – 2014 – 2015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nombres entiers naturels</a:t>
            </a:r>
            <a:br>
              <a:rPr lang="fr-FR" sz="2400" dirty="0" smtClean="0"/>
            </a:br>
            <a:r>
              <a:rPr lang="fr-FR" sz="2400" dirty="0" smtClean="0"/>
              <a:t>Capacités de la représentation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203194"/>
            <a:ext cx="8208912" cy="112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492896"/>
            <a:ext cx="8208912" cy="20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965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Représentation des nombres entiers naturels</a:t>
            </a:r>
            <a:br>
              <a:rPr lang="fr-FR" sz="2400" dirty="0"/>
            </a:br>
            <a:r>
              <a:rPr lang="fr-FR" sz="2400" dirty="0"/>
              <a:t>Capacités de la </a:t>
            </a:r>
            <a:r>
              <a:rPr lang="fr-FR" sz="2400" dirty="0" smtClean="0"/>
              <a:t>représentation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3933056"/>
            <a:ext cx="7903220" cy="2540896"/>
          </a:xfrm>
        </p:spPr>
        <p:txBody>
          <a:bodyPr/>
          <a:lstStyle/>
          <a:p>
            <a:r>
              <a:rPr lang="fr-FR" dirty="0" smtClean="0"/>
              <a:t>Faire la somme de (247)10 et (53)10 en binaire. </a:t>
            </a:r>
          </a:p>
          <a:p>
            <a:r>
              <a:rPr lang="fr-FR" dirty="0" smtClean="0"/>
              <a:t>Que se passe-t-il si les nombres sont codés sur 1 octet dans la machine ?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196752"/>
            <a:ext cx="803689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186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Pour chacun des nombres suivants, donner leur conversion en binaire, hexadécimal ou décimal :</a:t>
            </a:r>
          </a:p>
          <a:p>
            <a:pPr lvl="1"/>
            <a:r>
              <a:rPr lang="fr-FR" dirty="0" smtClean="0"/>
              <a:t>(10050)</a:t>
            </a:r>
            <a:r>
              <a:rPr lang="fr-FR" baseline="-25000" dirty="0" smtClean="0"/>
              <a:t>10</a:t>
            </a:r>
          </a:p>
          <a:p>
            <a:pPr lvl="1"/>
            <a:r>
              <a:rPr lang="fr-FR" dirty="0" smtClean="0"/>
              <a:t>(10010001)</a:t>
            </a:r>
            <a:r>
              <a:rPr lang="fr-FR" baseline="-25000" dirty="0" smtClean="0"/>
              <a:t>2</a:t>
            </a:r>
          </a:p>
          <a:p>
            <a:pPr lvl="1"/>
            <a:r>
              <a:rPr lang="fr-FR" dirty="0" smtClean="0"/>
              <a:t>(A3F)</a:t>
            </a:r>
            <a:r>
              <a:rPr lang="fr-FR" baseline="-25000" dirty="0" smtClean="0"/>
              <a:t>16</a:t>
            </a:r>
          </a:p>
          <a:p>
            <a:pPr lvl="1"/>
            <a:endParaRPr lang="fr-FR" dirty="0"/>
          </a:p>
          <a:p>
            <a:r>
              <a:rPr lang="fr-FR" dirty="0" smtClean="0"/>
              <a:t>On désire utiliser 12 bits pour comptabiliser les des objets. </a:t>
            </a:r>
          </a:p>
          <a:p>
            <a:pPr lvl="1"/>
            <a:r>
              <a:rPr lang="fr-FR" dirty="0" smtClean="0"/>
              <a:t>Quel est le nombre maximal d’objet qu’on peut compter ?</a:t>
            </a:r>
          </a:p>
          <a:p>
            <a:pPr lvl="1"/>
            <a:r>
              <a:rPr lang="fr-FR" dirty="0" smtClean="0"/>
              <a:t>Indiquer le premier et le dernier nombre en binaire, décimal et hexadécimal. </a:t>
            </a:r>
          </a:p>
          <a:p>
            <a:pPr lvl="1"/>
            <a:endParaRPr lang="fr-FR" dirty="0"/>
          </a:p>
          <a:p>
            <a:r>
              <a:rPr lang="fr-FR" dirty="0" smtClean="0"/>
              <a:t>On désire compter 65000 objets. </a:t>
            </a:r>
          </a:p>
          <a:p>
            <a:pPr lvl="1"/>
            <a:r>
              <a:rPr lang="fr-FR" dirty="0" smtClean="0"/>
              <a:t>Combien de bits sont nécessaires ?</a:t>
            </a:r>
          </a:p>
          <a:p>
            <a:pPr lvl="1"/>
            <a:r>
              <a:rPr lang="fr-FR" dirty="0" smtClean="0"/>
              <a:t>Quel est le numéro du premier et du dernier objet ?</a:t>
            </a:r>
          </a:p>
          <a:p>
            <a:pPr lvl="1"/>
            <a:endParaRPr lang="fr-FR" dirty="0"/>
          </a:p>
          <a:p>
            <a:r>
              <a:rPr lang="fr-FR" dirty="0" smtClean="0"/>
              <a:t>Dans un système où les nombres sont codés sur 8 bits, réaliser en binaire la somme suivante : </a:t>
            </a:r>
          </a:p>
          <a:p>
            <a:pPr lvl="1"/>
            <a:r>
              <a:rPr lang="fr-FR" dirty="0" smtClean="0"/>
              <a:t>71  + 35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542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entiers relatifs</a:t>
            </a:r>
            <a:br>
              <a:rPr lang="fr-FR" sz="2400" dirty="0" smtClean="0"/>
            </a:br>
            <a:r>
              <a:rPr lang="fr-FR" sz="2400" dirty="0" smtClean="0"/>
              <a:t>Première approche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865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entiers relatifs</a:t>
            </a:r>
            <a:br>
              <a:rPr lang="fr-FR" sz="2400" dirty="0" smtClean="0"/>
            </a:br>
            <a:r>
              <a:rPr lang="fr-FR" sz="2400" dirty="0" smtClean="0"/>
              <a:t>Représentation en complément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102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entiers relatifs</a:t>
            </a:r>
            <a:br>
              <a:rPr lang="fr-FR" sz="2400" dirty="0" smtClean="0"/>
            </a:br>
            <a:r>
              <a:rPr lang="fr-FR" sz="2400" dirty="0" smtClean="0"/>
              <a:t>Capacité de représentation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693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entiers relatifs</a:t>
            </a:r>
            <a:br>
              <a:rPr lang="fr-FR" sz="2400" dirty="0" smtClean="0"/>
            </a:br>
            <a:r>
              <a:rPr lang="fr-FR" sz="2400" dirty="0" smtClean="0"/>
              <a:t>Notation Hexadécimale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665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br>
              <a:rPr lang="fr-FR" dirty="0" smtClean="0"/>
            </a:br>
            <a:r>
              <a:rPr lang="fr-FR" dirty="0" smtClean="0"/>
              <a:t>Logique Binaire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9951"/>
            <a:ext cx="8424936" cy="101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424936" cy="316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05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br>
              <a:rPr lang="fr-FR" dirty="0" smtClean="0"/>
            </a:br>
            <a:r>
              <a:rPr lang="fr-FR" dirty="0" smtClean="0"/>
              <a:t>Notion de mot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852275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71"/>
          <a:stretch/>
        </p:blipFill>
        <p:spPr bwMode="auto">
          <a:xfrm>
            <a:off x="179512" y="5445224"/>
            <a:ext cx="793210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1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br>
              <a:rPr lang="fr-FR" dirty="0" smtClean="0"/>
            </a:br>
            <a:r>
              <a:rPr lang="fr-FR" dirty="0" smtClean="0"/>
              <a:t>Notion de pondération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3"/>
            <a:ext cx="7992888" cy="28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437112"/>
            <a:ext cx="7382024" cy="217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442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nombres entiers naturels</a:t>
            </a:r>
            <a:br>
              <a:rPr lang="fr-FR" sz="2400" dirty="0" smtClean="0"/>
            </a:br>
            <a:r>
              <a:rPr lang="fr-FR" sz="2400" dirty="0" smtClean="0"/>
              <a:t>De la base k à la base 10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467600" cy="135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336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nombres entiers naturels</a:t>
            </a:r>
            <a:br>
              <a:rPr lang="fr-FR" sz="2400" dirty="0" smtClean="0"/>
            </a:br>
            <a:r>
              <a:rPr lang="fr-FR" sz="2400" dirty="0" smtClean="0"/>
              <a:t>De la base k à la base 10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Convertir (10101)</a:t>
            </a:r>
            <a:r>
              <a:rPr lang="fr-FR" baseline="-25000" dirty="0" smtClean="0"/>
              <a:t>2  </a:t>
            </a:r>
            <a:r>
              <a:rPr lang="fr-FR" dirty="0" smtClean="0"/>
              <a:t>en base 10.</a:t>
            </a:r>
            <a:endParaRPr lang="fr-FR" baseline="-25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072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nombres entiers naturels</a:t>
            </a:r>
            <a:br>
              <a:rPr lang="fr-FR" sz="2400" dirty="0" smtClean="0"/>
            </a:br>
            <a:r>
              <a:rPr lang="fr-FR" sz="2400" dirty="0" smtClean="0"/>
              <a:t>De la base 10 vers la base k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Méthode des divisions successives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Convertir (247)</a:t>
            </a:r>
            <a:r>
              <a:rPr lang="fr-FR" baseline="-25000" dirty="0" smtClean="0"/>
              <a:t>10</a:t>
            </a:r>
            <a:r>
              <a:rPr lang="fr-FR" dirty="0" smtClean="0"/>
              <a:t> en binaire.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76872"/>
            <a:ext cx="8102822" cy="268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030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nombres entiers naturels</a:t>
            </a:r>
            <a:br>
              <a:rPr lang="fr-FR" sz="2400" dirty="0" smtClean="0"/>
            </a:br>
            <a:r>
              <a:rPr lang="fr-FR" sz="2400" dirty="0" smtClean="0"/>
              <a:t>De la base 10 vers la base k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Méthode  de la plus grande puissance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Convertir (247)</a:t>
            </a:r>
            <a:r>
              <a:rPr lang="fr-FR" baseline="-25000" dirty="0" smtClean="0"/>
              <a:t>10</a:t>
            </a:r>
            <a:r>
              <a:rPr lang="fr-FR" dirty="0" smtClean="0"/>
              <a:t> en binaire.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31683"/>
            <a:ext cx="8604448" cy="110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324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des nombres entiers naturels</a:t>
            </a:r>
            <a:br>
              <a:rPr lang="fr-FR" sz="2400" dirty="0" smtClean="0"/>
            </a:br>
            <a:r>
              <a:rPr lang="fr-FR" sz="2400" dirty="0" smtClean="0"/>
              <a:t>Capacités de la représentation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2204864"/>
            <a:ext cx="7467600" cy="42690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8" y="1440266"/>
            <a:ext cx="8563816" cy="79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7" y="2373916"/>
            <a:ext cx="8347793" cy="227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4895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325</TotalTime>
  <Words>331</Words>
  <Application>Microsoft Office PowerPoint</Application>
  <PresentationFormat>Affichage à l'écran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Oriel</vt:lpstr>
      <vt:lpstr>Informatique  Représentation des entiers</vt:lpstr>
      <vt:lpstr>Généralités Logique Binaire</vt:lpstr>
      <vt:lpstr>Généralités Notion de mot</vt:lpstr>
      <vt:lpstr>Généralités Notion de pondération</vt:lpstr>
      <vt:lpstr>Représentation des nombres entiers naturels De la base k à la base 10</vt:lpstr>
      <vt:lpstr>Représentation des nombres entiers naturels De la base k à la base 10</vt:lpstr>
      <vt:lpstr>Représentation des nombres entiers naturels De la base 10 vers la base k</vt:lpstr>
      <vt:lpstr>Représentation des nombres entiers naturels De la base 10 vers la base k</vt:lpstr>
      <vt:lpstr>Représentation des nombres entiers naturels Capacités de la représentation</vt:lpstr>
      <vt:lpstr>Représentation des nombres entiers naturels Capacités de la représentation</vt:lpstr>
      <vt:lpstr>Représentation des nombres entiers naturels Capacités de la représentation</vt:lpstr>
      <vt:lpstr>Exercices</vt:lpstr>
      <vt:lpstr>Représentation des entiers relatifs Première approche</vt:lpstr>
      <vt:lpstr>Représentation des entiers relatifs Représentation en complément</vt:lpstr>
      <vt:lpstr>Représentation des entiers relatifs Capacité de représentation</vt:lpstr>
      <vt:lpstr>Représentation des entiers relatifs Notation Hexadécimale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38</cp:revision>
  <dcterms:created xsi:type="dcterms:W3CDTF">2014-07-08T14:08:53Z</dcterms:created>
  <dcterms:modified xsi:type="dcterms:W3CDTF">2014-11-08T10:16:56Z</dcterms:modified>
</cp:coreProperties>
</file>