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5" r:id="rId21"/>
    <p:sldId id="303" r:id="rId22"/>
    <p:sldId id="304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5173C-E87B-44D7-8B18-50C4162399F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C8A5501-A278-4709-A3C4-9F9AB069CEFE}">
      <dgm:prSet phldrT="[Texte]"/>
      <dgm:spPr/>
      <dgm:t>
        <a:bodyPr/>
        <a:lstStyle/>
        <a:p>
          <a:r>
            <a:rPr lang="fr-FR" dirty="0" smtClean="0"/>
            <a:t>Analyser</a:t>
          </a:r>
          <a:endParaRPr lang="fr-FR" dirty="0"/>
        </a:p>
      </dgm:t>
    </dgm:pt>
    <dgm:pt modelId="{4F438CF9-1066-414D-8DBA-ED6A52BC5DFF}" type="parTrans" cxnId="{4AEB74FD-D992-4BE0-8FBB-57D6F06809AA}">
      <dgm:prSet/>
      <dgm:spPr/>
      <dgm:t>
        <a:bodyPr/>
        <a:lstStyle/>
        <a:p>
          <a:endParaRPr lang="fr-FR"/>
        </a:p>
      </dgm:t>
    </dgm:pt>
    <dgm:pt modelId="{91A39C60-341B-4313-A551-92E4ED9B6212}" type="sibTrans" cxnId="{4AEB74FD-D992-4BE0-8FBB-57D6F06809AA}">
      <dgm:prSet/>
      <dgm:spPr/>
      <dgm:t>
        <a:bodyPr/>
        <a:lstStyle/>
        <a:p>
          <a:endParaRPr lang="fr-FR"/>
        </a:p>
      </dgm:t>
    </dgm:pt>
    <dgm:pt modelId="{A3194032-2D11-4BCA-BDCE-DFB2A3D961DD}">
      <dgm:prSet phldrT="[Texte]"/>
      <dgm:spPr/>
      <dgm:t>
        <a:bodyPr/>
        <a:lstStyle/>
        <a:p>
          <a:r>
            <a:rPr lang="fr-FR" dirty="0" smtClean="0"/>
            <a:t>Modéliser</a:t>
          </a:r>
          <a:endParaRPr lang="fr-FR" dirty="0"/>
        </a:p>
      </dgm:t>
    </dgm:pt>
    <dgm:pt modelId="{405D19C2-16F5-4187-90E7-17D8958247C4}" type="parTrans" cxnId="{638D9AE5-5CDA-4E0E-8D28-85AF7693398A}">
      <dgm:prSet/>
      <dgm:spPr/>
      <dgm:t>
        <a:bodyPr/>
        <a:lstStyle/>
        <a:p>
          <a:endParaRPr lang="fr-FR"/>
        </a:p>
      </dgm:t>
    </dgm:pt>
    <dgm:pt modelId="{D7B8E2F7-498D-42FA-9103-60118662E6AC}" type="sibTrans" cxnId="{638D9AE5-5CDA-4E0E-8D28-85AF7693398A}">
      <dgm:prSet/>
      <dgm:spPr/>
      <dgm:t>
        <a:bodyPr/>
        <a:lstStyle/>
        <a:p>
          <a:endParaRPr lang="fr-FR"/>
        </a:p>
      </dgm:t>
    </dgm:pt>
    <dgm:pt modelId="{C56FBCB3-DC26-4F53-B119-952D6DF9698B}">
      <dgm:prSet phldrT="[Texte]"/>
      <dgm:spPr/>
      <dgm:t>
        <a:bodyPr/>
        <a:lstStyle/>
        <a:p>
          <a:r>
            <a:rPr lang="fr-FR" dirty="0" smtClean="0"/>
            <a:t>Traduire</a:t>
          </a:r>
          <a:endParaRPr lang="fr-FR" dirty="0"/>
        </a:p>
      </dgm:t>
    </dgm:pt>
    <dgm:pt modelId="{4CE38750-44A6-4002-9B79-2AEBA8450289}" type="parTrans" cxnId="{ADD4E88E-8732-40F1-A301-AB0E5D7BAE9D}">
      <dgm:prSet/>
      <dgm:spPr/>
      <dgm:t>
        <a:bodyPr/>
        <a:lstStyle/>
        <a:p>
          <a:endParaRPr lang="fr-FR"/>
        </a:p>
      </dgm:t>
    </dgm:pt>
    <dgm:pt modelId="{0DE83B73-0CA7-4350-9352-A24948D58503}" type="sibTrans" cxnId="{ADD4E88E-8732-40F1-A301-AB0E5D7BAE9D}">
      <dgm:prSet/>
      <dgm:spPr/>
      <dgm:t>
        <a:bodyPr/>
        <a:lstStyle/>
        <a:p>
          <a:endParaRPr lang="fr-FR"/>
        </a:p>
      </dgm:t>
    </dgm:pt>
    <dgm:pt modelId="{214B1D3D-39DB-49CD-82CF-235A2B59E673}">
      <dgm:prSet phldrT="[Texte]"/>
      <dgm:spPr/>
      <dgm:t>
        <a:bodyPr/>
        <a:lstStyle/>
        <a:p>
          <a:r>
            <a:rPr lang="fr-FR" dirty="0" smtClean="0"/>
            <a:t>Spécifier</a:t>
          </a:r>
          <a:endParaRPr lang="fr-FR" dirty="0"/>
        </a:p>
      </dgm:t>
    </dgm:pt>
    <dgm:pt modelId="{E7D60317-B377-4251-B18C-363D9EE33D55}" type="parTrans" cxnId="{441D61C9-E5AD-4DD0-98DB-98148F02B9B7}">
      <dgm:prSet/>
      <dgm:spPr/>
      <dgm:t>
        <a:bodyPr/>
        <a:lstStyle/>
        <a:p>
          <a:endParaRPr lang="fr-FR"/>
        </a:p>
      </dgm:t>
    </dgm:pt>
    <dgm:pt modelId="{DCF3B71F-ABCA-4934-98A5-FE36E425D789}" type="sibTrans" cxnId="{441D61C9-E5AD-4DD0-98DB-98148F02B9B7}">
      <dgm:prSet/>
      <dgm:spPr/>
      <dgm:t>
        <a:bodyPr/>
        <a:lstStyle/>
        <a:p>
          <a:endParaRPr lang="fr-FR"/>
        </a:p>
      </dgm:t>
    </dgm:pt>
    <dgm:pt modelId="{52CE73A4-ABFB-4EB6-9ED5-FF99AD2C91D3}">
      <dgm:prSet phldrT="[Texte]"/>
      <dgm:spPr/>
      <dgm:t>
        <a:bodyPr/>
        <a:lstStyle/>
        <a:p>
          <a:r>
            <a:rPr lang="fr-FR" dirty="0" smtClean="0"/>
            <a:t>Valider</a:t>
          </a:r>
          <a:endParaRPr lang="fr-FR" dirty="0"/>
        </a:p>
      </dgm:t>
    </dgm:pt>
    <dgm:pt modelId="{2B804CDC-FF6D-41A3-AE3D-E499B6A0F54C}" type="parTrans" cxnId="{9EC822D3-5047-4FFB-9DA1-3036C89D6159}">
      <dgm:prSet/>
      <dgm:spPr/>
      <dgm:t>
        <a:bodyPr/>
        <a:lstStyle/>
        <a:p>
          <a:endParaRPr lang="fr-FR"/>
        </a:p>
      </dgm:t>
    </dgm:pt>
    <dgm:pt modelId="{B653031B-9B88-4738-9E84-1DCA2022318D}" type="sibTrans" cxnId="{9EC822D3-5047-4FFB-9DA1-3036C89D6159}">
      <dgm:prSet/>
      <dgm:spPr/>
      <dgm:t>
        <a:bodyPr/>
        <a:lstStyle/>
        <a:p>
          <a:endParaRPr lang="fr-FR"/>
        </a:p>
      </dgm:t>
    </dgm:pt>
    <dgm:pt modelId="{4FC59395-21FC-4FD6-B154-D5A39C6215BB}" type="pres">
      <dgm:prSet presAssocID="{AD95173C-E87B-44D7-8B18-50C4162399F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FB46A32-F0FF-42B7-9105-D478F1C49807}" type="pres">
      <dgm:prSet presAssocID="{3C8A5501-A278-4709-A3C4-9F9AB069CEFE}" presName="node" presStyleLbl="node1" presStyleIdx="0" presStyleCnt="5" custScaleX="78660" custScaleY="7866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887141-9AE7-4C07-A572-8911B352C26A}" type="pres">
      <dgm:prSet presAssocID="{91A39C60-341B-4313-A551-92E4ED9B6212}" presName="sibTrans" presStyleLbl="sibTrans2D1" presStyleIdx="0" presStyleCnt="5"/>
      <dgm:spPr/>
      <dgm:t>
        <a:bodyPr/>
        <a:lstStyle/>
        <a:p>
          <a:endParaRPr lang="fr-FR"/>
        </a:p>
      </dgm:t>
    </dgm:pt>
    <dgm:pt modelId="{A169E44D-AF12-4406-9CBA-5FCAE1A3AAE0}" type="pres">
      <dgm:prSet presAssocID="{91A39C60-341B-4313-A551-92E4ED9B6212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119C634-646F-479A-9DB7-F4E7296A49BF}" type="pres">
      <dgm:prSet presAssocID="{A3194032-2D11-4BCA-BDCE-DFB2A3D961DD}" presName="node" presStyleLbl="node1" presStyleIdx="1" presStyleCnt="5" custScaleX="78096" custScaleY="78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0522C9-3D44-436C-B177-45B3EFADD827}" type="pres">
      <dgm:prSet presAssocID="{D7B8E2F7-498D-42FA-9103-60118662E6AC}" presName="sibTrans" presStyleLbl="sibTrans2D1" presStyleIdx="1" presStyleCnt="5"/>
      <dgm:spPr/>
      <dgm:t>
        <a:bodyPr/>
        <a:lstStyle/>
        <a:p>
          <a:endParaRPr lang="fr-FR"/>
        </a:p>
      </dgm:t>
    </dgm:pt>
    <dgm:pt modelId="{A31FD807-DFF4-49B4-97BE-09665DC8BD1D}" type="pres">
      <dgm:prSet presAssocID="{D7B8E2F7-498D-42FA-9103-60118662E6AC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8346F97-0C7E-4CCB-915D-8AD54039A517}" type="pres">
      <dgm:prSet presAssocID="{C56FBCB3-DC26-4F53-B119-952D6DF9698B}" presName="node" presStyleLbl="node1" presStyleIdx="2" presStyleCnt="5" custScaleX="69735" custScaleY="6973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3DA702-75CC-40FF-855F-4D5B46FE285C}" type="pres">
      <dgm:prSet presAssocID="{0DE83B73-0CA7-4350-9352-A24948D58503}" presName="sibTrans" presStyleLbl="sibTrans2D1" presStyleIdx="2" presStyleCnt="5"/>
      <dgm:spPr/>
      <dgm:t>
        <a:bodyPr/>
        <a:lstStyle/>
        <a:p>
          <a:endParaRPr lang="fr-FR"/>
        </a:p>
      </dgm:t>
    </dgm:pt>
    <dgm:pt modelId="{53C7AAA1-D6E2-4B88-B360-B27D66B5FCBC}" type="pres">
      <dgm:prSet presAssocID="{0DE83B73-0CA7-4350-9352-A24948D58503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E3CB0E0C-3A48-4FD9-8E81-0AF0697CD94A}" type="pres">
      <dgm:prSet presAssocID="{214B1D3D-39DB-49CD-82CF-235A2B59E673}" presName="node" presStyleLbl="node1" presStyleIdx="3" presStyleCnt="5" custScaleX="74006" custScaleY="7400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8674BC-931D-43A1-8689-FEE37CA6233E}" type="pres">
      <dgm:prSet presAssocID="{DCF3B71F-ABCA-4934-98A5-FE36E425D789}" presName="sibTrans" presStyleLbl="sibTrans2D1" presStyleIdx="3" presStyleCnt="5"/>
      <dgm:spPr/>
      <dgm:t>
        <a:bodyPr/>
        <a:lstStyle/>
        <a:p>
          <a:endParaRPr lang="fr-FR"/>
        </a:p>
      </dgm:t>
    </dgm:pt>
    <dgm:pt modelId="{8AB1072E-7FEB-42E0-8DF8-58A15FE89C9D}" type="pres">
      <dgm:prSet presAssocID="{DCF3B71F-ABCA-4934-98A5-FE36E425D789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D6D1185F-98A4-40FC-A266-23EF253A4326}" type="pres">
      <dgm:prSet presAssocID="{52CE73A4-ABFB-4EB6-9ED5-FF99AD2C91D3}" presName="node" presStyleLbl="node1" presStyleIdx="4" presStyleCnt="5" custScaleX="76843" custScaleY="768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AE71DD-DD74-4E29-9D8E-52BECCFEB817}" type="pres">
      <dgm:prSet presAssocID="{B653031B-9B88-4738-9E84-1DCA2022318D}" presName="sibTrans" presStyleLbl="sibTrans2D1" presStyleIdx="4" presStyleCnt="5"/>
      <dgm:spPr/>
      <dgm:t>
        <a:bodyPr/>
        <a:lstStyle/>
        <a:p>
          <a:endParaRPr lang="fr-FR"/>
        </a:p>
      </dgm:t>
    </dgm:pt>
    <dgm:pt modelId="{BF63C5A9-635F-4D6A-B93F-5875F8EC9F63}" type="pres">
      <dgm:prSet presAssocID="{B653031B-9B88-4738-9E84-1DCA2022318D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ADD4E88E-8732-40F1-A301-AB0E5D7BAE9D}" srcId="{AD95173C-E87B-44D7-8B18-50C4162399F1}" destId="{C56FBCB3-DC26-4F53-B119-952D6DF9698B}" srcOrd="2" destOrd="0" parTransId="{4CE38750-44A6-4002-9B79-2AEBA8450289}" sibTransId="{0DE83B73-0CA7-4350-9352-A24948D58503}"/>
    <dgm:cxn modelId="{4C97C437-E738-47FE-B93C-1DF7742A1108}" type="presOf" srcId="{91A39C60-341B-4313-A551-92E4ED9B6212}" destId="{A169E44D-AF12-4406-9CBA-5FCAE1A3AAE0}" srcOrd="1" destOrd="0" presId="urn:microsoft.com/office/officeart/2005/8/layout/cycle2"/>
    <dgm:cxn modelId="{0A9F2700-1B1E-46DB-828D-4BAE37B433B2}" type="presOf" srcId="{C56FBCB3-DC26-4F53-B119-952D6DF9698B}" destId="{48346F97-0C7E-4CCB-915D-8AD54039A517}" srcOrd="0" destOrd="0" presId="urn:microsoft.com/office/officeart/2005/8/layout/cycle2"/>
    <dgm:cxn modelId="{441D61C9-E5AD-4DD0-98DB-98148F02B9B7}" srcId="{AD95173C-E87B-44D7-8B18-50C4162399F1}" destId="{214B1D3D-39DB-49CD-82CF-235A2B59E673}" srcOrd="3" destOrd="0" parTransId="{E7D60317-B377-4251-B18C-363D9EE33D55}" sibTransId="{DCF3B71F-ABCA-4934-98A5-FE36E425D789}"/>
    <dgm:cxn modelId="{308840EB-2DB5-46C7-BB14-3CFDF0FAD8F0}" type="presOf" srcId="{3C8A5501-A278-4709-A3C4-9F9AB069CEFE}" destId="{2FB46A32-F0FF-42B7-9105-D478F1C49807}" srcOrd="0" destOrd="0" presId="urn:microsoft.com/office/officeart/2005/8/layout/cycle2"/>
    <dgm:cxn modelId="{8B756BB7-7220-4B85-98AB-FB461813E111}" type="presOf" srcId="{A3194032-2D11-4BCA-BDCE-DFB2A3D961DD}" destId="{0119C634-646F-479A-9DB7-F4E7296A49BF}" srcOrd="0" destOrd="0" presId="urn:microsoft.com/office/officeart/2005/8/layout/cycle2"/>
    <dgm:cxn modelId="{AF908DDB-8E45-4EBC-851C-CC8BFC3150B0}" type="presOf" srcId="{DCF3B71F-ABCA-4934-98A5-FE36E425D789}" destId="{8AB1072E-7FEB-42E0-8DF8-58A15FE89C9D}" srcOrd="1" destOrd="0" presId="urn:microsoft.com/office/officeart/2005/8/layout/cycle2"/>
    <dgm:cxn modelId="{6ECB81D6-8173-469D-9006-54B271AAFA69}" type="presOf" srcId="{52CE73A4-ABFB-4EB6-9ED5-FF99AD2C91D3}" destId="{D6D1185F-98A4-40FC-A266-23EF253A4326}" srcOrd="0" destOrd="0" presId="urn:microsoft.com/office/officeart/2005/8/layout/cycle2"/>
    <dgm:cxn modelId="{AC733C6D-8896-4CA2-9594-174D29BC48E1}" type="presOf" srcId="{AD95173C-E87B-44D7-8B18-50C4162399F1}" destId="{4FC59395-21FC-4FD6-B154-D5A39C6215BB}" srcOrd="0" destOrd="0" presId="urn:microsoft.com/office/officeart/2005/8/layout/cycle2"/>
    <dgm:cxn modelId="{9EC822D3-5047-4FFB-9DA1-3036C89D6159}" srcId="{AD95173C-E87B-44D7-8B18-50C4162399F1}" destId="{52CE73A4-ABFB-4EB6-9ED5-FF99AD2C91D3}" srcOrd="4" destOrd="0" parTransId="{2B804CDC-FF6D-41A3-AE3D-E499B6A0F54C}" sibTransId="{B653031B-9B88-4738-9E84-1DCA2022318D}"/>
    <dgm:cxn modelId="{9BE766F3-9975-4C5D-9301-AB5EADF34E18}" type="presOf" srcId="{0DE83B73-0CA7-4350-9352-A24948D58503}" destId="{5F3DA702-75CC-40FF-855F-4D5B46FE285C}" srcOrd="0" destOrd="0" presId="urn:microsoft.com/office/officeart/2005/8/layout/cycle2"/>
    <dgm:cxn modelId="{2EB2602D-46DD-4389-BF90-90D88F67479D}" type="presOf" srcId="{D7B8E2F7-498D-42FA-9103-60118662E6AC}" destId="{FB0522C9-3D44-436C-B177-45B3EFADD827}" srcOrd="0" destOrd="0" presId="urn:microsoft.com/office/officeart/2005/8/layout/cycle2"/>
    <dgm:cxn modelId="{4AEB74FD-D992-4BE0-8FBB-57D6F06809AA}" srcId="{AD95173C-E87B-44D7-8B18-50C4162399F1}" destId="{3C8A5501-A278-4709-A3C4-9F9AB069CEFE}" srcOrd="0" destOrd="0" parTransId="{4F438CF9-1066-414D-8DBA-ED6A52BC5DFF}" sibTransId="{91A39C60-341B-4313-A551-92E4ED9B6212}"/>
    <dgm:cxn modelId="{DA93E7B7-C3F1-445C-85C7-6415F1171E6E}" type="presOf" srcId="{B653031B-9B88-4738-9E84-1DCA2022318D}" destId="{FBAE71DD-DD74-4E29-9D8E-52BECCFEB817}" srcOrd="0" destOrd="0" presId="urn:microsoft.com/office/officeart/2005/8/layout/cycle2"/>
    <dgm:cxn modelId="{658692A1-2130-4F40-BA1F-026DB504A775}" type="presOf" srcId="{B653031B-9B88-4738-9E84-1DCA2022318D}" destId="{BF63C5A9-635F-4D6A-B93F-5875F8EC9F63}" srcOrd="1" destOrd="0" presId="urn:microsoft.com/office/officeart/2005/8/layout/cycle2"/>
    <dgm:cxn modelId="{C5A54359-436F-45ED-81B6-2BE8C20028DE}" type="presOf" srcId="{D7B8E2F7-498D-42FA-9103-60118662E6AC}" destId="{A31FD807-DFF4-49B4-97BE-09665DC8BD1D}" srcOrd="1" destOrd="0" presId="urn:microsoft.com/office/officeart/2005/8/layout/cycle2"/>
    <dgm:cxn modelId="{4B2F8442-8FB3-4F4A-A48E-6271D67BA72E}" type="presOf" srcId="{DCF3B71F-ABCA-4934-98A5-FE36E425D789}" destId="{888674BC-931D-43A1-8689-FEE37CA6233E}" srcOrd="0" destOrd="0" presId="urn:microsoft.com/office/officeart/2005/8/layout/cycle2"/>
    <dgm:cxn modelId="{638D9AE5-5CDA-4E0E-8D28-85AF7693398A}" srcId="{AD95173C-E87B-44D7-8B18-50C4162399F1}" destId="{A3194032-2D11-4BCA-BDCE-DFB2A3D961DD}" srcOrd="1" destOrd="0" parTransId="{405D19C2-16F5-4187-90E7-17D8958247C4}" sibTransId="{D7B8E2F7-498D-42FA-9103-60118662E6AC}"/>
    <dgm:cxn modelId="{EA1C154E-ED9F-4A63-AF98-E863709EAFB0}" type="presOf" srcId="{0DE83B73-0CA7-4350-9352-A24948D58503}" destId="{53C7AAA1-D6E2-4B88-B360-B27D66B5FCBC}" srcOrd="1" destOrd="0" presId="urn:microsoft.com/office/officeart/2005/8/layout/cycle2"/>
    <dgm:cxn modelId="{B4B3233B-C58F-42A4-8B91-CF1C640D8DE9}" type="presOf" srcId="{214B1D3D-39DB-49CD-82CF-235A2B59E673}" destId="{E3CB0E0C-3A48-4FD9-8E81-0AF0697CD94A}" srcOrd="0" destOrd="0" presId="urn:microsoft.com/office/officeart/2005/8/layout/cycle2"/>
    <dgm:cxn modelId="{7E337733-F931-490F-90B7-D576266F4032}" type="presOf" srcId="{91A39C60-341B-4313-A551-92E4ED9B6212}" destId="{B2887141-9AE7-4C07-A572-8911B352C26A}" srcOrd="0" destOrd="0" presId="urn:microsoft.com/office/officeart/2005/8/layout/cycle2"/>
    <dgm:cxn modelId="{8EA947FB-3307-41F5-9016-EFACFF799EB5}" type="presParOf" srcId="{4FC59395-21FC-4FD6-B154-D5A39C6215BB}" destId="{2FB46A32-F0FF-42B7-9105-D478F1C49807}" srcOrd="0" destOrd="0" presId="urn:microsoft.com/office/officeart/2005/8/layout/cycle2"/>
    <dgm:cxn modelId="{388F55D0-B4A9-4E92-8465-5D8F14AE5861}" type="presParOf" srcId="{4FC59395-21FC-4FD6-B154-D5A39C6215BB}" destId="{B2887141-9AE7-4C07-A572-8911B352C26A}" srcOrd="1" destOrd="0" presId="urn:microsoft.com/office/officeart/2005/8/layout/cycle2"/>
    <dgm:cxn modelId="{1AF70BE8-A33B-454D-9A15-40AFE26BB33F}" type="presParOf" srcId="{B2887141-9AE7-4C07-A572-8911B352C26A}" destId="{A169E44D-AF12-4406-9CBA-5FCAE1A3AAE0}" srcOrd="0" destOrd="0" presId="urn:microsoft.com/office/officeart/2005/8/layout/cycle2"/>
    <dgm:cxn modelId="{2C863C0D-8D98-440F-8AD1-12931794F1D1}" type="presParOf" srcId="{4FC59395-21FC-4FD6-B154-D5A39C6215BB}" destId="{0119C634-646F-479A-9DB7-F4E7296A49BF}" srcOrd="2" destOrd="0" presId="urn:microsoft.com/office/officeart/2005/8/layout/cycle2"/>
    <dgm:cxn modelId="{367230BD-89B6-421B-8A3F-5ABD19827E2A}" type="presParOf" srcId="{4FC59395-21FC-4FD6-B154-D5A39C6215BB}" destId="{FB0522C9-3D44-436C-B177-45B3EFADD827}" srcOrd="3" destOrd="0" presId="urn:microsoft.com/office/officeart/2005/8/layout/cycle2"/>
    <dgm:cxn modelId="{FF210C69-7F5E-48E7-9440-C19E2AA9A25C}" type="presParOf" srcId="{FB0522C9-3D44-436C-B177-45B3EFADD827}" destId="{A31FD807-DFF4-49B4-97BE-09665DC8BD1D}" srcOrd="0" destOrd="0" presId="urn:microsoft.com/office/officeart/2005/8/layout/cycle2"/>
    <dgm:cxn modelId="{134FE6E3-01AA-45C8-98AD-AE7FEFAB4B65}" type="presParOf" srcId="{4FC59395-21FC-4FD6-B154-D5A39C6215BB}" destId="{48346F97-0C7E-4CCB-915D-8AD54039A517}" srcOrd="4" destOrd="0" presId="urn:microsoft.com/office/officeart/2005/8/layout/cycle2"/>
    <dgm:cxn modelId="{FDA0749C-6DAD-43CF-8422-386F6F15BF14}" type="presParOf" srcId="{4FC59395-21FC-4FD6-B154-D5A39C6215BB}" destId="{5F3DA702-75CC-40FF-855F-4D5B46FE285C}" srcOrd="5" destOrd="0" presId="urn:microsoft.com/office/officeart/2005/8/layout/cycle2"/>
    <dgm:cxn modelId="{EDD2816E-EA50-4260-9CED-2D3323AE07F0}" type="presParOf" srcId="{5F3DA702-75CC-40FF-855F-4D5B46FE285C}" destId="{53C7AAA1-D6E2-4B88-B360-B27D66B5FCBC}" srcOrd="0" destOrd="0" presId="urn:microsoft.com/office/officeart/2005/8/layout/cycle2"/>
    <dgm:cxn modelId="{F1A9E460-F1D1-4665-AE1B-F66D6B122E73}" type="presParOf" srcId="{4FC59395-21FC-4FD6-B154-D5A39C6215BB}" destId="{E3CB0E0C-3A48-4FD9-8E81-0AF0697CD94A}" srcOrd="6" destOrd="0" presId="urn:microsoft.com/office/officeart/2005/8/layout/cycle2"/>
    <dgm:cxn modelId="{D8C6A38A-8B46-41AF-ADDA-63FD9E425EDE}" type="presParOf" srcId="{4FC59395-21FC-4FD6-B154-D5A39C6215BB}" destId="{888674BC-931D-43A1-8689-FEE37CA6233E}" srcOrd="7" destOrd="0" presId="urn:microsoft.com/office/officeart/2005/8/layout/cycle2"/>
    <dgm:cxn modelId="{FE4CA864-CD48-4F6B-85FC-50F851BC5EEF}" type="presParOf" srcId="{888674BC-931D-43A1-8689-FEE37CA6233E}" destId="{8AB1072E-7FEB-42E0-8DF8-58A15FE89C9D}" srcOrd="0" destOrd="0" presId="urn:microsoft.com/office/officeart/2005/8/layout/cycle2"/>
    <dgm:cxn modelId="{8949EF86-C0D7-42D1-A40E-A2671586D830}" type="presParOf" srcId="{4FC59395-21FC-4FD6-B154-D5A39C6215BB}" destId="{D6D1185F-98A4-40FC-A266-23EF253A4326}" srcOrd="8" destOrd="0" presId="urn:microsoft.com/office/officeart/2005/8/layout/cycle2"/>
    <dgm:cxn modelId="{3F3CF916-1E3B-4D8B-8E78-D755A693A1F5}" type="presParOf" srcId="{4FC59395-21FC-4FD6-B154-D5A39C6215BB}" destId="{FBAE71DD-DD74-4E29-9D8E-52BECCFEB817}" srcOrd="9" destOrd="0" presId="urn:microsoft.com/office/officeart/2005/8/layout/cycle2"/>
    <dgm:cxn modelId="{77A1725A-AE4B-414A-BFA6-BE2ACE80BEBE}" type="presParOf" srcId="{FBAE71DD-DD74-4E29-9D8E-52BECCFEB817}" destId="{BF63C5A9-635F-4D6A-B93F-5875F8EC9F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46A32-F0FF-42B7-9105-D478F1C49807}">
      <dsp:nvSpPr>
        <dsp:cNvPr id="0" name=""/>
        <dsp:cNvSpPr/>
      </dsp:nvSpPr>
      <dsp:spPr>
        <a:xfrm>
          <a:off x="2632833" y="210945"/>
          <a:ext cx="964641" cy="964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  <a:endParaRPr lang="fr-FR" sz="1200" kern="1200" dirty="0"/>
        </a:p>
      </dsp:txBody>
      <dsp:txXfrm>
        <a:off x="2774101" y="352213"/>
        <a:ext cx="682105" cy="682105"/>
      </dsp:txXfrm>
    </dsp:sp>
    <dsp:sp modelId="{B2887141-9AE7-4C07-A572-8911B352C26A}">
      <dsp:nvSpPr>
        <dsp:cNvPr id="0" name=""/>
        <dsp:cNvSpPr/>
      </dsp:nvSpPr>
      <dsp:spPr>
        <a:xfrm rot="2160000">
          <a:off x="3617743" y="1021349"/>
          <a:ext cx="467627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3629600" y="1067635"/>
        <a:ext cx="343460" cy="248335"/>
      </dsp:txXfrm>
    </dsp:sp>
    <dsp:sp modelId="{0119C634-646F-479A-9DB7-F4E7296A49BF}">
      <dsp:nvSpPr>
        <dsp:cNvPr id="0" name=""/>
        <dsp:cNvSpPr/>
      </dsp:nvSpPr>
      <dsp:spPr>
        <a:xfrm>
          <a:off x="4127714" y="1297986"/>
          <a:ext cx="957725" cy="957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  <a:endParaRPr lang="fr-FR" sz="1200" kern="1200" dirty="0"/>
        </a:p>
      </dsp:txBody>
      <dsp:txXfrm>
        <a:off x="4267970" y="1438242"/>
        <a:ext cx="677213" cy="677213"/>
      </dsp:txXfrm>
    </dsp:sp>
    <dsp:sp modelId="{FB0522C9-3D44-436C-B177-45B3EFADD827}">
      <dsp:nvSpPr>
        <dsp:cNvPr id="0" name=""/>
        <dsp:cNvSpPr/>
      </dsp:nvSpPr>
      <dsp:spPr>
        <a:xfrm rot="6480000">
          <a:off x="4069846" y="2457550"/>
          <a:ext cx="49663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4151114" y="2481283"/>
        <a:ext cx="372465" cy="248335"/>
      </dsp:txXfrm>
    </dsp:sp>
    <dsp:sp modelId="{48346F97-0C7E-4CCB-915D-8AD54039A517}">
      <dsp:nvSpPr>
        <dsp:cNvPr id="0" name=""/>
        <dsp:cNvSpPr/>
      </dsp:nvSpPr>
      <dsp:spPr>
        <a:xfrm>
          <a:off x="3609308" y="3102525"/>
          <a:ext cx="855190" cy="855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Traduire</a:t>
          </a:r>
          <a:endParaRPr lang="fr-FR" sz="1200" kern="1200" dirty="0"/>
        </a:p>
      </dsp:txBody>
      <dsp:txXfrm>
        <a:off x="3734548" y="3227765"/>
        <a:ext cx="604710" cy="604710"/>
      </dsp:txXfrm>
    </dsp:sp>
    <dsp:sp modelId="{5F3DA702-75CC-40FF-855F-4D5B46FE285C}">
      <dsp:nvSpPr>
        <dsp:cNvPr id="0" name=""/>
        <dsp:cNvSpPr/>
      </dsp:nvSpPr>
      <dsp:spPr>
        <a:xfrm rot="10800000">
          <a:off x="2887718" y="3323175"/>
          <a:ext cx="509923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3011885" y="3405953"/>
        <a:ext cx="385756" cy="248335"/>
      </dsp:txXfrm>
    </dsp:sp>
    <dsp:sp modelId="{E3CB0E0C-3A48-4FD9-8E81-0AF0697CD94A}">
      <dsp:nvSpPr>
        <dsp:cNvPr id="0" name=""/>
        <dsp:cNvSpPr/>
      </dsp:nvSpPr>
      <dsp:spPr>
        <a:xfrm>
          <a:off x="1739620" y="3076337"/>
          <a:ext cx="907567" cy="907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Spécifier</a:t>
          </a:r>
          <a:endParaRPr lang="fr-FR" sz="1200" kern="1200" dirty="0"/>
        </a:p>
      </dsp:txBody>
      <dsp:txXfrm>
        <a:off x="1872530" y="3209247"/>
        <a:ext cx="641747" cy="641747"/>
      </dsp:txXfrm>
    </dsp:sp>
    <dsp:sp modelId="{888674BC-931D-43A1-8689-FEE37CA6233E}">
      <dsp:nvSpPr>
        <dsp:cNvPr id="0" name=""/>
        <dsp:cNvSpPr/>
      </dsp:nvSpPr>
      <dsp:spPr>
        <a:xfrm rot="15120000">
          <a:off x="1672101" y="2467915"/>
          <a:ext cx="486824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1753369" y="2609738"/>
        <a:ext cx="362657" cy="248335"/>
      </dsp:txXfrm>
    </dsp:sp>
    <dsp:sp modelId="{D6D1185F-98A4-40FC-A266-23EF253A4326}">
      <dsp:nvSpPr>
        <dsp:cNvPr id="0" name=""/>
        <dsp:cNvSpPr/>
      </dsp:nvSpPr>
      <dsp:spPr>
        <a:xfrm>
          <a:off x="1152552" y="1305669"/>
          <a:ext cx="942359" cy="942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Valider</a:t>
          </a:r>
          <a:endParaRPr lang="fr-FR" sz="1200" kern="1200" dirty="0"/>
        </a:p>
      </dsp:txBody>
      <dsp:txXfrm>
        <a:off x="1290557" y="1443674"/>
        <a:ext cx="666349" cy="666349"/>
      </dsp:txXfrm>
    </dsp:sp>
    <dsp:sp modelId="{FBAE71DD-DD74-4E29-9D8E-52BECCFEB817}">
      <dsp:nvSpPr>
        <dsp:cNvPr id="0" name=""/>
        <dsp:cNvSpPr/>
      </dsp:nvSpPr>
      <dsp:spPr>
        <a:xfrm rot="19440000">
          <a:off x="2118286" y="1039233"/>
          <a:ext cx="471699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2130143" y="1158503"/>
        <a:ext cx="347532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 smtClean="0"/>
              <a:t>Informatique en CPGE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/>
              <a:t>PT – PT </a:t>
            </a:r>
            <a:r>
              <a:rPr lang="fr-FR" b="1" dirty="0" smtClean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4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Analyse des images</a:t>
            </a:r>
          </a:p>
          <a:p>
            <a:pPr lvl="2"/>
            <a:r>
              <a:rPr lang="fr-FR" b="1" dirty="0" smtClean="0"/>
              <a:t>Objectifs réaliser des traitements d’images</a:t>
            </a:r>
          </a:p>
          <a:p>
            <a:pPr lvl="3"/>
            <a:r>
              <a:rPr lang="fr-FR" b="1" dirty="0" smtClean="0"/>
              <a:t>Augmentation du contraste, </a:t>
            </a:r>
            <a:r>
              <a:rPr lang="fr-FR" b="1" dirty="0" err="1" smtClean="0"/>
              <a:t>floutage</a:t>
            </a:r>
            <a:r>
              <a:rPr lang="fr-FR" b="1" dirty="0" smtClean="0"/>
              <a:t>, changement de résolution, recherche de contours …</a:t>
            </a:r>
          </a:p>
          <a:p>
            <a:pPr lvl="4"/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Afficher l’image originale et l’image traitée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4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5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Modélisation du déplacement d’un axe</a:t>
            </a:r>
          </a:p>
          <a:p>
            <a:pPr lvl="2"/>
            <a:r>
              <a:rPr lang="fr-FR" b="1" dirty="0" smtClean="0"/>
              <a:t>Objectifs</a:t>
            </a:r>
          </a:p>
          <a:p>
            <a:pPr lvl="3"/>
            <a:r>
              <a:rPr lang="fr-FR" b="1" dirty="0" smtClean="0"/>
              <a:t>Modéliser le déplacement d’un axe piloté par un trapèze d’accélération</a:t>
            </a:r>
          </a:p>
          <a:p>
            <a:pPr lvl="4"/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Pour un déplacement donné et des performances mécaniques données (jerk maximal, accélération maximale, vitesse maximale) tracer :</a:t>
            </a:r>
          </a:p>
          <a:p>
            <a:pPr lvl="4"/>
            <a:r>
              <a:rPr lang="fr-FR" b="1" dirty="0" smtClean="0"/>
              <a:t>La position, la vitesse, l’accélération de l’axe.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  <p:pic>
        <p:nvPicPr>
          <p:cNvPr id="4098" name="Picture 2" descr="C:\Users\pt_ptsi\Desktop\Github\Informatique\Projets\05_ModelisationCinematique1axe\images\b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41" y="3983473"/>
            <a:ext cx="2754890" cy="232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6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Modélisation du déplacement de 2 axes</a:t>
            </a:r>
          </a:p>
          <a:p>
            <a:pPr lvl="2"/>
            <a:r>
              <a:rPr lang="fr-FR" b="1" dirty="0" smtClean="0"/>
              <a:t>Objectifs</a:t>
            </a:r>
          </a:p>
          <a:p>
            <a:pPr lvl="3"/>
            <a:r>
              <a:rPr lang="fr-FR" b="1" dirty="0" smtClean="0"/>
              <a:t>Modéliser le déplacement de deux axes (chariots croisés)</a:t>
            </a:r>
          </a:p>
          <a:p>
            <a:pPr lvl="4"/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Pour un déplacement donné et des performances mécaniques données (accélération maximale, vitesse maximale) tracer :</a:t>
            </a:r>
          </a:p>
          <a:p>
            <a:pPr lvl="4"/>
            <a:r>
              <a:rPr lang="fr-FR" b="1" dirty="0" smtClean="0"/>
              <a:t>La position, la vitesse, l’accélération de l’axe. Il faudra compte des limitations des axes et opter pour des stratégies de trajectoires.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  <p:pic>
        <p:nvPicPr>
          <p:cNvPr id="4098" name="Picture 2" descr="C:\Users\pt_ptsi\Desktop\Github\Informatique\Projets\05_ModelisationCinematique1axe\images\b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41" y="3983473"/>
            <a:ext cx="2754890" cy="232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7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Modélisation d’un tas binaire</a:t>
            </a:r>
          </a:p>
          <a:p>
            <a:pPr lvl="2"/>
            <a:r>
              <a:rPr lang="fr-FR" b="1" dirty="0" smtClean="0"/>
              <a:t>Un tas binaire est une structure algorithmique permettant de trier des données suivant une valeur. </a:t>
            </a:r>
          </a:p>
          <a:p>
            <a:pPr lvl="2"/>
            <a:r>
              <a:rPr lang="fr-FR" b="1" dirty="0" smtClean="0"/>
              <a:t>Objectifs</a:t>
            </a:r>
          </a:p>
          <a:p>
            <a:pPr lvl="3"/>
            <a:r>
              <a:rPr lang="fr-FR" b="1" dirty="0" smtClean="0"/>
              <a:t>Définir les fonctions permettant de construire un tas</a:t>
            </a:r>
          </a:p>
          <a:p>
            <a:pPr lvl="4"/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Afficher un tas</a:t>
            </a:r>
          </a:p>
          <a:p>
            <a:pPr lvl="3"/>
            <a:r>
              <a:rPr lang="fr-FR" b="1" dirty="0" smtClean="0"/>
              <a:t>Déterminer les fonctions permettant d’ajouter des éléments au tas</a:t>
            </a:r>
          </a:p>
          <a:p>
            <a:pPr lvl="3"/>
            <a:r>
              <a:rPr lang="fr-FR" b="1" dirty="0" smtClean="0"/>
              <a:t>Déterminer les fonctions permettant de supprimer des éléments du tas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  <p:pic>
        <p:nvPicPr>
          <p:cNvPr id="6146" name="Picture 2" descr="https://upload.wikimedia.org/wikipedia/commons/thumb/3/38/Max-Heap.svg/240px-Max-He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42" y="4509120"/>
            <a:ext cx="2286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6/69/Min-he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842496"/>
            <a:ext cx="1893744" cy="122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7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8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Codage de </a:t>
            </a:r>
            <a:r>
              <a:rPr lang="fr-FR" b="1" dirty="0" err="1" smtClean="0"/>
              <a:t>Huffman</a:t>
            </a:r>
            <a:endParaRPr lang="fr-FR" b="1" dirty="0" smtClean="0"/>
          </a:p>
          <a:p>
            <a:pPr lvl="2"/>
            <a:r>
              <a:rPr lang="fr-FR" b="1" dirty="0" smtClean="0"/>
              <a:t>Le codage de </a:t>
            </a:r>
            <a:r>
              <a:rPr lang="fr-FR" b="1" dirty="0" err="1" smtClean="0"/>
              <a:t>Huffman</a:t>
            </a:r>
            <a:r>
              <a:rPr lang="fr-FR" b="1" dirty="0" smtClean="0"/>
              <a:t> permet de réaliser une compression des données sans perte</a:t>
            </a:r>
          </a:p>
          <a:p>
            <a:pPr lvl="2"/>
            <a:r>
              <a:rPr lang="fr-FR" b="1" dirty="0" smtClean="0"/>
              <a:t>Objectifs</a:t>
            </a:r>
          </a:p>
          <a:p>
            <a:pPr lvl="3"/>
            <a:r>
              <a:rPr lang="fr-FR" b="1" dirty="0" smtClean="0"/>
              <a:t>Définir les fonctions permettant de compresser et de décompresser un fichier texte</a:t>
            </a:r>
          </a:p>
          <a:p>
            <a:pPr lvl="4"/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Afficher l’arbre de </a:t>
            </a:r>
            <a:r>
              <a:rPr lang="fr-FR" b="1" dirty="0" err="1" smtClean="0"/>
              <a:t>Huffman</a:t>
            </a:r>
            <a:endParaRPr lang="fr-FR" b="1" dirty="0" smtClean="0"/>
          </a:p>
          <a:p>
            <a:pPr lvl="3"/>
            <a:r>
              <a:rPr lang="fr-FR" b="1" dirty="0" smtClean="0"/>
              <a:t>Présenter les algorithmes et ses spécificités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  <p:pic>
        <p:nvPicPr>
          <p:cNvPr id="5122" name="Picture 2" descr="File:Huffman tree 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19287"/>
            <a:ext cx="3267985" cy="210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3648" y="4870272"/>
            <a:ext cx="3793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«this </a:t>
            </a:r>
            <a:r>
              <a:rPr lang="en-US" dirty="0"/>
              <a:t>is an example of a </a:t>
            </a:r>
            <a:r>
              <a:rPr lang="en-US" dirty="0" err="1"/>
              <a:t>huffman</a:t>
            </a:r>
            <a:r>
              <a:rPr lang="en-US" dirty="0"/>
              <a:t> </a:t>
            </a:r>
            <a:r>
              <a:rPr lang="en-US" dirty="0" smtClean="0"/>
              <a:t>tree»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3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9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Calcul de checksum</a:t>
            </a:r>
          </a:p>
          <a:p>
            <a:pPr lvl="2"/>
            <a:r>
              <a:rPr lang="fr-FR" b="1" dirty="0" smtClean="0"/>
              <a:t>Le calcul de checksum est une des méthodes qui permet de vérifier qu’une information a été transmise sans perte.</a:t>
            </a:r>
          </a:p>
          <a:p>
            <a:pPr lvl="2"/>
            <a:r>
              <a:rPr lang="fr-FR" b="1" dirty="0" smtClean="0"/>
              <a:t>Objectifs</a:t>
            </a:r>
          </a:p>
          <a:p>
            <a:pPr lvl="3"/>
            <a:r>
              <a:rPr lang="fr-FR" b="1" dirty="0" smtClean="0"/>
              <a:t>Définir ce qu’est une checksum</a:t>
            </a:r>
          </a:p>
          <a:p>
            <a:pPr lvl="3"/>
            <a:r>
              <a:rPr lang="fr-FR" b="1" dirty="0" smtClean="0"/>
              <a:t>Calculer une somme de contrôle</a:t>
            </a:r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Calculer une somme de contrôle</a:t>
            </a:r>
            <a:r>
              <a:rPr lang="fr-FR" b="1" dirty="0"/>
              <a:t> </a:t>
            </a:r>
            <a:r>
              <a:rPr lang="fr-FR" b="1" dirty="0" smtClean="0"/>
              <a:t>sur un exemple de votre choix (transfert de fichier trame TCP/IP)…</a:t>
            </a:r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10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Analyse de trame</a:t>
            </a:r>
          </a:p>
          <a:p>
            <a:pPr lvl="2"/>
            <a:r>
              <a:rPr lang="fr-FR" b="1" dirty="0" smtClean="0"/>
              <a:t>Objectifs</a:t>
            </a:r>
          </a:p>
          <a:p>
            <a:pPr lvl="3"/>
            <a:r>
              <a:rPr lang="fr-FR" b="1" dirty="0" smtClean="0"/>
              <a:t>Intercepter une trame TCP/IP sur une réseau</a:t>
            </a:r>
          </a:p>
          <a:p>
            <a:pPr lvl="3"/>
            <a:r>
              <a:rPr lang="fr-FR" b="1" dirty="0" smtClean="0"/>
              <a:t>Analyser le contenu d’une trame TCP/IP</a:t>
            </a:r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Extraire une trame d’un réseau et l’analyser</a:t>
            </a:r>
          </a:p>
          <a:p>
            <a:pPr lvl="3"/>
            <a:r>
              <a:rPr lang="fr-FR" b="1" dirty="0" smtClean="0"/>
              <a:t>Présenter les risques de ne pas utiliser des protocoles de chiffrement</a:t>
            </a:r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11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Traitement de signal</a:t>
            </a:r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03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12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Dynamique gravitationnelle</a:t>
            </a:r>
          </a:p>
          <a:p>
            <a:pPr lvl="1"/>
            <a:r>
              <a:rPr lang="fr-FR" b="1" dirty="0" smtClean="0"/>
              <a:t>Objectif </a:t>
            </a:r>
          </a:p>
          <a:p>
            <a:pPr lvl="2"/>
            <a:r>
              <a:rPr lang="fr-FR" b="1" dirty="0" smtClean="0"/>
              <a:t>Simuler la dynamique gravitationnelle afin de prédire une éclipse</a:t>
            </a:r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0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13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Rugosité</a:t>
            </a:r>
          </a:p>
          <a:p>
            <a:pPr lvl="1"/>
            <a:r>
              <a:rPr lang="fr-FR" b="1" dirty="0" smtClean="0"/>
              <a:t>Objectif </a:t>
            </a:r>
          </a:p>
          <a:p>
            <a:pPr lvl="2"/>
            <a:r>
              <a:rPr lang="fr-FR" b="1" dirty="0" smtClean="0"/>
              <a:t>A partir d’un profil de </a:t>
            </a:r>
            <a:r>
              <a:rPr lang="fr-FR" b="1" dirty="0" err="1" smtClean="0"/>
              <a:t>rugosimétrie</a:t>
            </a:r>
            <a:r>
              <a:rPr lang="fr-FR" b="1" dirty="0" smtClean="0"/>
              <a:t> déterminer les différents paramètres</a:t>
            </a:r>
          </a:p>
          <a:p>
            <a:pPr lvl="2"/>
            <a:endParaRPr lang="fr-FR" b="1" dirty="0"/>
          </a:p>
          <a:p>
            <a:pPr lvl="2"/>
            <a:endParaRPr lang="fr-FR" b="1" dirty="0" smtClean="0"/>
          </a:p>
          <a:p>
            <a:pPr lvl="1"/>
            <a:r>
              <a:rPr lang="fr-FR" b="1" dirty="0" smtClean="0"/>
              <a:t>Résultats attendus</a:t>
            </a:r>
          </a:p>
          <a:p>
            <a:pPr lvl="2"/>
            <a:r>
              <a:rPr lang="fr-FR" b="1" dirty="0" smtClean="0"/>
              <a:t>Afficher un profil de </a:t>
            </a:r>
            <a:r>
              <a:rPr lang="fr-FR" b="1" dirty="0" err="1" smtClean="0"/>
              <a:t>rugosimétrie</a:t>
            </a:r>
            <a:r>
              <a:rPr lang="fr-FR" b="1" dirty="0" smtClean="0"/>
              <a:t> (éventuellement simulé)</a:t>
            </a:r>
          </a:p>
          <a:p>
            <a:pPr lvl="2"/>
            <a:r>
              <a:rPr lang="fr-FR" b="1" dirty="0" smtClean="0"/>
              <a:t>Evaluer </a:t>
            </a:r>
            <a:r>
              <a:rPr lang="fr-FR" b="1" dirty="0" err="1" smtClean="0"/>
              <a:t>Rp</a:t>
            </a:r>
            <a:r>
              <a:rPr lang="fr-FR" b="1" dirty="0" smtClean="0"/>
              <a:t>, Ra et les autres paramètres</a:t>
            </a:r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3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L’informatique en PT – PT </a:t>
            </a:r>
            <a:r>
              <a:rPr lang="fr-FR" sz="2400" b="1" dirty="0" smtClean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- La Martinière Monplaisir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467590836"/>
              </p:ext>
            </p:extLst>
          </p:nvPr>
        </p:nvGraphicFramePr>
        <p:xfrm>
          <a:off x="1328664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3923927" y="3501008"/>
            <a:ext cx="1008114" cy="1008112"/>
            <a:chOff x="943405" y="1083982"/>
            <a:chExt cx="1226343" cy="1226343"/>
          </a:xfrm>
        </p:grpSpPr>
        <p:sp>
          <p:nvSpPr>
            <p:cNvPr id="9" name="Ellipse 8"/>
            <p:cNvSpPr/>
            <p:nvPr/>
          </p:nvSpPr>
          <p:spPr>
            <a:xfrm>
              <a:off x="943405" y="1083982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/>
            <p:nvPr/>
          </p:nvSpPr>
          <p:spPr>
            <a:xfrm>
              <a:off x="1122999" y="1263576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Compétences</a:t>
              </a:r>
              <a:endParaRPr lang="fr-FR" sz="900" kern="1200" dirty="0"/>
            </a:p>
          </p:txBody>
        </p:sp>
      </p:grpSp>
      <p:sp>
        <p:nvSpPr>
          <p:cNvPr id="11" name="Flèche en arc 10"/>
          <p:cNvSpPr/>
          <p:nvPr/>
        </p:nvSpPr>
        <p:spPr>
          <a:xfrm>
            <a:off x="3491880" y="3068960"/>
            <a:ext cx="1872208" cy="1872208"/>
          </a:xfrm>
          <a:prstGeom prst="circularArrow">
            <a:avLst>
              <a:gd name="adj1" fmla="val 4673"/>
              <a:gd name="adj2" fmla="val 731521"/>
              <a:gd name="adj3" fmla="val 20588091"/>
              <a:gd name="adj4" fmla="val 3243539"/>
              <a:gd name="adj5" fmla="val 98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563888" y="475650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Communiquer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563888" y="144390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Comprendre le problème posé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732240" y="3188921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Modéliser le problème proposé par un algorithme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444208" y="496544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Traduire l’algorithme dans un langage de programmation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55576" y="496544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Documenter les fonctions, les variables etc…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5111" y="2865755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Vérifier que le résultat donné correspond au résultat souhaité</a:t>
            </a:r>
          </a:p>
          <a:p>
            <a:pPr algn="ctr"/>
            <a:r>
              <a:rPr lang="fr-FR" sz="1400" dirty="0" smtClean="0"/>
              <a:t>Optimiser la complexité temporelle et spatiale de l’algorithme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658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Projets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Objectif des présentations</a:t>
            </a:r>
          </a:p>
          <a:p>
            <a:pPr lvl="2"/>
            <a:r>
              <a:rPr lang="fr-FR" b="1" dirty="0" smtClean="0"/>
              <a:t>Présenter la problématique</a:t>
            </a:r>
          </a:p>
          <a:p>
            <a:pPr lvl="2"/>
            <a:r>
              <a:rPr lang="fr-FR" b="1" dirty="0" smtClean="0"/>
              <a:t>Présenter la structure du programme</a:t>
            </a:r>
          </a:p>
          <a:p>
            <a:pPr lvl="2"/>
            <a:r>
              <a:rPr lang="fr-FR" b="1" dirty="0" smtClean="0"/>
              <a:t>Présenter une démonstration</a:t>
            </a:r>
          </a:p>
          <a:p>
            <a:pPr lvl="2"/>
            <a:r>
              <a:rPr lang="fr-FR" b="1" dirty="0" smtClean="0"/>
              <a:t>Présenter l’efficacité temporelle de quelques algorithmes</a:t>
            </a:r>
          </a:p>
          <a:p>
            <a:pPr lvl="2"/>
            <a:endParaRPr lang="fr-FR" b="1" dirty="0" smtClean="0"/>
          </a:p>
          <a:p>
            <a:pPr lvl="2"/>
            <a:endParaRPr lang="fr-FR" b="1" dirty="0" smtClean="0"/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83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Projets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Les projets sont à réaliser par groupe de 6 élèves au maximum</a:t>
            </a:r>
          </a:p>
          <a:p>
            <a:pPr lvl="1"/>
            <a:r>
              <a:rPr lang="fr-FR" b="1" dirty="0" smtClean="0"/>
              <a:t>Des présentations sont réalisées au long de l’année</a:t>
            </a:r>
          </a:p>
          <a:p>
            <a:pPr lvl="1"/>
            <a:r>
              <a:rPr lang="fr-FR" b="1" dirty="0" smtClean="0"/>
              <a:t>Vous pouvez proposer un projet.</a:t>
            </a:r>
          </a:p>
          <a:p>
            <a:pPr lvl="1"/>
            <a:endParaRPr lang="fr-FR" b="1" dirty="0"/>
          </a:p>
          <a:p>
            <a:pPr lvl="1"/>
            <a:r>
              <a:rPr lang="fr-FR" b="1" dirty="0" smtClean="0"/>
              <a:t>Vos choix de projets ainsi que les groupes sont à envoyer par mail avant le 14/09/2015 en indiquant :</a:t>
            </a:r>
          </a:p>
          <a:p>
            <a:pPr lvl="2"/>
            <a:r>
              <a:rPr lang="fr-FR" b="1" dirty="0" smtClean="0"/>
              <a:t>Le nom du projet</a:t>
            </a:r>
          </a:p>
          <a:p>
            <a:pPr lvl="2"/>
            <a:r>
              <a:rPr lang="fr-FR" b="1" dirty="0" smtClean="0"/>
              <a:t>Le support choisi</a:t>
            </a:r>
          </a:p>
          <a:p>
            <a:pPr lvl="2"/>
            <a:r>
              <a:rPr lang="fr-FR" b="1" dirty="0" smtClean="0"/>
              <a:t>Adresse : xpessoles.ptsi@free.fr</a:t>
            </a:r>
          </a:p>
          <a:p>
            <a:pPr lvl="2"/>
            <a:endParaRPr lang="fr-FR" b="1" dirty="0"/>
          </a:p>
          <a:p>
            <a:pPr lvl="2"/>
            <a:r>
              <a:rPr lang="fr-FR" b="1" dirty="0" smtClean="0"/>
              <a:t>Le bilan sera réalisé les 14 (PT) et 15 (PT</a:t>
            </a:r>
            <a:r>
              <a:rPr lang="fr-FR" b="1" dirty="0" smtClean="0">
                <a:sym typeface="Wingdings"/>
              </a:rPr>
              <a:t>) </a:t>
            </a:r>
            <a:r>
              <a:rPr lang="fr-FR" b="1" dirty="0" smtClean="0"/>
              <a:t>septembre 2015</a:t>
            </a:r>
          </a:p>
          <a:p>
            <a:pPr lvl="2"/>
            <a:endParaRPr lang="fr-FR" b="1" dirty="0"/>
          </a:p>
          <a:p>
            <a:pPr lvl="2"/>
            <a:r>
              <a:rPr lang="fr-FR" b="1" dirty="0" smtClean="0"/>
              <a:t>Prévoyez </a:t>
            </a:r>
            <a:r>
              <a:rPr lang="fr-FR" b="1" smtClean="0"/>
              <a:t>plusieurs projets</a:t>
            </a:r>
            <a:endParaRPr lang="fr-FR" b="1" dirty="0" smtClean="0"/>
          </a:p>
          <a:p>
            <a:pPr lvl="2"/>
            <a:endParaRPr lang="fr-FR" b="1" dirty="0" smtClean="0"/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3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80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L’informatique en PT – PT </a:t>
            </a:r>
            <a:r>
              <a:rPr lang="fr-FR" sz="2400" b="1" dirty="0" smtClean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b="1" dirty="0" smtClean="0"/>
              <a:t>Le Programme</a:t>
            </a:r>
          </a:p>
          <a:p>
            <a:pPr lvl="1"/>
            <a:r>
              <a:rPr lang="fr-FR" b="1" dirty="0" smtClean="0"/>
              <a:t>Renforcement de l’algorithmique</a:t>
            </a:r>
          </a:p>
          <a:p>
            <a:pPr lvl="2"/>
            <a:r>
              <a:rPr lang="fr-FR" b="1" dirty="0" smtClean="0"/>
              <a:t>Algorithmes récursifs</a:t>
            </a:r>
          </a:p>
          <a:p>
            <a:pPr lvl="2"/>
            <a:endParaRPr lang="fr-FR" b="1" dirty="0" smtClean="0"/>
          </a:p>
          <a:p>
            <a:pPr lvl="2"/>
            <a:r>
              <a:rPr lang="fr-FR" b="1" dirty="0" smtClean="0"/>
              <a:t>Piles et files</a:t>
            </a:r>
          </a:p>
          <a:p>
            <a:pPr lvl="2"/>
            <a:endParaRPr lang="fr-FR" b="1" dirty="0" smtClean="0"/>
          </a:p>
          <a:p>
            <a:pPr lvl="2"/>
            <a:r>
              <a:rPr lang="fr-FR" b="1" dirty="0" smtClean="0"/>
              <a:t>Tris de tableaux</a:t>
            </a:r>
          </a:p>
          <a:p>
            <a:pPr lvl="2"/>
            <a:endParaRPr lang="fr-FR" b="1" dirty="0"/>
          </a:p>
          <a:p>
            <a:pPr lvl="1"/>
            <a:r>
              <a:rPr lang="fr-FR" b="1" dirty="0" smtClean="0"/>
              <a:t>Champs d’application de l’informatique</a:t>
            </a:r>
          </a:p>
          <a:p>
            <a:pPr lvl="2"/>
            <a:r>
              <a:rPr lang="fr-FR" b="1" dirty="0" smtClean="0"/>
              <a:t>Traitement d’images</a:t>
            </a:r>
          </a:p>
          <a:p>
            <a:pPr lvl="2"/>
            <a:r>
              <a:rPr lang="fr-FR" b="1" dirty="0" smtClean="0"/>
              <a:t>Codage</a:t>
            </a:r>
          </a:p>
          <a:p>
            <a:pPr lvl="2"/>
            <a:r>
              <a:rPr lang="fr-FR" b="1" dirty="0" smtClean="0"/>
              <a:t>Fiabilité des transmissions de données</a:t>
            </a:r>
          </a:p>
          <a:p>
            <a:pPr lvl="2"/>
            <a:r>
              <a:rPr lang="fr-FR" b="1" dirty="0" smtClean="0"/>
              <a:t>Graphes …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- La Martinière Monplaisir</a:t>
            </a:r>
            <a:endParaRPr lang="fr-FR" dirty="0"/>
          </a:p>
        </p:txBody>
      </p:sp>
      <p:pic>
        <p:nvPicPr>
          <p:cNvPr id="2050" name="Picture 2" descr="http://static.ccm2.net/codes-sources.commentcamarche.net/pictures/yAttyBRd-31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96" y="116632"/>
            <a:ext cx="250500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t_ptsi\Desktop\Github\Informatique\P_05_AlgorithmiqueProgrammation\02_Piles\Cours\images\hanoi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284984"/>
            <a:ext cx="2627784" cy="11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upload.wikimedia.org/wikipedia/commons/6/60/Mergesort_algorithm_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62" y="4725144"/>
            <a:ext cx="1648472" cy="205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Organisation de l’année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Suivant planning : </a:t>
            </a:r>
          </a:p>
          <a:p>
            <a:pPr lvl="1"/>
            <a:r>
              <a:rPr lang="fr-FR" b="1" dirty="0" smtClean="0"/>
              <a:t>18 séances de « cours »  1 heure </a:t>
            </a:r>
          </a:p>
          <a:p>
            <a:pPr lvl="1"/>
            <a:r>
              <a:rPr lang="fr-FR" b="1" dirty="0" smtClean="0"/>
              <a:t>9 séances de TP : 2h</a:t>
            </a:r>
          </a:p>
          <a:p>
            <a:pPr lvl="1"/>
            <a:endParaRPr lang="fr-FR" b="1" dirty="0"/>
          </a:p>
          <a:p>
            <a:pPr lvl="1"/>
            <a:r>
              <a:rPr lang="fr-FR" b="1" dirty="0" smtClean="0"/>
              <a:t>Projets en temps libres, évalués en classe</a:t>
            </a:r>
          </a:p>
          <a:p>
            <a:pPr lvl="1"/>
            <a:r>
              <a:rPr lang="fr-FR" b="1" dirty="0"/>
              <a:t>3</a:t>
            </a:r>
            <a:r>
              <a:rPr lang="fr-FR" b="1" dirty="0" smtClean="0"/>
              <a:t> Devoirs surveillés d’une heure</a:t>
            </a:r>
          </a:p>
          <a:p>
            <a:pPr lvl="1"/>
            <a:r>
              <a:rPr lang="fr-FR" b="1" dirty="0" smtClean="0"/>
              <a:t>1 épreuve au concours blanc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L’informatique au concours</a:t>
            </a:r>
          </a:p>
          <a:p>
            <a:pPr lvl="1"/>
            <a:r>
              <a:rPr lang="fr-FR" b="1" dirty="0" smtClean="0"/>
              <a:t>A l’écrit : </a:t>
            </a:r>
          </a:p>
          <a:p>
            <a:pPr lvl="2"/>
            <a:r>
              <a:rPr lang="fr-FR" b="1" dirty="0" smtClean="0"/>
              <a:t>problème d’informatique (2h) intégré à une épreuve de physique</a:t>
            </a:r>
          </a:p>
          <a:p>
            <a:pPr lvl="1"/>
            <a:r>
              <a:rPr lang="fr-FR" b="1" dirty="0" smtClean="0"/>
              <a:t>A l’oral : </a:t>
            </a:r>
          </a:p>
          <a:p>
            <a:pPr lvl="2"/>
            <a:r>
              <a:rPr lang="fr-FR" b="1" dirty="0" smtClean="0"/>
              <a:t>30 minutes pendant un oral de maths</a:t>
            </a:r>
          </a:p>
          <a:p>
            <a:pPr lvl="2"/>
            <a:r>
              <a:rPr lang="fr-FR" b="1" dirty="0" smtClean="0"/>
              <a:t>30 à 45 minutes durant l’épreuve de TP de SII</a:t>
            </a:r>
          </a:p>
          <a:p>
            <a:pPr lvl="2"/>
            <a:endParaRPr lang="fr-FR" b="1" dirty="0" smtClean="0"/>
          </a:p>
          <a:p>
            <a:pPr lvl="1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3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Planning prévisionnel de PT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Planning prévisionnel de PT </a:t>
            </a:r>
            <a:r>
              <a:rPr lang="fr-FR" sz="2400" b="1" dirty="0" smtClean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4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1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Modélisation d’un amortisseur</a:t>
            </a:r>
          </a:p>
          <a:p>
            <a:pPr lvl="2"/>
            <a:r>
              <a:rPr lang="fr-FR" b="1" dirty="0" smtClean="0"/>
              <a:t>Objectif : </a:t>
            </a:r>
          </a:p>
          <a:p>
            <a:pPr lvl="3"/>
            <a:r>
              <a:rPr lang="fr-FR" b="1" dirty="0" smtClean="0"/>
              <a:t>Simuler le comportement d’un amortisseur en fonction : </a:t>
            </a:r>
          </a:p>
          <a:p>
            <a:pPr lvl="4"/>
            <a:r>
              <a:rPr lang="fr-FR" b="1" dirty="0" smtClean="0"/>
              <a:t>De la raideur du ressort</a:t>
            </a:r>
          </a:p>
          <a:p>
            <a:pPr lvl="4"/>
            <a:r>
              <a:rPr lang="fr-FR" b="1" dirty="0" smtClean="0"/>
              <a:t>Du coefficient de viscosité de l’amortisseur</a:t>
            </a:r>
          </a:p>
          <a:p>
            <a:pPr lvl="4"/>
            <a:r>
              <a:rPr lang="fr-FR" b="1" dirty="0" smtClean="0"/>
              <a:t>De la masse du solide</a:t>
            </a:r>
            <a:endParaRPr lang="fr-FR" b="1" dirty="0"/>
          </a:p>
          <a:p>
            <a:pPr lvl="4"/>
            <a:r>
              <a:rPr lang="fr-FR" b="1" dirty="0" smtClean="0"/>
              <a:t>De l’effort imposé</a:t>
            </a:r>
          </a:p>
          <a:p>
            <a:pPr lvl="4"/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Courbes de déplacement de la masse en fonction de sollicitations sinusoïdales de fréquences différentes</a:t>
            </a:r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  <p:pic>
        <p:nvPicPr>
          <p:cNvPr id="1027" name="Picture 3" descr="C:\Users\pt_ptsi\Desktop\Github\Informatique\Projets\01_ModelisationAmortisseur\images\cell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0"/>
            <a:ext cx="30353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4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2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Modélisation d’un système </a:t>
            </a:r>
            <a:r>
              <a:rPr lang="fr-FR" b="1" dirty="0" err="1" smtClean="0"/>
              <a:t>visco</a:t>
            </a:r>
            <a:r>
              <a:rPr lang="fr-FR" b="1" dirty="0" smtClean="0"/>
              <a:t> élastique</a:t>
            </a:r>
          </a:p>
          <a:p>
            <a:pPr lvl="2"/>
            <a:r>
              <a:rPr lang="fr-FR" b="1" dirty="0" smtClean="0"/>
              <a:t>Objectif : </a:t>
            </a:r>
          </a:p>
          <a:p>
            <a:pPr lvl="3"/>
            <a:r>
              <a:rPr lang="fr-FR" b="1" dirty="0" smtClean="0"/>
              <a:t>Simuler le comportement d’un matériau </a:t>
            </a:r>
            <a:r>
              <a:rPr lang="fr-FR" b="1" dirty="0" err="1" smtClean="0"/>
              <a:t>visco</a:t>
            </a:r>
            <a:r>
              <a:rPr lang="fr-FR" b="1" dirty="0" smtClean="0"/>
              <a:t> élastique en fonction </a:t>
            </a:r>
          </a:p>
          <a:p>
            <a:pPr lvl="4"/>
            <a:r>
              <a:rPr lang="fr-FR" b="1" dirty="0" smtClean="0"/>
              <a:t>De la raideur du matériau</a:t>
            </a:r>
          </a:p>
          <a:p>
            <a:pPr lvl="4"/>
            <a:r>
              <a:rPr lang="fr-FR" b="1" dirty="0" smtClean="0"/>
              <a:t>Du coefficient de viscosité du matériau</a:t>
            </a:r>
          </a:p>
          <a:p>
            <a:pPr lvl="4"/>
            <a:r>
              <a:rPr lang="fr-FR" b="1" dirty="0" smtClean="0"/>
              <a:t>De la masse des éléments</a:t>
            </a:r>
            <a:endParaRPr lang="fr-FR" b="1" dirty="0"/>
          </a:p>
          <a:p>
            <a:pPr lvl="4"/>
            <a:r>
              <a:rPr lang="fr-FR" b="1" dirty="0" smtClean="0"/>
              <a:t>De l’effort imposé</a:t>
            </a:r>
          </a:p>
          <a:p>
            <a:pPr lvl="4"/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Courbes de déplacement de chacune des masses masse en fonction de sollicitations sinusoïdales de fréquences différentes</a:t>
            </a:r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  <p:pic>
        <p:nvPicPr>
          <p:cNvPr id="2051" name="Picture 3" descr="C:\Users\pt_ptsi\Desktop\Github\Informatique\Projets\02_ModelisationMateriauViscoElastique\images\vibr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2123728" cy="18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t_ptsi\Desktop\Github\Informatique\Projets\02_ModelisationMateriauViscoElastique\images\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25" y="5325269"/>
            <a:ext cx="3445281" cy="15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0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Projet 3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Modélisation d’un système par un treillis</a:t>
            </a:r>
          </a:p>
          <a:p>
            <a:pPr lvl="2"/>
            <a:r>
              <a:rPr lang="fr-FR" b="1" dirty="0" smtClean="0"/>
              <a:t>Objectif : </a:t>
            </a:r>
          </a:p>
          <a:p>
            <a:pPr lvl="3"/>
            <a:r>
              <a:rPr lang="fr-FR" b="1" dirty="0" smtClean="0"/>
              <a:t>Calculer la résistance d’un pont</a:t>
            </a:r>
          </a:p>
          <a:p>
            <a:pPr lvl="3"/>
            <a:r>
              <a:rPr lang="fr-FR" b="1" dirty="0" smtClean="0"/>
              <a:t>Calculer la déformation d’un pont</a:t>
            </a:r>
          </a:p>
          <a:p>
            <a:pPr lvl="4"/>
            <a:endParaRPr lang="fr-FR" b="1" dirty="0"/>
          </a:p>
          <a:p>
            <a:pPr lvl="2"/>
            <a:r>
              <a:rPr lang="fr-FR" b="1" dirty="0" smtClean="0"/>
              <a:t>Résultats attendus</a:t>
            </a:r>
          </a:p>
          <a:p>
            <a:pPr lvl="3"/>
            <a:r>
              <a:rPr lang="fr-FR" b="1" dirty="0" smtClean="0"/>
              <a:t>Représentation de la structure déformée</a:t>
            </a:r>
          </a:p>
          <a:p>
            <a:pPr lvl="3"/>
            <a:r>
              <a:rPr lang="fr-FR" b="1" dirty="0" smtClean="0"/>
              <a:t>Visualisation colorée des contraintes</a:t>
            </a:r>
          </a:p>
          <a:p>
            <a:pPr lvl="3"/>
            <a:endParaRPr lang="fr-FR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Xavier Pessoles – La Martinière Monplaisir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4" y="0"/>
            <a:ext cx="2021258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46" y="44624"/>
            <a:ext cx="2417068" cy="96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7032"/>
            <a:ext cx="1800200" cy="240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5976" y="3717032"/>
            <a:ext cx="969971" cy="240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78412"/>
            <a:ext cx="1576910" cy="243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1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433</TotalTime>
  <Words>892</Words>
  <Application>Microsoft Office PowerPoint</Application>
  <PresentationFormat>Affichage à l'écran (4:3)</PresentationFormat>
  <Paragraphs>214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Origine</vt:lpstr>
      <vt:lpstr>Informatique en CPGE</vt:lpstr>
      <vt:lpstr>L’informatique en PT – PT </vt:lpstr>
      <vt:lpstr>L’informatique en PT – PT </vt:lpstr>
      <vt:lpstr>Organisation de l’année</vt:lpstr>
      <vt:lpstr>Planning prévisionnel de PT</vt:lpstr>
      <vt:lpstr>Planning prévisionnel de PT </vt:lpstr>
      <vt:lpstr>Projet 1</vt:lpstr>
      <vt:lpstr>Projet 2</vt:lpstr>
      <vt:lpstr>Projet 3</vt:lpstr>
      <vt:lpstr>Projet 4</vt:lpstr>
      <vt:lpstr>Projet 5</vt:lpstr>
      <vt:lpstr>Projet 6</vt:lpstr>
      <vt:lpstr>Projet 7</vt:lpstr>
      <vt:lpstr>Projet 8</vt:lpstr>
      <vt:lpstr>Projet 9</vt:lpstr>
      <vt:lpstr>Projet 10</vt:lpstr>
      <vt:lpstr>Projet 11</vt:lpstr>
      <vt:lpstr>Projet 12</vt:lpstr>
      <vt:lpstr>Projet 13</vt:lpstr>
      <vt:lpstr>Projets</vt:lpstr>
      <vt:lpstr>Projets</vt:lpstr>
      <vt:lpstr>Présentation PowerPoint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 </dc:title>
  <dc:creator>XP</dc:creator>
  <cp:lastModifiedBy>pt_ptsi</cp:lastModifiedBy>
  <cp:revision>96</cp:revision>
  <dcterms:created xsi:type="dcterms:W3CDTF">2014-09-30T07:33:25Z</dcterms:created>
  <dcterms:modified xsi:type="dcterms:W3CDTF">2015-09-03T09:23:19Z</dcterms:modified>
</cp:coreProperties>
</file>