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2"/>
  </p:notes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C9B3DD92-045B-4322-9572-161E3425DD55}">
          <p14:sldIdLst>
            <p14:sldId id="256"/>
            <p14:sldId id="257"/>
            <p14:sldId id="260"/>
            <p14:sldId id="258"/>
            <p14:sldId id="259"/>
            <p14:sldId id="261"/>
            <p14:sldId id="262"/>
            <p14:sldId id="263"/>
            <p14:sldId id="264"/>
            <p14:sldId id="265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D5D4"/>
    <a:srgbClr val="E6B9B8"/>
    <a:srgbClr val="BE4B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94A05E-DEA9-4CEA-A63B-3593EEF3AC45}" type="datetimeFigureOut">
              <a:rPr lang="fr-FR" smtClean="0"/>
              <a:pPr/>
              <a:t>18/01/2016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E215E4-C268-49C5-99B2-A7D91F84115D}" type="slidenum">
              <a:rPr lang="fr-FR" smtClean="0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396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EE215E4-C268-49C5-99B2-A7D91F84115D}" type="slidenum">
              <a:rPr lang="fr-FR" smtClean="0"/>
              <a:pPr/>
              <a:t>1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Github\PTSI\Modeles\LaTeX_V2.1\png\Fond_SIMU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5" y="-5308"/>
            <a:ext cx="9137723" cy="5076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/>
          <p:cNvSpPr/>
          <p:nvPr userDrawn="1"/>
        </p:nvSpPr>
        <p:spPr>
          <a:xfrm>
            <a:off x="6276" y="-5308"/>
            <a:ext cx="9137724" cy="686330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1219200" y="3286124"/>
            <a:ext cx="6858000" cy="1590676"/>
          </a:xfrm>
        </p:spPr>
        <p:txBody>
          <a:bodyPr anchor="t" anchorCtr="0">
            <a:normAutofit/>
          </a:bodyPr>
          <a:lstStyle>
            <a:lvl1pPr algn="r">
              <a:defRPr sz="2400">
                <a:solidFill>
                  <a:schemeClr val="tx1"/>
                </a:solidFill>
              </a:defRPr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>
            <a:normAutofit/>
          </a:bodyPr>
          <a:lstStyle>
            <a:lvl1pPr marL="0" indent="0" algn="r">
              <a:buNone/>
              <a:defRPr sz="1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dirty="0" smtClean="0"/>
              <a:t>Cliquez pour modifier le style des sous-titres du masque</a:t>
            </a:r>
            <a:endParaRPr kumimoji="0" lang="en-US" dirty="0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93D9F9A-E96E-4924-B007-5E1D042E0161}" type="datetime1">
              <a:rPr lang="fr-FR" smtClean="0"/>
              <a:t>18/01/2016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1" name="Rectangle 20"/>
          <p:cNvSpPr/>
          <p:nvPr/>
        </p:nvSpPr>
        <p:spPr>
          <a:xfrm>
            <a:off x="904875" y="3214686"/>
            <a:ext cx="7315200" cy="1713549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214686"/>
            <a:ext cx="228600" cy="1713549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535F5-9055-4584-BC6C-D21D0510D942}" type="datetime1">
              <a:rPr lang="fr-FR" smtClean="0"/>
              <a:t>18/01/2016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E1DA6F-65C6-4CCD-BFA0-59EC0764B261}" type="datetime1">
              <a:rPr lang="fr-FR" smtClean="0"/>
              <a:t>18/01/2016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angle isocè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95120" cy="990600"/>
          </a:xfrm>
        </p:spPr>
        <p:txBody>
          <a:bodyPr>
            <a:normAutofit/>
          </a:bodyPr>
          <a:lstStyle>
            <a:lvl1pPr>
              <a:defRPr sz="2800" b="1"/>
            </a:lvl1pPr>
          </a:lstStyle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86CB2-AC18-43F0-821E-8785F8A9C9C5}" type="datetime1">
              <a:rPr lang="fr-FR" smtClean="0"/>
              <a:t>18/01/2016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555776" y="6356350"/>
            <a:ext cx="6588224" cy="365760"/>
          </a:xfrm>
        </p:spPr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pic>
        <p:nvPicPr>
          <p:cNvPr id="2050" name="Picture 2" descr="C:\Enseignement\GitHub\Informatique\P_05_AlgorithmiqueProgrammation\01_Recursivite\Cours\png\logo_lycee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86755" y="21599"/>
            <a:ext cx="1124756" cy="908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DD0263FA-7332-4656-A0D8-70E266A8B4CA}" type="datetime1">
              <a:rPr lang="fr-FR" smtClean="0"/>
              <a:t>18/01/2016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0EB159-C2AC-4351-9286-87BEB3CD06E7}" type="datetime1">
              <a:rPr lang="fr-FR" smtClean="0"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9" name="Espace réservé du contenu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0DBAEB-AB05-4F8E-A44B-8C0422BD0685}" type="datetime1">
              <a:rPr lang="fr-FR" smtClean="0"/>
              <a:t>18/01/2016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1" name="Espace réservé du contenu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3" name="Espace réservé du contenu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4F9CF-1FB7-461D-9A0E-82305E04F0E2}" type="datetime1">
              <a:rPr lang="fr-FR" smtClean="0"/>
              <a:t>18/01/2016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4BD7-6A40-41FE-8FD5-BB2896DD17B6}" type="datetime1">
              <a:rPr lang="fr-FR" smtClean="0"/>
              <a:t>18/01/2016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5" name="Connecteur droit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angle isocè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C4B5B7-AB48-4630-B6A6-3EDB0D8736F8}" type="datetime1">
              <a:rPr lang="fr-FR" smtClean="0"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2A2EC-269A-49AD-B741-DD7E2FE482FF}" type="datetime1">
              <a:rPr lang="fr-FR" smtClean="0"/>
              <a:t>18/01/2016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angle isocè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4043362" cy="990600"/>
          </a:xfrm>
          <a:prstGeom prst="rect">
            <a:avLst/>
          </a:prstGeom>
        </p:spPr>
        <p:txBody>
          <a:bodyPr vert="horz" anchor="ctr" anchorCtr="0">
            <a:normAutofit/>
          </a:bodyPr>
          <a:lstStyle/>
          <a:p>
            <a:r>
              <a:rPr kumimoji="0" lang="fr-FR" dirty="0" smtClean="0"/>
              <a:t>Cliquez pour modifier le style du titre</a:t>
            </a:r>
            <a:endParaRPr kumimoji="0" lang="en-US" dirty="0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dirty="0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dirty="0" smtClean="0"/>
              <a:t>Deuxième niveau</a:t>
            </a:r>
          </a:p>
          <a:p>
            <a:pPr lvl="2" eaLnBrk="1" latinLnBrk="0" hangingPunct="1"/>
            <a:r>
              <a:rPr kumimoji="0" lang="fr-FR" dirty="0" smtClean="0"/>
              <a:t>Troisième niveau</a:t>
            </a:r>
          </a:p>
          <a:p>
            <a:pPr lvl="3" eaLnBrk="1" latinLnBrk="0" hangingPunct="1"/>
            <a:r>
              <a:rPr kumimoji="0" lang="fr-FR" dirty="0" smtClean="0"/>
              <a:t>Quatrième niveau</a:t>
            </a:r>
          </a:p>
          <a:p>
            <a:pPr lvl="4" eaLnBrk="1" latinLnBrk="0" hangingPunct="1"/>
            <a:r>
              <a:rPr kumimoji="0" lang="fr-FR" dirty="0" smtClean="0"/>
              <a:t>Cinquième niveau</a:t>
            </a:r>
            <a:endParaRPr kumimoji="0" lang="en-US" dirty="0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6A5A9204-5914-49C5-AB8C-F4F4741D4B57}" type="datetime1">
              <a:rPr lang="fr-FR" smtClean="0"/>
              <a:t>18/01/2016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fr-FR" smtClean="0"/>
              <a:t>Résolution des équations différentielles - Xavier PESSOLES</a:t>
            </a:r>
            <a:endParaRPr lang="fr-FR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F1D8263-54E8-442D-88B4-DA252C595E3D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28" name="Connecteur droit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necteur droit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angle isocè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l" rtl="0" eaLnBrk="1" latinLnBrk="0" hangingPunct="1">
        <a:spcBef>
          <a:spcPct val="0"/>
        </a:spcBef>
        <a:buNone/>
        <a:defRPr kumimoji="0" sz="1600" kern="1200">
          <a:solidFill>
            <a:schemeClr val="tx2"/>
          </a:solidFill>
          <a:latin typeface="Calibri" pitchFamily="34" charset="0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dirty="0" smtClean="0"/>
              <a:t/>
            </a:r>
            <a:br>
              <a:rPr lang="fr-FR" dirty="0" smtClean="0"/>
            </a:br>
            <a:r>
              <a:rPr lang="fr-FR" dirty="0" smtClean="0"/>
              <a:t>Partie 2</a:t>
            </a:r>
            <a:br>
              <a:rPr lang="fr-FR" dirty="0" smtClean="0"/>
            </a:br>
            <a:r>
              <a:rPr lang="fr-FR" dirty="0" smtClean="0"/>
              <a:t>Simulation numérique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 smtClean="0"/>
              <a:t>Chapitre 3 – Résolution des équations différentielles</a:t>
            </a:r>
            <a:endParaRPr lang="fr-F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Sous-titre 2"/>
              <p:cNvSpPr txBox="1">
                <a:spLocks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</p:spPr>
            <p:txBody>
              <a:bodyPr vert="horz">
                <a:normAutofit fontScale="85000" lnSpcReduction="20000"/>
              </a:bodyPr>
              <a:lstStyle>
                <a:lvl1pPr marL="0" indent="0" algn="r" rtl="0" eaLnBrk="1" latinLnBrk="0" hangingPunct="1">
                  <a:spcBef>
                    <a:spcPts val="600"/>
                  </a:spcBef>
                  <a:buClr>
                    <a:schemeClr val="accent1"/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2"/>
                    </a:solidFill>
                    <a:latin typeface="+mj-lt"/>
                    <a:ea typeface="+mj-ea"/>
                    <a:cs typeface="+mj-cs"/>
                  </a:defRPr>
                </a:lvl1pPr>
                <a:lvl2pPr marL="457200" indent="0" algn="ctr" rtl="0" eaLnBrk="1" latinLnBrk="0" hangingPunct="1">
                  <a:spcBef>
                    <a:spcPts val="500"/>
                  </a:spcBef>
                  <a:buClr>
                    <a:schemeClr val="accent2"/>
                  </a:buClr>
                  <a:buSzPct val="76000"/>
                  <a:buFont typeface="Wingdings 3"/>
                  <a:buNone/>
                  <a:defRPr kumimoji="0" sz="2000" kern="1200">
                    <a:solidFill>
                      <a:schemeClr val="tx2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 algn="ctr" rtl="0" eaLnBrk="1" latinLnBrk="0" hangingPunct="1">
                  <a:spcBef>
                    <a:spcPts val="500"/>
                  </a:spcBef>
                  <a:buClr>
                    <a:schemeClr val="bg1">
                      <a:shade val="50000"/>
                    </a:schemeClr>
                  </a:buClr>
                  <a:buSzPct val="76000"/>
                  <a:buFont typeface="Wingdings 3"/>
                  <a:buNone/>
                  <a:defRPr kumimoji="0"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 algn="ctr" rtl="0" eaLnBrk="1" latinLnBrk="0" hangingPunct="1">
                  <a:spcBef>
                    <a:spcPts val="400"/>
                  </a:spcBef>
                  <a:buClr>
                    <a:schemeClr val="accent2">
                      <a:shade val="75000"/>
                    </a:schemeClr>
                  </a:buClr>
                  <a:buSzPct val="70000"/>
                  <a:buFont typeface="Wingdings"/>
                  <a:buNone/>
                  <a:defRPr kumimoji="0"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 algn="ctr" rtl="0" eaLnBrk="1" latinLnBrk="0" hangingPunct="1">
                  <a:spcBef>
                    <a:spcPts val="300"/>
                  </a:spcBef>
                  <a:buClr>
                    <a:schemeClr val="accent2"/>
                  </a:buClr>
                  <a:buSzPct val="70000"/>
                  <a:buFont typeface="Wingdings"/>
                  <a:buNone/>
                  <a:defRPr kumimoji="0"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 algn="ctr" rtl="0" eaLnBrk="1" latinLnBrk="0" hangingPunct="1">
                  <a:spcBef>
                    <a:spcPts val="300"/>
                  </a:spcBef>
                  <a:buClr>
                    <a:srgbClr val="9FB8CD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6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 algn="ctr" rtl="0" eaLnBrk="1" latinLnBrk="0" hangingPunct="1">
                  <a:spcBef>
                    <a:spcPts val="300"/>
                  </a:spcBef>
                  <a:buClr>
                    <a:srgbClr val="727CA3">
                      <a:shade val="75000"/>
                    </a:srgb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 algn="ctr" rtl="0" eaLnBrk="1" latinLnBrk="0" hangingPunct="1">
                  <a:spcBef>
                    <a:spcPts val="300"/>
                  </a:spcBef>
                  <a:buClr>
                    <a:prstClr val="white">
                      <a:shade val="50000"/>
                    </a:prstClr>
                  </a:buClr>
                  <a:buSzPct val="75000"/>
                  <a:buFont typeface="Wingdings 3"/>
                  <a:buNone/>
                  <a:defRPr kumimoji="0" lang="en-US" sz="14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 algn="ctr" rtl="0" eaLnBrk="1" latinLnBrk="0" hangingPunct="1">
                  <a:spcBef>
                    <a:spcPts val="300"/>
                  </a:spcBef>
                  <a:buClr>
                    <a:srgbClr val="9FB8CD"/>
                  </a:buClr>
                  <a:buSzPct val="75000"/>
                  <a:buFont typeface="Wingdings 3"/>
                  <a:buNone/>
                  <a:defRPr kumimoji="0" lang="en-US" sz="1200" kern="1200" smtClean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r>
                  <a:rPr lang="fr-FR" dirty="0" smtClean="0"/>
                  <a:t>Lycée de La Martinière </a:t>
                </a:r>
                <a:r>
                  <a:rPr lang="fr-FR" dirty="0" err="1" smtClean="0"/>
                  <a:t>Monplaisir</a:t>
                </a:r>
                <a:r>
                  <a:rPr lang="fr-FR" dirty="0"/>
                  <a:t> </a:t>
                </a:r>
                <a:r>
                  <a:rPr lang="fr-FR" dirty="0" smtClean="0"/>
                  <a:t>– PT – PT</a:t>
                </a:r>
                <a14:m>
                  <m:oMath xmlns:m="http://schemas.openxmlformats.org/officeDocument/2006/math">
                    <m:r>
                      <a:rPr lang="fr-FR" b="0" i="1" smtClean="0">
                        <a:latin typeface="Cambria Math"/>
                      </a:rPr>
                      <m:t>⋆</m:t>
                    </m:r>
                  </m:oMath>
                </a14:m>
                <a:endParaRPr lang="fr-FR" dirty="0"/>
              </a:p>
              <a:p>
                <a:pPr algn="ctr"/>
                <a:r>
                  <a:rPr lang="fr-FR" dirty="0" smtClean="0"/>
                  <a:t>Xavier PESSOLES </a:t>
                </a:r>
                <a:endParaRPr lang="fr-FR" dirty="0"/>
              </a:p>
            </p:txBody>
          </p:sp>
        </mc:Choice>
        <mc:Fallback xmlns="">
          <p:sp>
            <p:nvSpPr>
              <p:cNvPr id="4" name="Sous-titre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024" y="6324600"/>
                <a:ext cx="9160024" cy="533400"/>
              </a:xfrm>
              <a:prstGeom prst="rect">
                <a:avLst/>
              </a:prstGeom>
              <a:blipFill rotWithShape="1">
                <a:blip r:embed="rId3"/>
                <a:stretch>
                  <a:fillRect t="-10345" b="-1149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7" name="Picture 3" descr="C:\Enseignement\GitHub\Informatique\P_05_AlgorithmiqueProgrammation\01_Recursivite\Cours\images\mandel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284984"/>
            <a:ext cx="1951038" cy="146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énergétique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10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Avec le schéma d’Euler implicite :</a:t>
                </a:r>
              </a:p>
              <a:p>
                <a:pPr lvl="1"/>
                <a:r>
                  <a:rPr lang="fr-FR" dirty="0"/>
                  <a:t>O</a:t>
                </a:r>
                <a:r>
                  <a:rPr lang="fr-FR" dirty="0" smtClean="0"/>
                  <a:t>n montre que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 smtClean="0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b="0" i="1" smtClean="0">
                                    <a:latin typeface="Cambria Math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1+</m:t>
                                </m:r>
                                <m:sSubSup>
                                  <m:sSubSup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fr-FR" i="1">
                                        <a:latin typeface="Cambria Math"/>
                                      </a:rPr>
                                      <m:t>0</m:t>
                                    </m:r>
                                  </m:sub>
                                  <m:sup>
                                    <m:r>
                                      <a:rPr lang="fr-FR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bSup>
                                <m:sSup>
                                  <m:sSup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sSup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h</m:t>
                                    </m:r>
                                  </m:e>
                                  <m:sup>
                                    <m:r>
                                      <a:rPr lang="fr-FR" i="1">
                                        <a:latin typeface="Cambria Math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fr-FR" i="1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36612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 smtClean="0"/>
              <a:t>Exemple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Résolution des équations différentielles - Xavier PESSOLES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fr-FR" dirty="0" smtClean="0"/>
                  <a:t>Prenons l’exemple de l’oscillateur harmonique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acc>
                                <m:accPr>
                                  <m:chr m:val="̈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</m:e>
                          </m:mr>
                          <m:mr>
                            <m:e>
                              <m: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=0,5 </m:t>
                              </m:r>
                              <m:r>
                                <m:rPr>
                                  <m:sty m:val="p"/>
                                </m:rPr>
                                <a:rPr lang="fr-FR">
                                  <a:latin typeface="Cambria Math"/>
                                </a:rPr>
                                <m:t>et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 </m:t>
                              </m:r>
                              <m:acc>
                                <m:accPr>
                                  <m:chr m:val="̇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=0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r>
                  <a:rPr lang="fr-FR" dirty="0"/>
                  <a:t>On pose 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m:rPr>
                                  <m:brk m:alnAt="7"/>
                                </m:rP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acc>
                                <m:accPr>
                                  <m:chr m:val="̇"/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fr-FR" dirty="0"/>
                  <a:t> et donc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 dirty="0">
                                  <a:latin typeface="Cambria Math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 dirty="0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r>
                                <a:rPr lang="fr-FR" i="1" dirty="0">
                                  <a:latin typeface="Cambria Math"/>
                                </a:rPr>
                                <m:t>(</m:t>
                              </m:r>
                              <m:r>
                                <a:rPr lang="fr-FR" i="1" dirty="0">
                                  <a:latin typeface="Cambria Math"/>
                                </a:rPr>
                                <m:t>𝑡</m:t>
                              </m:r>
                              <m:r>
                                <a:rPr lang="fr-FR" i="1" dirty="0">
                                  <a:latin typeface="Cambria Math"/>
                                </a:rPr>
                                <m:t>)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pPr lvl="1"/>
                <a:r>
                  <a:rPr lang="fr-FR" dirty="0"/>
                  <a:t>E</a:t>
                </a:r>
                <a:r>
                  <a:rPr lang="fr-FR" dirty="0"/>
                  <a:t>n conséquence en utilisant le schéma d’Euler explicite :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≃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≃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fr-FR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fr-FR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dirty="0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 dirty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fr-FR" b="0" i="1" dirty="0" smtClean="0">
                        <a:latin typeface="Cambria Math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b="0" i="0" dirty="0" smtClean="0"/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b="0" i="1" dirty="0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fr-FR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 dirty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,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𝑘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172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Solution en utilisant </a:t>
            </a:r>
            <a:r>
              <a:rPr lang="fr-FR" dirty="0" err="1" smtClean="0"/>
              <a:t>odeint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3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3074" name="Picture 2" descr="C:\Enseignement\GitHub\Informatique\P_03_SimulationNumerique\03_ResolutionEquaDiff\Présentation\figure_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628800"/>
            <a:ext cx="9144000" cy="4355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750746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Variation de la durée de calcul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4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C:\Enseignement\GitHub\Informatique\P_03_SimulationNumerique\03_ResolutionEquaDiff\Présentation\figure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379" y="1362829"/>
            <a:ext cx="9175752" cy="43704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3101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Variation du nombre d’échantillon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5</a:t>
            </a:fld>
            <a:endParaRPr lang="fr-FR"/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2050" name="Picture 2" descr="C:\Enseignement\GitHub\Informatique\P_03_SimulationNumerique\03_ResolutionEquaDiff\Présentation\figure_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4744"/>
            <a:ext cx="9135793" cy="4351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/>
          <p:cNvSpPr txBox="1"/>
          <p:nvPr/>
        </p:nvSpPr>
        <p:spPr>
          <a:xfrm>
            <a:off x="1331640" y="5589240"/>
            <a:ext cx="6336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Le schéma d’Euler explicite diverge.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2166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067128" cy="990600"/>
          </a:xfrm>
        </p:spPr>
        <p:txBody>
          <a:bodyPr>
            <a:normAutofit/>
          </a:bodyPr>
          <a:lstStyle/>
          <a:p>
            <a:r>
              <a:rPr lang="fr-FR" b="1" dirty="0" smtClean="0"/>
              <a:t>Utilisation d’Euler implicite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6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dirty="0" smtClean="0"/>
              <a:t>Résolution des équations différentielles - Xavier PESSOLES</a:t>
            </a:r>
            <a:endParaRPr lang="fr-F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Espace réservé du contenu 7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En </a:t>
                </a:r>
                <a:r>
                  <a:rPr lang="fr-FR" dirty="0"/>
                  <a:t>utilisant le schéma d’Euler </a:t>
                </a:r>
                <a:r>
                  <a:rPr lang="fr-FR" dirty="0" smtClean="0"/>
                  <a:t>implicite: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brk m:alnAt="7"/>
                                    </m:rP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≃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′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fr-FR" i="1">
                                  <a:latin typeface="Cambria Math"/>
                                </a:rPr>
                                <m:t>≃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b="0" i="1" smtClean="0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⇒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1,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  <m:r>
                                <a:rPr lang="fr-FR" i="1">
                                  <a:latin typeface="Cambria Math"/>
                                </a:rPr>
                                <m:t>+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=0</m:t>
                              </m:r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fr-FR" b="0" i="1" dirty="0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dirty="0" smtClean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 dirty="0">
                                  <a:latin typeface="Cambria Math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</m:sub>
                                  </m:sSub>
                                  <m:r>
                                    <a:rPr lang="fr-FR" i="1">
                                      <a:latin typeface="Cambria Math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0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,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𝑘</m:t>
                                      </m:r>
                                      <m:r>
                                        <a:rPr lang="fr-FR" i="1">
                                          <a:latin typeface="Cambria Math"/>
                                        </a:rPr>
                                        <m:t>−1</m:t>
                                      </m:r>
                                    </m:sub>
                                  </m:sSub>
                                </m:num>
                                <m:den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  <m:r>
                      <a:rPr lang="fr-FR" b="0" i="1" dirty="0" smtClean="0">
                        <a:latin typeface="Cambria Math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b="0" i="1" smtClean="0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/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fr-FR" b="0" i="0" dirty="0" smtClean="0"/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b="0" i="1" smtClean="0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b="0" i="1" dirty="0" smtClean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</m:t>
                                  </m:r>
                                  <m:r>
                                    <a:rPr lang="fr-FR" i="1" dirty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 dirty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b="0" i="1" dirty="0" smtClean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FR" i="1" dirty="0">
                        <a:latin typeface="Cambria Math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i="1">
                                  <a:latin typeface="Cambria Math"/>
                                </a:rPr>
                                <m:t>−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/>
                                <m:t> 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b="0" i="1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i="1" dirty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1,</m:t>
                                  </m:r>
                                  <m:r>
                                    <a:rPr lang="fr-FR" i="1" dirty="0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b="0" i="1" dirty="0" smtClean="0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 dirty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,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fr-FR" b="0" i="1" smtClean="0">
                        <a:latin typeface="Cambria Math"/>
                      </a:rPr>
                      <m:t>⇒</m:t>
                    </m:r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0,</m:t>
                        </m:r>
                        <m:r>
                          <a:rPr lang="fr-FR" i="1">
                            <a:latin typeface="Cambria Math"/>
                          </a:rPr>
                          <m:t>𝑘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h𝑦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1,</m:t>
                            </m:r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fr-FR" i="1" dirty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i="1">
                                <a:latin typeface="Cambria Math"/>
                              </a:rPr>
                              <m:t>𝑦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0,</m:t>
                            </m:r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sSup>
                              <m:sSup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endParaRPr lang="fr-FR" dirty="0"/>
              </a:p>
              <a:p>
                <a:pPr lvl="1"/>
                <a:endParaRPr lang="fr-FR" dirty="0"/>
              </a:p>
              <a:p>
                <a:endParaRPr lang="fr-FR" dirty="0"/>
              </a:p>
              <a:p>
                <a:endParaRPr lang="fr-FR" dirty="0" smtClean="0"/>
              </a:p>
            </p:txBody>
          </p:sp>
        </mc:Choice>
        <mc:Fallback>
          <p:sp>
            <p:nvSpPr>
              <p:cNvPr id="8" name="Espace réservé du contenu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8657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7</a:t>
            </a:fld>
            <a:endParaRPr lang="fr-FR"/>
          </a:p>
        </p:txBody>
      </p:sp>
      <p:pic>
        <p:nvPicPr>
          <p:cNvPr id="4098" name="Picture 2" descr="C:\Enseignement\GitHub\Informatique\P_03_SimulationNumerique\03_ResolutionEquaDiff\Présentation\figure_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608294"/>
            <a:ext cx="8964489" cy="4269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space réservé du contenu 6"/>
          <p:cNvSpPr txBox="1">
            <a:spLocks noGrp="1"/>
          </p:cNvSpPr>
          <p:nvPr>
            <p:ph sz="quarter" idx="1"/>
          </p:nvPr>
        </p:nvSpPr>
        <p:spPr>
          <a:xfrm>
            <a:off x="457200" y="1219200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>
                <a:solidFill>
                  <a:srgbClr val="FF0000"/>
                </a:solidFill>
              </a:rPr>
              <a:t>Le schéma d’Euler implicite est stable.</a:t>
            </a:r>
            <a:endParaRPr lang="fr-FR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9665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énergétique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8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fr-FR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fr-FR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=0</m:t>
                    </m:r>
                  </m:oMath>
                </a14:m>
                <a:endParaRPr lang="fr-FR" dirty="0" smtClean="0"/>
              </a:p>
              <a:p>
                <a:r>
                  <a:rPr lang="fr-FR" dirty="0" smtClean="0"/>
                  <a:t>On multiplie l’équation par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fr-FR" i="1" smtClean="0">
                            <a:latin typeface="Cambria Math"/>
                          </a:rPr>
                        </m:ctrlPr>
                      </m:accPr>
                      <m:e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</m:e>
                    </m:acc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 smtClean="0"/>
                  <a:t> :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fr-FR" i="1" smtClean="0">
                            <a:latin typeface="Cambria Math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𝑥</m:t>
                        </m:r>
                        <m:r>
                          <a:rPr lang="fr-FR" b="0" i="1" smtClean="0">
                            <a:latin typeface="Cambria Math"/>
                          </a:rPr>
                          <m:t>(</m:t>
                        </m:r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  <m:r>
                          <a:rPr lang="fr-FR" b="0" i="1" smtClean="0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fr-FR" b="0" i="1" smtClean="0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𝑑𝑥</m:t>
                        </m:r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+</m:t>
                    </m:r>
                    <m:sSubSup>
                      <m:sSubSupPr>
                        <m:ctrlPr>
                          <a:rPr lang="fr-FR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fr-FR" b="0" i="1" smtClean="0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sup>
                    </m:sSubSup>
                    <m:r>
                      <a:rPr lang="fr-FR" b="0" i="1" smtClean="0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i="1">
                        <a:latin typeface="Cambria Math"/>
                      </a:rPr>
                      <m:t>⋅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𝑑𝑥</m:t>
                        </m:r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FR" i="1">
                            <a:latin typeface="Cambria Math"/>
                          </a:rPr>
                          <m:t>𝑑𝑡</m:t>
                        </m:r>
                      </m:den>
                    </m:f>
                    <m:r>
                      <a:rPr lang="fr-FR" b="0" i="1" smtClean="0">
                        <a:latin typeface="Cambria Math"/>
                      </a:rPr>
                      <m:t>=0⇒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𝑑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𝑑𝑡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fPr>
                                  <m:num>
                                    <m:r>
                                      <a:rPr lang="fr-FR" i="1">
                                        <a:latin typeface="Cambria Math"/>
                                      </a:rPr>
                                      <m:t>𝑑𝑥</m:t>
                                    </m:r>
                                    <m:d>
                                      <m:dPr>
                                        <m:ctrlPr>
                                          <a:rPr lang="fr-FR" i="1">
                                            <a:latin typeface="Cambria Math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fr-FR" i="1">
                                            <a:latin typeface="Cambria Math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fr-FR" i="1">
                                        <a:latin typeface="Cambria Math"/>
                                      </a:rPr>
                                      <m:t>𝑑𝑡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fr-FR" i="1">
                                <a:latin typeface="Cambria Math"/>
                              </a:rPr>
                            </m:ctrlPr>
                          </m:fPr>
                          <m:num>
                            <m:r>
                              <a:rPr lang="fr-FR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den>
                        </m:f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fr-FR" b="0" i="1" smtClean="0">
                        <a:latin typeface="Cambria Math"/>
                      </a:rPr>
                      <m:t>=0⇒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𝑑𝑥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fr-FR" i="1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fr-FR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  <m:r>
                      <a:rPr lang="fr-FR" b="0" i="1" smtClean="0">
                        <a:latin typeface="Cambria Math"/>
                      </a:rPr>
                      <m:t>𝐸</m:t>
                    </m:r>
                  </m:oMath>
                </a14:m>
                <a:endParaRPr lang="fr-FR" b="0" dirty="0" smtClean="0"/>
              </a:p>
              <a:p>
                <a:r>
                  <a:rPr lang="fr-FR" dirty="0" smtClean="0"/>
                  <a:t>Avec :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i="1">
                                <a:latin typeface="Cambria Math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fPr>
                              <m:num>
                                <m:r>
                                  <a:rPr lang="fr-FR" i="1">
                                    <a:latin typeface="Cambria Math"/>
                                  </a:rPr>
                                  <m:t>𝑑𝑥</m:t>
                                </m:r>
                                <m:d>
                                  <m:dPr>
                                    <m:ctrlPr>
                                      <a:rPr lang="fr-FR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r>
                                      <a:rPr lang="fr-FR" i="1">
                                        <a:latin typeface="Cambria Math"/>
                                      </a:rPr>
                                      <m:t>𝑡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fr-FR" i="1">
                                    <a:latin typeface="Cambria Math"/>
                                  </a:rPr>
                                  <m:t>𝑑𝑡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fr-FR" dirty="0" smtClean="0"/>
                  <a:t>: énergie cinétique</a:t>
                </a:r>
              </a:p>
              <a:p>
                <a:pPr lvl="1"/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sSubSup>
                      <m:sSubSupPr>
                        <m:ctrlPr>
                          <a:rPr lang="fr-FR" i="1">
                            <a:latin typeface="Cambria Math"/>
                          </a:rPr>
                        </m:ctrlPr>
                      </m:sSubSupPr>
                      <m:e>
                        <m:r>
                          <a:rPr lang="fr-FR" i="1">
                            <a:latin typeface="Cambria Math"/>
                          </a:rPr>
                          <m:t>𝜔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fr-FR" i="1">
                            <a:latin typeface="Cambria Math"/>
                          </a:rPr>
                        </m:ctrlPr>
                      </m:sSupPr>
                      <m:e>
                        <m:r>
                          <a:rPr lang="fr-FR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fr-FR" i="1">
                            <a:latin typeface="Cambria Math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𝑡</m:t>
                        </m:r>
                      </m:e>
                    </m:d>
                  </m:oMath>
                </a14:m>
                <a:r>
                  <a:rPr lang="fr-FR" dirty="0" smtClean="0"/>
                  <a:t> : énergie potentielle</a:t>
                </a:r>
                <a:endParaRPr lang="fr-FR" dirty="0"/>
              </a:p>
              <a:p>
                <a:endParaRPr lang="fr-FR" dirty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32514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énergétique</a:t>
            </a:r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Résolution des équations différentielles - Xavier PESSOLES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1D8263-54E8-442D-88B4-DA252C595E3D}" type="slidenum">
              <a:rPr lang="fr-FR" smtClean="0"/>
              <a:pPr/>
              <a:t>9</a:t>
            </a:fld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Espace réservé du contenu 4"/>
              <p:cNvSpPr>
                <a:spLocks noGrp="1"/>
              </p:cNvSpPr>
              <p:nvPr>
                <p:ph sz="quarter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fr-FR" dirty="0" smtClean="0"/>
                  <a:t>Avec le schéma d’Euler explicite 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fr-F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b="0" i="1" smtClean="0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𝑘</m:t>
                        </m:r>
                        <m:r>
                          <a:rPr lang="fr-FR" b="0" i="1" smtClean="0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fr-FR" b="0" i="1" smtClean="0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  <m:r>
                              <a:rPr lang="fr-FR" b="0" i="1" smtClean="0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endParaRPr lang="fr-FR" dirty="0" smtClean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fr-FR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=−</m:t>
                              </m:r>
                              <m:sSubSup>
                                <m:sSubSup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Sup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h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0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fr-FR" dirty="0"/>
                                <m:t> +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  <m:r>
                                    <a:rPr lang="fr-FR" i="1">
                                      <a:latin typeface="Cambria Math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fr-FR" i="1">
                                  <a:latin typeface="Cambria Math"/>
                                </a:rPr>
                                <m:t>=</m:t>
                              </m:r>
                              <m:r>
                                <a:rPr lang="fr-FR" i="1" dirty="0">
                                  <a:latin typeface="Cambria Math"/>
                                </a:rPr>
                                <m:t>h</m:t>
                              </m:r>
                              <m:sSub>
                                <m:sSubPr>
                                  <m:ctrlPr>
                                    <a:rPr lang="fr-FR" i="1" dirty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 dirty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fr-FR" i="1" dirty="0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fr-FR" i="1" dirty="0">
                                  <a:latin typeface="Cambria Math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fr-FR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fr-FR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fr-FR" i="1">
                                      <a:latin typeface="Cambria Math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fr-FR" dirty="0"/>
              </a:p>
              <a:p>
                <a:pPr lvl="1"/>
                <a:r>
                  <a:rPr lang="fr-FR" dirty="0" err="1" smtClean="0"/>
                  <a:t>Mq</a:t>
                </a:r>
                <a:r>
                  <a:rPr lang="fr-FR" dirty="0" smtClean="0"/>
                  <a:t>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𝑘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fr-FR" b="0" i="1" smtClean="0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r>
                  <a:rPr lang="fr-FR" i="1" dirty="0" smtClean="0"/>
                  <a:t> :</a:t>
                </a:r>
              </a:p>
              <a:p>
                <a:pPr lvl="2"/>
                <a:r>
                  <a:rPr lang="fr-FR" dirty="0" smtClean="0"/>
                  <a:t>D’une part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𝑘</m:t>
                        </m:r>
                        <m:r>
                          <a:rPr lang="fr-FR" i="1">
                            <a:latin typeface="Cambria Math"/>
                          </a:rPr>
                          <m:t>+1</m:t>
                        </m:r>
                      </m:sub>
                    </m:sSub>
                    <m:r>
                      <a:rPr lang="fr-FR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  <m:r>
                                  <a:rPr lang="fr-FR" i="1">
                                    <a:latin typeface="Cambria Math"/>
                                  </a:rPr>
                                  <m:t>+1</m:t>
                                </m:r>
                              </m:sub>
                            </m:sSub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  <m:r>
                              <a:rPr lang="fr-FR" i="1">
                                <a:latin typeface="Cambria Math"/>
                              </a:rPr>
                              <m:t>+1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r>
                      <a:rPr lang="fr-FR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−</m:t>
                        </m:r>
                        <m:r>
                          <a:rPr lang="fr-FR" b="0" i="1" strike="sngStrike" smtClean="0">
                            <a:latin typeface="Cambria Math"/>
                          </a:rPr>
                          <m:t>2</m:t>
                        </m:r>
                        <m:sSub>
                          <m:sSubPr>
                            <m:ctrlPr>
                              <a:rPr lang="fr-FR" b="0" i="1" strike="sngStrike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trike="sngStrike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trike="sngStrike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fr-FR" b="0" i="1" strike="sngStrike" smtClean="0">
                            <a:latin typeface="Cambria Math"/>
                          </a:rPr>
                          <m:t>h</m:t>
                        </m:r>
                        <m:sSubSup>
                          <m:sSubSupPr>
                            <m:ctrlPr>
                              <a:rPr lang="fr-FR" b="0" i="1" strike="sngStrike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trike="sngStrike" smtClean="0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b="0" i="1" strike="sngStrike" smtClean="0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trike="sngStrike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>
                          <m:sSubPr>
                            <m:ctrlPr>
                              <a:rPr lang="fr-FR" b="0" i="1" strike="sngStrike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trike="sngStrike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trike="sngStrike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mtClean="0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r>
                          <a:rPr lang="fr-FR" b="0" i="1" strike="sngStrike" smtClean="0">
                            <a:latin typeface="Cambria Math"/>
                          </a:rPr>
                          <m:t>2</m:t>
                        </m:r>
                        <m:sSubSup>
                          <m:sSubSupPr>
                            <m:ctrlPr>
                              <a:rPr lang="fr-FR" i="1" strike="sngStrike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 strike="sngStrike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 strike="sngStrike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 strike="sngStrike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trike="sngStrike" smtClean="0">
                            <a:latin typeface="Cambria Math"/>
                          </a:rPr>
                          <m:t>h</m:t>
                        </m:r>
                        <m:sSub>
                          <m:sSubPr>
                            <m:ctrlPr>
                              <a:rPr lang="fr-FR" b="0" i="1" strike="sngStrike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trike="sngStrike" smtClean="0">
                                <a:latin typeface="Cambria Math"/>
                              </a:rPr>
                              <m:t>𝑣</m:t>
                            </m:r>
                          </m:e>
                          <m:sub>
                            <m:r>
                              <a:rPr lang="fr-FR" b="0" i="1" strike="sngStrike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fr-FR" b="0" i="1" strike="sngStrike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fr-FR" b="0" i="1" strike="sngStrike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b="0" i="1" strike="sngStrike" smtClean="0">
                                <a:latin typeface="Cambria Math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D’autre part 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i="1">
                            <a:latin typeface="Cambria Math"/>
                          </a:rPr>
                        </m:ctrlPr>
                      </m:sSubPr>
                      <m:e>
                        <m:r>
                          <a:rPr lang="fr-FR" i="1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i="1">
                            <a:latin typeface="Cambria Math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b="0" i="1" smtClean="0">
                        <a:latin typeface="Cambria Math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</m:e>
                    </m:d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r>
                          <a:rPr lang="fr-FR" i="1">
                            <a:latin typeface="Cambria Math"/>
                          </a:rPr>
                          <m:t>1+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i="1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fr-FR" i="1">
                        <a:latin typeface="Cambria Math"/>
                      </a:rPr>
                      <m:t>=</m:t>
                    </m:r>
                  </m:oMath>
                </a14:m>
                <a:r>
                  <a:rPr lang="fr-F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fr-FR" i="1">
                            <a:latin typeface="Cambria Math"/>
                          </a:rPr>
                        </m:ctrlPr>
                      </m:fPr>
                      <m:num>
                        <m:r>
                          <a:rPr lang="fr-FR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fr-FR" i="1">
                            <a:latin typeface="Cambria Math"/>
                          </a:rPr>
                          <m:t>2</m:t>
                        </m:r>
                      </m:den>
                    </m:f>
                    <m:d>
                      <m:dPr>
                        <m:ctrlPr>
                          <a:rPr lang="fr-FR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fr-FR" i="1" smtClean="0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r>
                          <a:rPr lang="fr-FR" b="0" i="1" smtClean="0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fr-FR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fr-FR" i="1">
                                    <a:latin typeface="Cambria Math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fr-FR" i="1">
                                    <a:latin typeface="Cambria Math"/>
                                  </a:rPr>
                                  <m:t>𝑘</m:t>
                                </m:r>
                              </m:sub>
                            </m:sSub>
                          </m:e>
                          <m:sup>
                            <m:r>
                              <a:rPr lang="fr-FR" i="1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fr-FR" i="1">
                            <a:latin typeface="Cambria Math"/>
                          </a:rPr>
                          <m:t>+</m:t>
                        </m:r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𝜔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0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4</m:t>
                            </m:r>
                          </m:sup>
                        </m:sSubSup>
                        <m:sSubSup>
                          <m:sSubSupPr>
                            <m:ctrlPr>
                              <a:rPr lang="fr-FR" i="1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fr-FR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fr-FR" i="1">
                                <a:latin typeface="Cambria Math"/>
                              </a:rPr>
                              <m:t>𝑘</m:t>
                            </m:r>
                          </m:sub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bSup>
                        <m:sSup>
                          <m:sSup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h</m:t>
                            </m:r>
                          </m:e>
                          <m:sup>
                            <m:r>
                              <a:rPr lang="fr-FR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fr-FR" dirty="0" smtClean="0"/>
              </a:p>
              <a:p>
                <a:pPr lvl="2"/>
                <a:r>
                  <a:rPr lang="fr-FR" dirty="0" smtClean="0"/>
                  <a:t>On a donc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fr-FR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fr-FR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fr-FR" b="0" i="1" smtClean="0">
                            <a:latin typeface="Cambria Math"/>
                          </a:rPr>
                          <m:t>𝐸</m:t>
                        </m:r>
                      </m:e>
                      <m:sub>
                        <m:r>
                          <a:rPr lang="fr-FR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fr-FR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fr-FR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fr-FR" b="0" i="1" smtClean="0">
                                <a:latin typeface="Cambria Math"/>
                              </a:rPr>
                              <m:t>1+</m:t>
                            </m:r>
                            <m:sSubSup>
                              <m:sSub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fr-FR" b="0" i="1" smtClean="0">
                                    <a:latin typeface="Cambria Math"/>
                                  </a:rPr>
                                  <m:t>0</m:t>
                                </m:r>
                              </m:sub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bSup>
                            <m:sSup>
                              <m:sSupPr>
                                <m:ctrlPr>
                                  <a:rPr lang="fr-FR" b="0" i="1" smtClean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fr-FR" b="0" i="1" smtClean="0">
                                    <a:latin typeface="Cambria Math"/>
                                  </a:rPr>
                                  <m:t>h</m:t>
                                </m:r>
                              </m:e>
                              <m:sup>
                                <m:r>
                                  <a:rPr lang="fr-FR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fr-FR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endParaRPr lang="fr-FR" dirty="0" smtClean="0"/>
              </a:p>
            </p:txBody>
          </p:sp>
        </mc:Choice>
        <mc:Fallback>
          <p:sp>
            <p:nvSpPr>
              <p:cNvPr id="5" name="Espace réservé du contenu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"/>
              </p:nvPr>
            </p:nvSpPr>
            <p:spPr>
              <a:blipFill rotWithShape="1">
                <a:blip r:embed="rId2"/>
                <a:stretch>
                  <a:fillRect l="-444" t="-98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344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e">
  <a:themeElements>
    <a:clrScheme name="Origine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e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e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578</TotalTime>
  <Words>1266</Words>
  <Application>Microsoft Office PowerPoint</Application>
  <PresentationFormat>Affichage à l'écran (4:3)</PresentationFormat>
  <Paragraphs>58</Paragraphs>
  <Slides>10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1" baseType="lpstr">
      <vt:lpstr>Origine</vt:lpstr>
      <vt:lpstr> Partie 2 Simulation numérique</vt:lpstr>
      <vt:lpstr>Exemple</vt:lpstr>
      <vt:lpstr>Solution en utilisant odeint</vt:lpstr>
      <vt:lpstr>Variation de la durée de calcul</vt:lpstr>
      <vt:lpstr>Variation du nombre d’échantillon</vt:lpstr>
      <vt:lpstr>Utilisation d’Euler implicite</vt:lpstr>
      <vt:lpstr>Présentation PowerPoint</vt:lpstr>
      <vt:lpstr>Considération énergétique</vt:lpstr>
      <vt:lpstr>Considération énergétique</vt:lpstr>
      <vt:lpstr>Considération énergétique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Cycle de TP 2 Expérimenter et analyser le fonctionnement des composants remplissant la fonction acquérir des systèmes pluritechniques.</dc:title>
  <dc:creator>XP</dc:creator>
  <cp:lastModifiedBy>Xavier Pessoles</cp:lastModifiedBy>
  <cp:revision>113</cp:revision>
  <dcterms:created xsi:type="dcterms:W3CDTF">2014-09-30T07:33:25Z</dcterms:created>
  <dcterms:modified xsi:type="dcterms:W3CDTF">2016-01-18T22:11:03Z</dcterms:modified>
</cp:coreProperties>
</file>