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9" r:id="rId4"/>
    <p:sldId id="280" r:id="rId5"/>
    <p:sldId id="282" r:id="rId6"/>
    <p:sldId id="281" r:id="rId7"/>
    <p:sldId id="283" r:id="rId8"/>
    <p:sldId id="284" r:id="rId9"/>
    <p:sldId id="285" r:id="rId10"/>
    <p:sldId id="275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58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637" autoAdjust="0"/>
  </p:normalViewPr>
  <p:slideViewPr>
    <p:cSldViewPr showGuides="1">
      <p:cViewPr varScale="1">
        <p:scale>
          <a:sx n="66" d="100"/>
          <a:sy n="66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C971-D258-4D6D-9DC9-5DF2494A45B4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70AB-6F94-4B4E-887A-6A2B68A904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228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F3BCA-AB8A-46C8-8A42-C0A5BA7DD142}" type="datetimeFigureOut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1DDF-100E-4F28-A6CE-69E8FDB9F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4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18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L’objectif de cette première activité est de faire un bilan sur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connaissances en algorithmique et programmation;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Vos compétence en mise en œuvre d’un composant programmable.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1DDF-100E-4F28-A6CE-69E8FDB9F1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51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Modifiez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3EDBBC6-2D63-46FD-ABC6-E1F134FD04E2}" type="datetime1">
              <a:rPr lang="fr-FR" smtClean="0"/>
              <a:t>13/02/2018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 cap="rnd" cmpd="sng" algn="ctr">
            <a:solidFill>
              <a:schemeClr val="accent5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FD84-D93F-442F-A602-357CDB446FDC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1FEF-BB6F-4B6B-8956-86E0FE15D740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90872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31AA-AABC-42BF-900C-C6621A4626C8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400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771B4AD-2B1B-4BD7-A6A0-4490B395611F}" type="datetime1">
              <a:rPr lang="fr-FR" smtClean="0"/>
              <a:t>13/02/2018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AC25-14A7-446E-A75F-54A01CA50A5C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27700-5B66-4B1F-90F2-3CD185A5B719}" type="datetime1">
              <a:rPr lang="fr-FR" smtClean="0"/>
              <a:t>13/02/2018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5CBA-452B-4B17-8269-A42B00F0CEBE}" type="datetime1">
              <a:rPr lang="fr-FR" smtClean="0"/>
              <a:t>13/02/2018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8475-A478-4BAB-8F61-22D3A6621EA8}" type="datetime1">
              <a:rPr lang="fr-FR" smtClean="0"/>
              <a:t>13/02/2018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6246-9265-4A37-AE94-154F729C6121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C19F-0CBE-4C69-86E6-5F6A0E64BC9E}" type="datetime1">
              <a:rPr lang="fr-FR" smtClean="0"/>
              <a:t>13/02/2018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-13648"/>
            <a:ext cx="8640960" cy="92236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980727"/>
            <a:ext cx="8640960" cy="540060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Modifiez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447616"/>
            <a:ext cx="24916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A738F9E9-3041-4AFC-BF6D-A63CE5E484E1}" type="datetime1">
              <a:rPr lang="fr-FR" smtClean="0"/>
              <a:t>13/02/2018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447616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David Violeau – Xavier Pessoles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0560" y="6447616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AC6D6E-35D0-489D-B18A-03530B324155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251520" y="6444441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251520" y="908720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237012" y="6558741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accent5">
              <a:lumMod val="50000"/>
            </a:schemeClr>
          </a:solidFill>
          <a:latin typeface="Tw Cen MT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5">
            <a:lumMod val="50000"/>
          </a:schemeClr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accent5">
            <a:lumMod val="75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5">
            <a:lumMod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296144"/>
          </a:xfrm>
        </p:spPr>
        <p:txBody>
          <a:bodyPr>
            <a:noAutofit/>
          </a:bodyPr>
          <a:lstStyle/>
          <a:p>
            <a:r>
              <a:rPr lang="fr-FR" sz="2800" dirty="0"/>
              <a:t>Validation des prérequis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</p:spTree>
    <p:extLst>
      <p:ext uri="{BB962C8B-B14F-4D97-AF65-F5344CB8AC3E}">
        <p14:creationId xmlns:p14="http://schemas.microsoft.com/office/powerpoint/2010/main" val="2647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7"/>
            <a:ext cx="6428956" cy="548350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On souhaite afficher le score. Pour cela :</a:t>
            </a:r>
          </a:p>
          <a:p>
            <a:pPr lvl="1"/>
            <a:r>
              <a:rPr lang="fr-FR" dirty="0"/>
              <a:t>on définit une variable « Score »</a:t>
            </a:r>
          </a:p>
          <a:p>
            <a:pPr lvl="1"/>
            <a:r>
              <a:rPr lang="fr-FR" dirty="0"/>
              <a:t>Cette variable doit être incrémentée de +1 lorsqu’on fait l’action de manger une pomme et qu’une pomme est sur la case. </a:t>
            </a:r>
          </a:p>
          <a:p>
            <a:pPr lvl="1"/>
            <a:r>
              <a:rPr lang="fr-FR" dirty="0"/>
              <a:t>Cette variable doit être décrémentée de 1 lorsqu’on fait l’action de manger une pomme et qu’il n’y a pas de pomme est sur la case. </a:t>
            </a:r>
          </a:p>
          <a:p>
            <a:pPr lvl="1"/>
            <a:endParaRPr lang="fr-FR" dirty="0"/>
          </a:p>
          <a:p>
            <a:r>
              <a:rPr lang="fr-FR" dirty="0"/>
              <a:t>La fonction « </a:t>
            </a:r>
            <a:r>
              <a:rPr lang="fr-FR" dirty="0" err="1"/>
              <a:t>MangerPomme</a:t>
            </a:r>
            <a:r>
              <a:rPr lang="fr-FR" dirty="0"/>
              <a:t> » est définie ci-contre. </a:t>
            </a:r>
          </a:p>
          <a:p>
            <a:r>
              <a:rPr lang="fr-FR" dirty="0"/>
              <a:t>Expliquer pourquoi après exécution du code le score affiche -1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: car pomme 2 et pomme 3 ne sont pas touchées et provoquent un décrément de -1. On a donc +1-1-1 = -1. 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4C115A-AD3C-4466-92FC-82EBEC44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476" y="92248"/>
            <a:ext cx="2362124" cy="54835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B13936-50E7-423B-8912-23682D98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02" y="5616710"/>
            <a:ext cx="1512166" cy="119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1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328592"/>
          </a:xfrm>
        </p:spPr>
        <p:txBody>
          <a:bodyPr/>
          <a:lstStyle/>
          <a:p>
            <a:r>
              <a:rPr lang="fr-FR" dirty="0"/>
              <a:t>Le programme suivant permet-il de manger les pommes tout en mettant le score à jour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: le score est bien mis à jour MAIS les pommes 2 et 3 n’ont pas disparu.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4839DF-3A5A-4B9E-A112-FF65D7CD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1"/>
            <a:ext cx="8640960" cy="23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Notion de variable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Quel sera le score après l’exécution du code suivant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Solution : 2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998113-6F67-4122-8C7C-3494D318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18" y="1556792"/>
            <a:ext cx="4438650" cy="3962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296190-7E7C-4BF5-89E2-B767E186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01" y="2061828"/>
            <a:ext cx="373070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2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400600" cy="5400600"/>
          </a:xfrm>
        </p:spPr>
        <p:txBody>
          <a:bodyPr/>
          <a:lstStyle/>
          <a:p>
            <a:r>
              <a:rPr lang="fr-FR" dirty="0"/>
              <a:t>Le script associé au lutin est le suivant. </a:t>
            </a:r>
          </a:p>
          <a:p>
            <a:r>
              <a:rPr lang="fr-FR" dirty="0"/>
              <a:t>Quel est le but de script ?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QCM</a:t>
            </a:r>
          </a:p>
          <a:p>
            <a:pPr lvl="1"/>
            <a:r>
              <a:rPr lang="fr-FR" b="1" dirty="0">
                <a:solidFill>
                  <a:srgbClr val="FF0000"/>
                </a:solidFill>
              </a:rPr>
              <a:t>Déplacer le lutin avec le pavé numérique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aléatoirement le lutin dans toutes les directions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Déplacer le lutin avec la souris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Ce script ne marche pas, le lutin ne se déplace pas.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A1429C-F38B-47FC-9516-BF723844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59" y="975008"/>
            <a:ext cx="290032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7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Gérer des périphériques avec Scratch</a:t>
            </a:r>
            <a:br>
              <a:rPr lang="fr-FR" dirty="0"/>
            </a:br>
            <a:r>
              <a:rPr lang="fr-FR" dirty="0"/>
              <a:t>Gestion du clavier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faire disparaitre le lutin « pomme » pour que celui-ci disparaisse lorsqu’il est touché et que la touche espace est appuyée ?</a:t>
            </a:r>
          </a:p>
          <a:p>
            <a:r>
              <a:rPr lang="fr-FR" dirty="0"/>
              <a:t>La détection doit commencée dés que le message GO est reçu. </a:t>
            </a:r>
          </a:p>
          <a:p>
            <a:r>
              <a:rPr lang="fr-FR" dirty="0"/>
              <a:t>Réaliser les instructions du lutin « Pomme ». Les Blocs disponibles : « Quand je reçois Go », répéter indéfiniment, Si… alors,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48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Instructions conditionnelles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Comment délimiter la zone élastique de la zone plastique ?</a:t>
            </a:r>
          </a:p>
        </p:txBody>
      </p:sp>
    </p:spTree>
    <p:extLst>
      <p:ext uri="{BB962C8B-B14F-4D97-AF65-F5344CB8AC3E}">
        <p14:creationId xmlns:p14="http://schemas.microsoft.com/office/powerpoint/2010/main" val="300793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Systèmes embarqués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0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Forme et traitement du signal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282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Capteur, actionneur, interface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3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Décomposer un problème en sous problèmes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4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L’objectif est de vérifier que vous avez acquis des connaissances de base en algorithmique et programmation.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52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Écrire, mettre au point et exécuter un programme pour répondre à un problème donné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72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Écrire un programme dans lequel les actions sont déclenchées par des événements extérieurs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6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Programmer des scripts se déroulant en parallèle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72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Composants d’un réseau, architecture d’un réseau local, moyens de connexion d’un moyen informatique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Notion de protocole, d’organisation de protocoles en couche, d’algorithme de routage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7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Internet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425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Écrire, mettre au point et exécuter un programme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Notions d’algorithme et de programme.</a:t>
            </a:r>
          </a:p>
          <a:p>
            <a:pPr lvl="2"/>
            <a:r>
              <a:rPr lang="fr-FR" dirty="0"/>
              <a:t>Notion de variable informatique.</a:t>
            </a:r>
          </a:p>
          <a:p>
            <a:pPr lvl="2"/>
            <a:r>
              <a:rPr lang="fr-FR" dirty="0"/>
              <a:t>Déclenchement d’une action par un événement, séquences d’instructions, boucles instructions conditionnelles.</a:t>
            </a:r>
          </a:p>
          <a:p>
            <a:pPr lvl="2"/>
            <a:r>
              <a:rPr lang="fr-FR" dirty="0"/>
              <a:t>Systèmes embarqués.</a:t>
            </a:r>
          </a:p>
          <a:p>
            <a:pPr lvl="2"/>
            <a:r>
              <a:rPr lang="fr-FR" dirty="0"/>
              <a:t>Forme et transmission du signal.</a:t>
            </a:r>
          </a:p>
          <a:p>
            <a:pPr lvl="2"/>
            <a:r>
              <a:rPr lang="fr-FR" dirty="0"/>
              <a:t>Capteur, actionneur, interface.</a:t>
            </a:r>
          </a:p>
          <a:p>
            <a:pPr lvl="1"/>
            <a:r>
              <a:rPr lang="fr-FR" dirty="0"/>
              <a:t>Compétences</a:t>
            </a:r>
          </a:p>
          <a:p>
            <a:pPr lvl="2"/>
            <a:r>
              <a:rPr lang="fr-FR" dirty="0"/>
              <a:t>Analyser le comportement attendu d’un système réel et décomposer le problème posé en sous problèmes afin de structurer un programme de commande.</a:t>
            </a:r>
          </a:p>
          <a:p>
            <a:pPr lvl="2"/>
            <a:r>
              <a:rPr lang="fr-FR" dirty="0"/>
              <a:t>Écrire, mettre au point (tester, corriger) et exécuter un programme en réponse à un problème donné.</a:t>
            </a:r>
          </a:p>
          <a:p>
            <a:pPr lvl="2"/>
            <a:r>
              <a:rPr lang="fr-FR" dirty="0"/>
              <a:t>Écrire un programme dans lequel des actions sont déclenchées par des événements extérieurs. 1</a:t>
            </a:r>
          </a:p>
          <a:p>
            <a:pPr lvl="2"/>
            <a:r>
              <a:rPr lang="fr-FR" dirty="0"/>
              <a:t>Programmer des scripts de déroulant en parallèle.</a:t>
            </a:r>
          </a:p>
          <a:p>
            <a:r>
              <a:rPr lang="fr-FR" b="1" dirty="0"/>
              <a:t>Comprendre le fonctionnement d’un réseau informatique</a:t>
            </a:r>
          </a:p>
          <a:p>
            <a:pPr lvl="1"/>
            <a:r>
              <a:rPr lang="fr-FR" dirty="0"/>
              <a:t>Connaissances</a:t>
            </a:r>
          </a:p>
          <a:p>
            <a:pPr lvl="2"/>
            <a:r>
              <a:rPr lang="fr-FR" dirty="0"/>
              <a:t>Composants d’un réseau, architecture d’un réseau local, moyens de connexion d’un moyen informatique.</a:t>
            </a:r>
          </a:p>
          <a:p>
            <a:pPr lvl="2"/>
            <a:r>
              <a:rPr lang="fr-FR" dirty="0"/>
              <a:t>Notion de protocole, d’organisation de protocoles en couche, d’algorithme de routage.</a:t>
            </a:r>
          </a:p>
          <a:p>
            <a:pPr lvl="2"/>
            <a:r>
              <a:rPr lang="fr-FR" dirty="0"/>
              <a:t>Internet.</a:t>
            </a:r>
          </a:p>
        </p:txBody>
      </p:sp>
    </p:spTree>
    <p:extLst>
      <p:ext uri="{BB962C8B-B14F-4D97-AF65-F5344CB8AC3E}">
        <p14:creationId xmlns:p14="http://schemas.microsoft.com/office/powerpoint/2010/main" val="29650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</a:t>
            </a:r>
            <a:br>
              <a:rPr lang="fr-FR" dirty="0"/>
            </a:br>
            <a:r>
              <a:rPr lang="fr-FR" dirty="0"/>
              <a:t>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5400600"/>
          </a:xfrm>
        </p:spPr>
        <p:txBody>
          <a:bodyPr>
            <a:normAutofit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Les instructions disponibles sont les suivantes :</a:t>
            </a:r>
          </a:p>
          <a:p>
            <a:pPr lvl="1"/>
            <a:r>
              <a:rPr lang="fr-FR" sz="1600" dirty="0"/>
              <a:t>Haut</a:t>
            </a:r>
          </a:p>
          <a:p>
            <a:pPr lvl="1"/>
            <a:r>
              <a:rPr lang="fr-FR" sz="1600" dirty="0"/>
              <a:t>Bas</a:t>
            </a:r>
          </a:p>
          <a:p>
            <a:pPr lvl="1"/>
            <a:r>
              <a:rPr lang="fr-FR" sz="1600" dirty="0"/>
              <a:t>Gauche</a:t>
            </a:r>
          </a:p>
          <a:p>
            <a:pPr lvl="1"/>
            <a:r>
              <a:rPr lang="fr-FR" sz="1600" dirty="0"/>
              <a:t>Droite</a:t>
            </a:r>
          </a:p>
          <a:p>
            <a:pPr lvl="1"/>
            <a:r>
              <a:rPr lang="fr-FR" sz="1600" dirty="0"/>
              <a:t>Manger</a:t>
            </a:r>
          </a:p>
          <a:p>
            <a:pPr lvl="1"/>
            <a:r>
              <a:rPr lang="fr-FR" sz="1600" dirty="0"/>
              <a:t>Sonner</a:t>
            </a:r>
          </a:p>
          <a:p>
            <a:pPr lvl="1"/>
            <a:endParaRPr lang="fr-FR" sz="1600" dirty="0"/>
          </a:p>
          <a:p>
            <a:r>
              <a:rPr lang="fr-FR" sz="1800" dirty="0"/>
              <a:t>Donner la séquence d’instructions permettant de manger une seule pomme. </a:t>
            </a:r>
          </a:p>
          <a:p>
            <a:endParaRPr lang="fr-FR" sz="1800" dirty="0"/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5311959" y="3573016"/>
            <a:ext cx="3580521" cy="230425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5436096" y="4221648"/>
            <a:ext cx="1332147" cy="1366264"/>
            <a:chOff x="3357967" y="3151302"/>
            <a:chExt cx="1332147" cy="1366264"/>
          </a:xfrm>
        </p:grpSpPr>
        <p:grpSp>
          <p:nvGrpSpPr>
            <p:cNvPr id="27" name="Groupe 2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6" name="Chevron 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19" name="Chevron 1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5" name="Chevron 2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7163602" y="4221648"/>
            <a:ext cx="1332147" cy="1366264"/>
            <a:chOff x="3357967" y="3151302"/>
            <a:chExt cx="1332147" cy="1366264"/>
          </a:xfrm>
        </p:grpSpPr>
        <p:grpSp>
          <p:nvGrpSpPr>
            <p:cNvPr id="32" name="Groupe 31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5" name="Chevron 44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3" name="Chevron 42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1" name="Chevron 40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Droite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39" name="Chevron 38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7" name="Chevron 3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Haut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41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Séquences d’instruction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5060440" cy="2808312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Donner la séquence d’instructions permettant de manger une seule pomme. 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QCM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99" y="1165496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251520" y="3573016"/>
            <a:ext cx="8640960" cy="273630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sp>
        <p:nvSpPr>
          <p:cNvPr id="10" name="Espace réservé du contenu 4"/>
          <p:cNvSpPr txBox="1">
            <a:spLocks/>
          </p:cNvSpPr>
          <p:nvPr/>
        </p:nvSpPr>
        <p:spPr>
          <a:xfrm>
            <a:off x="517982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/>
          </a:p>
        </p:txBody>
      </p:sp>
      <p:sp>
        <p:nvSpPr>
          <p:cNvPr id="11" name="Espace réservé du contenu 4"/>
          <p:cNvSpPr txBox="1">
            <a:spLocks/>
          </p:cNvSpPr>
          <p:nvPr/>
        </p:nvSpPr>
        <p:spPr>
          <a:xfrm>
            <a:off x="2634895" y="3645024"/>
            <a:ext cx="3960440" cy="194421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 numCol="2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6804248" y="3932286"/>
            <a:ext cx="1908000" cy="165695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sz="1600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498999" y="5661248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5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répond à l’objectif, mais ne permet pas d’avoir un effet visuel d’avancée du robot. </a:t>
            </a: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2634894" y="5661248"/>
            <a:ext cx="3960441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 anchor="ctr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dirty="0"/>
              <a:t>Bonne solution !</a:t>
            </a:r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6804248" y="5663931"/>
            <a:ext cx="1908000" cy="5768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Cette solution ne permet pas de manger les pommes. 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805908" y="4115229"/>
            <a:ext cx="1332147" cy="1366264"/>
            <a:chOff x="3357967" y="3151302"/>
            <a:chExt cx="1332147" cy="1366264"/>
          </a:xfrm>
        </p:grpSpPr>
        <p:grpSp>
          <p:nvGrpSpPr>
            <p:cNvPr id="17" name="Groupe 16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30" name="Chevron 2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28" name="Chevron 2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x</a:t>
                </a:r>
              </a:p>
            </p:txBody>
          </p:sp>
        </p:grpSp>
        <p:grpSp>
          <p:nvGrpSpPr>
            <p:cNvPr id="19" name="Groupe 18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24" name="Chevron 2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22" name="Chevron 2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Ajouter 80 à y</a:t>
                </a:r>
              </a:p>
            </p:txBody>
          </p:sp>
        </p:grpSp>
      </p:grpSp>
      <p:grpSp>
        <p:nvGrpSpPr>
          <p:cNvPr id="32" name="Groupe 31"/>
          <p:cNvGrpSpPr/>
          <p:nvPr/>
        </p:nvGrpSpPr>
        <p:grpSpPr>
          <a:xfrm>
            <a:off x="7092174" y="4078203"/>
            <a:ext cx="1332147" cy="1366264"/>
            <a:chOff x="3357967" y="3151302"/>
            <a:chExt cx="1332147" cy="1366264"/>
          </a:xfrm>
        </p:grpSpPr>
        <p:grpSp>
          <p:nvGrpSpPr>
            <p:cNvPr id="33" name="Groupe 32"/>
            <p:cNvGrpSpPr/>
            <p:nvPr/>
          </p:nvGrpSpPr>
          <p:grpSpPr>
            <a:xfrm>
              <a:off x="3357967" y="4186584"/>
              <a:ext cx="1332147" cy="330982"/>
              <a:chOff x="3379780" y="3320988"/>
              <a:chExt cx="1332147" cy="330982"/>
            </a:xfrm>
          </p:grpSpPr>
          <p:sp>
            <p:nvSpPr>
              <p:cNvPr id="46" name="Chevron 4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Sonner</a:t>
                </a:r>
              </a:p>
            </p:txBody>
          </p:sp>
        </p:grpSp>
        <p:grpSp>
          <p:nvGrpSpPr>
            <p:cNvPr id="34" name="Groupe 33"/>
            <p:cNvGrpSpPr/>
            <p:nvPr/>
          </p:nvGrpSpPr>
          <p:grpSpPr>
            <a:xfrm>
              <a:off x="3357967" y="3151302"/>
              <a:ext cx="1332147" cy="330982"/>
              <a:chOff x="3379780" y="3320988"/>
              <a:chExt cx="1332147" cy="330982"/>
            </a:xfrm>
          </p:grpSpPr>
          <p:sp>
            <p:nvSpPr>
              <p:cNvPr id="44" name="Chevron 43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x</a:t>
                </a: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3357967" y="3410123"/>
              <a:ext cx="1332147" cy="330982"/>
              <a:chOff x="3379780" y="3320988"/>
              <a:chExt cx="1332147" cy="330982"/>
            </a:xfrm>
          </p:grpSpPr>
          <p:sp>
            <p:nvSpPr>
              <p:cNvPr id="42" name="Chevron 41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3357967" y="3668944"/>
              <a:ext cx="1332147" cy="330982"/>
              <a:chOff x="3379780" y="3320988"/>
              <a:chExt cx="1332147" cy="330982"/>
            </a:xfrm>
          </p:grpSpPr>
          <p:sp>
            <p:nvSpPr>
              <p:cNvPr id="40" name="Chevron 39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/>
                  <a:t>Manger</a:t>
                </a: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3357967" y="3927765"/>
              <a:ext cx="1332147" cy="330982"/>
              <a:chOff x="3379780" y="3320988"/>
              <a:chExt cx="1332147" cy="330982"/>
            </a:xfrm>
          </p:grpSpPr>
          <p:sp>
            <p:nvSpPr>
              <p:cNvPr id="38" name="Chevron 37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Enlever 80 à y</a:t>
                </a:r>
              </a:p>
            </p:txBody>
          </p:sp>
        </p:grpSp>
      </p:grpSp>
      <p:grpSp>
        <p:nvGrpSpPr>
          <p:cNvPr id="106" name="Groupe 105"/>
          <p:cNvGrpSpPr/>
          <p:nvPr/>
        </p:nvGrpSpPr>
        <p:grpSpPr>
          <a:xfrm>
            <a:off x="3165652" y="3715484"/>
            <a:ext cx="2812696" cy="1873756"/>
            <a:chOff x="1740925" y="3510781"/>
            <a:chExt cx="2812696" cy="1873756"/>
          </a:xfrm>
        </p:grpSpPr>
        <p:grpSp>
          <p:nvGrpSpPr>
            <p:cNvPr id="9" name="Groupe 8"/>
            <p:cNvGrpSpPr/>
            <p:nvPr/>
          </p:nvGrpSpPr>
          <p:grpSpPr>
            <a:xfrm>
              <a:off x="1740925" y="3511647"/>
              <a:ext cx="1332147" cy="1872820"/>
              <a:chOff x="1740925" y="3511647"/>
              <a:chExt cx="1332147" cy="1872820"/>
            </a:xfrm>
          </p:grpSpPr>
          <p:grpSp>
            <p:nvGrpSpPr>
              <p:cNvPr id="50" name="Groupe 49"/>
              <p:cNvGrpSpPr/>
              <p:nvPr/>
            </p:nvGrpSpPr>
            <p:grpSpPr>
              <a:xfrm>
                <a:off x="1740925" y="351164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0" name="Chevron 5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4" name="Groupe 63"/>
              <p:cNvGrpSpPr/>
              <p:nvPr/>
            </p:nvGrpSpPr>
            <p:grpSpPr>
              <a:xfrm>
                <a:off x="1740925" y="376862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5" name="Chevron 6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67" name="Groupe 66"/>
              <p:cNvGrpSpPr/>
              <p:nvPr/>
            </p:nvGrpSpPr>
            <p:grpSpPr>
              <a:xfrm>
                <a:off x="1740925" y="4025593"/>
                <a:ext cx="1332147" cy="330982"/>
                <a:chOff x="3379780" y="3320988"/>
                <a:chExt cx="1332147" cy="330982"/>
              </a:xfrm>
            </p:grpSpPr>
            <p:sp>
              <p:nvSpPr>
                <p:cNvPr id="68" name="Chevron 6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0" name="Groupe 69"/>
              <p:cNvGrpSpPr/>
              <p:nvPr/>
            </p:nvGrpSpPr>
            <p:grpSpPr>
              <a:xfrm>
                <a:off x="1740925" y="428256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1" name="Chevron 7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3" name="Groupe 72"/>
              <p:cNvGrpSpPr/>
              <p:nvPr/>
            </p:nvGrpSpPr>
            <p:grpSpPr>
              <a:xfrm>
                <a:off x="1740925" y="45395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4" name="Chevron 7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79" name="Groupe 78"/>
              <p:cNvGrpSpPr/>
              <p:nvPr/>
            </p:nvGrpSpPr>
            <p:grpSpPr>
              <a:xfrm>
                <a:off x="1740925" y="4796512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0" name="Chevron 7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2" name="Groupe 81"/>
              <p:cNvGrpSpPr/>
              <p:nvPr/>
            </p:nvGrpSpPr>
            <p:grpSpPr>
              <a:xfrm>
                <a:off x="1740925" y="50534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3" name="Chevron 8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3221474" y="3510781"/>
              <a:ext cx="1332147" cy="1873756"/>
              <a:chOff x="3221474" y="3510781"/>
              <a:chExt cx="1332147" cy="1873756"/>
            </a:xfrm>
          </p:grpSpPr>
          <p:grpSp>
            <p:nvGrpSpPr>
              <p:cNvPr id="85" name="Groupe 84"/>
              <p:cNvGrpSpPr/>
              <p:nvPr/>
            </p:nvGrpSpPr>
            <p:grpSpPr>
              <a:xfrm>
                <a:off x="3221474" y="3510781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6" name="Chevron 85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88" name="Groupe 87"/>
              <p:cNvGrpSpPr/>
              <p:nvPr/>
            </p:nvGrpSpPr>
            <p:grpSpPr>
              <a:xfrm>
                <a:off x="3221474" y="3767910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8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Manger</a:t>
                  </a:r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221474" y="4025039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2" name="Chevron 91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4" name="Groupe 93"/>
              <p:cNvGrpSpPr/>
              <p:nvPr/>
            </p:nvGrpSpPr>
            <p:grpSpPr>
              <a:xfrm>
                <a:off x="3221474" y="4282168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5" name="Chevron 9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97" name="Groupe 96"/>
              <p:cNvGrpSpPr/>
              <p:nvPr/>
            </p:nvGrpSpPr>
            <p:grpSpPr>
              <a:xfrm>
                <a:off x="3221474" y="4539297"/>
                <a:ext cx="1332147" cy="330982"/>
                <a:chOff x="3379780" y="3320988"/>
                <a:chExt cx="1332147" cy="330982"/>
              </a:xfrm>
            </p:grpSpPr>
            <p:sp>
              <p:nvSpPr>
                <p:cNvPr id="98" name="Chevron 97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0" name="Groupe 99"/>
              <p:cNvGrpSpPr/>
              <p:nvPr/>
            </p:nvGrpSpPr>
            <p:grpSpPr>
              <a:xfrm>
                <a:off x="3221474" y="4796426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1" name="Chevron 10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221474" y="505355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4" name="Chevron 10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Sonner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551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9"/>
            <a:ext cx="8640960" cy="2016224"/>
          </a:xfrm>
        </p:spPr>
        <p:txBody>
          <a:bodyPr>
            <a:normAutofit fontScale="92500"/>
          </a:bodyPr>
          <a:lstStyle/>
          <a:p>
            <a:r>
              <a:rPr lang="fr-FR" sz="1800" dirty="0"/>
              <a:t>L’objectif est que scratch mange « la première » pomme et atteigne la cloche. </a:t>
            </a:r>
          </a:p>
          <a:p>
            <a:r>
              <a:rPr lang="fr-FR" sz="1800" dirty="0"/>
              <a:t>Afin de donner un effet de déplacement, Scratch doit se déplacer par pas de 20 pixels en x ou en y.</a:t>
            </a:r>
          </a:p>
          <a:p>
            <a:r>
              <a:rPr lang="fr-FR" sz="1800" dirty="0"/>
              <a:t>Une case fait 80 pixels de large. </a:t>
            </a:r>
          </a:p>
          <a:p>
            <a:r>
              <a:rPr lang="fr-FR" sz="1800" dirty="0"/>
              <a:t>En utilisant la répétition,  donner la séquence permettant d’atteindre la première pomme.</a:t>
            </a:r>
          </a:p>
          <a:p>
            <a:r>
              <a:rPr lang="fr-FR" sz="1800" b="1" i="1" dirty="0">
                <a:solidFill>
                  <a:srgbClr val="FF0000"/>
                </a:solidFill>
              </a:rPr>
              <a:t>Donner au stagiaire des boîtes à ordonner.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" y="3590369"/>
            <a:ext cx="28237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3059832" y="2996952"/>
            <a:ext cx="5832648" cy="331236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024" name="Groupe 1023"/>
          <p:cNvGrpSpPr/>
          <p:nvPr/>
        </p:nvGrpSpPr>
        <p:grpSpPr>
          <a:xfrm>
            <a:off x="6701943" y="3115899"/>
            <a:ext cx="1974513" cy="3070739"/>
            <a:chOff x="507304" y="3501008"/>
            <a:chExt cx="1974513" cy="3070739"/>
          </a:xfrm>
        </p:grpSpPr>
        <p:grpSp>
          <p:nvGrpSpPr>
            <p:cNvPr id="25" name="Groupe 24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26" name="Chevron 25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11" name="Groupe 110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1" name="Chevron 80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7" name="Groupe 6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5" name="Chevron 104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" name="Groupe 8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8" name="Chevron 10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0" name="Rectangle 109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3" name="Groupe 112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14" name="Groupe 113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24" name="Chevron 123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15" name="Groupe 114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21" name="Chevron 120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16" name="Groupe 115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17" name="Groupe 116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19" name="Chevron 118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12" name="Groupe 111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26" name="Chevron 125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29" name="Groupe 128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30" name="Groupe 129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40" name="Chevron 139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31" name="Groupe 130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37" name="Chevron 136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32" name="Groupe 131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35" name="Chevron 134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34" name="Rectangle 133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  <p:grpSp>
        <p:nvGrpSpPr>
          <p:cNvPr id="143" name="Groupe 142"/>
          <p:cNvGrpSpPr/>
          <p:nvPr/>
        </p:nvGrpSpPr>
        <p:grpSpPr>
          <a:xfrm>
            <a:off x="4572000" y="3115831"/>
            <a:ext cx="1974513" cy="3070739"/>
            <a:chOff x="507304" y="3501008"/>
            <a:chExt cx="1974513" cy="3070739"/>
          </a:xfrm>
        </p:grpSpPr>
        <p:grpSp>
          <p:nvGrpSpPr>
            <p:cNvPr id="144" name="Groupe 143"/>
            <p:cNvGrpSpPr/>
            <p:nvPr/>
          </p:nvGrpSpPr>
          <p:grpSpPr>
            <a:xfrm>
              <a:off x="640959" y="6240765"/>
              <a:ext cx="1332147" cy="330982"/>
              <a:chOff x="3379780" y="3320988"/>
              <a:chExt cx="1332147" cy="330982"/>
            </a:xfrm>
          </p:grpSpPr>
          <p:sp>
            <p:nvSpPr>
              <p:cNvPr id="187" name="Chevron 186"/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507304" y="3501008"/>
              <a:ext cx="1974513" cy="868339"/>
              <a:chOff x="509254" y="4077072"/>
              <a:chExt cx="1974513" cy="868339"/>
            </a:xfrm>
          </p:grpSpPr>
          <p:grpSp>
            <p:nvGrpSpPr>
              <p:cNvPr id="175" name="Groupe 174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85" name="Chevron 184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76" name="Groupe 175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82" name="Chevron 181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77" name="Groupe 176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78" name="Groupe 177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80" name="Chevron 179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79" name="Rectangle 178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6" name="Groupe 145"/>
            <p:cNvGrpSpPr/>
            <p:nvPr/>
          </p:nvGrpSpPr>
          <p:grpSpPr>
            <a:xfrm>
              <a:off x="507304" y="4320287"/>
              <a:ext cx="1974513" cy="868339"/>
              <a:chOff x="509254" y="4077072"/>
              <a:chExt cx="1974513" cy="868339"/>
            </a:xfrm>
          </p:grpSpPr>
          <p:grpSp>
            <p:nvGrpSpPr>
              <p:cNvPr id="163" name="Groupe 162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73" name="Chevron 172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164" name="Groupe 163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70" name="Chevron 169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65" name="Groupe 164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66" name="Groupe 165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68" name="Chevron 167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67" name="Rectangle 166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147" name="Groupe 146"/>
            <p:cNvGrpSpPr/>
            <p:nvPr/>
          </p:nvGrpSpPr>
          <p:grpSpPr>
            <a:xfrm>
              <a:off x="642909" y="5139566"/>
              <a:ext cx="1332147" cy="330982"/>
              <a:chOff x="7576340" y="4124943"/>
              <a:chExt cx="1332147" cy="330982"/>
            </a:xfrm>
          </p:grpSpPr>
          <p:sp>
            <p:nvSpPr>
              <p:cNvPr id="161" name="Chevron 160"/>
              <p:cNvSpPr/>
              <p:nvPr/>
            </p:nvSpPr>
            <p:spPr>
              <a:xfrm rot="5400000">
                <a:off x="7554865" y="4146418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864372" y="4124943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  <p:grpSp>
          <p:nvGrpSpPr>
            <p:cNvPr id="148" name="Groupe 147"/>
            <p:cNvGrpSpPr/>
            <p:nvPr/>
          </p:nvGrpSpPr>
          <p:grpSpPr>
            <a:xfrm>
              <a:off x="507304" y="5421488"/>
              <a:ext cx="1974513" cy="868339"/>
              <a:chOff x="509254" y="4077072"/>
              <a:chExt cx="1974513" cy="868339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59" name="Chevron 158"/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56" name="Chevron 155"/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151" name="Groupe 150"/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152" name="Groupe 151"/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54" name="Chevron 153"/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53" name="Rectangle 152"/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1300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Pour » et fonctions (procédures…)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4176464" cy="91048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On peut définir les fonctions haut, bas, gauche, droite comme des fonctions 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829E4CAB-EA83-4DC5-88DD-088B85284F44}"/>
              </a:ext>
            </a:extLst>
          </p:cNvPr>
          <p:cNvGrpSpPr/>
          <p:nvPr/>
        </p:nvGrpSpPr>
        <p:grpSpPr>
          <a:xfrm>
            <a:off x="261157" y="1916832"/>
            <a:ext cx="1974513" cy="1202826"/>
            <a:chOff x="4572000" y="2781344"/>
            <a:chExt cx="1974513" cy="120282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20C7BCC-6D63-4B9F-A036-311AB999F576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473E1171-AF8C-403A-ADE2-506F820B68F9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48" name="Chevron 184">
                  <a:extLst>
                    <a:ext uri="{FF2B5EF4-FFF2-40B4-BE49-F238E27FC236}">
                      <a16:creationId xmlns:a16="http://schemas.microsoft.com/office/drawing/2014/main" id="{14E2E699-AB3C-4A93-A242-3D676BE1AE78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FB6D7F8-51B9-4825-805E-C852F6B67989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y</a:t>
                  </a:r>
                </a:p>
              </p:txBody>
            </p:sp>
          </p:grp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9A20EB79-0B5F-4A63-8F6C-ECC600105C0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45" name="Chevron 181">
                  <a:extLst>
                    <a:ext uri="{FF2B5EF4-FFF2-40B4-BE49-F238E27FC236}">
                      <a16:creationId xmlns:a16="http://schemas.microsoft.com/office/drawing/2014/main" id="{2D5FFA58-5E36-468A-B57F-D7D3477028F4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7DFC75C-B66A-4291-A07E-891BC33B6B23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F046E9A3-065D-4ED5-A94C-CC38C6BDE078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94CAF8A2-855E-4D6A-B7A1-48503B438EDC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41" name="Groupe 40">
                  <a:extLst>
                    <a:ext uri="{FF2B5EF4-FFF2-40B4-BE49-F238E27FC236}">
                      <a16:creationId xmlns:a16="http://schemas.microsoft.com/office/drawing/2014/main" id="{0D6A2B82-9CA7-41F5-9195-B8CA328BEC73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43" name="Chevron 179">
                    <a:extLst>
                      <a:ext uri="{FF2B5EF4-FFF2-40B4-BE49-F238E27FC236}">
                        <a16:creationId xmlns:a16="http://schemas.microsoft.com/office/drawing/2014/main" id="{F0E58AD2-F2F8-4179-8042-7F2895746C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89E9C67-9D70-4AAE-83CD-FFA6AC4166A0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940A4B-EF94-4D2B-A282-9D7E8A9E62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513E2DEA-CB3B-4EB8-82C6-E59AC1AFBC53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52" name="Chevron 181">
                <a:extLst>
                  <a:ext uri="{FF2B5EF4-FFF2-40B4-BE49-F238E27FC236}">
                    <a16:creationId xmlns:a16="http://schemas.microsoft.com/office/drawing/2014/main" id="{D139509A-2297-4537-B264-0518B3446CA0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BC1CE8-426C-46AF-8088-E34A0B46DF5A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HAUT</a:t>
                </a:r>
              </a:p>
            </p:txBody>
          </p:sp>
        </p:grp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B8D0827-97EC-477E-8FCC-C544CFC9AEB1}"/>
              </a:ext>
            </a:extLst>
          </p:cNvPr>
          <p:cNvGrpSpPr/>
          <p:nvPr/>
        </p:nvGrpSpPr>
        <p:grpSpPr>
          <a:xfrm>
            <a:off x="2419323" y="1916832"/>
            <a:ext cx="1974513" cy="1202826"/>
            <a:chOff x="4572000" y="2781344"/>
            <a:chExt cx="1974513" cy="1202826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FF649601-B6D6-466F-93F4-B93F9D3F376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A705152C-F305-46C3-BFC8-963DE257480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72" name="Chevron 184">
                  <a:extLst>
                    <a:ext uri="{FF2B5EF4-FFF2-40B4-BE49-F238E27FC236}">
                      <a16:creationId xmlns:a16="http://schemas.microsoft.com/office/drawing/2014/main" id="{D0479429-1365-4B35-AA79-0E895466274C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04C5625-C991-4331-A28E-327BCD831012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y</a:t>
                  </a:r>
                </a:p>
              </p:txBody>
            </p:sp>
          </p:grp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891EFF85-8551-4520-AF81-9FFF3FAB4B56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69" name="Chevron 181">
                  <a:extLst>
                    <a:ext uri="{FF2B5EF4-FFF2-40B4-BE49-F238E27FC236}">
                      <a16:creationId xmlns:a16="http://schemas.microsoft.com/office/drawing/2014/main" id="{09B6DD4D-C151-42D8-B898-1508D2D5489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015BB36-84CB-4CB2-BBA2-41000A5EA831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D477056-2DC6-468C-9457-E9F78969CA0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FA20EE8D-4845-4900-8094-1F2E19A74C78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939BDACC-5712-4813-B8A3-F2F299F86A28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67" name="Chevron 179">
                    <a:extLst>
                      <a:ext uri="{FF2B5EF4-FFF2-40B4-BE49-F238E27FC236}">
                        <a16:creationId xmlns:a16="http://schemas.microsoft.com/office/drawing/2014/main" id="{AA50265B-A851-460A-B677-32B68888AC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59F80878-C864-41F6-8E46-762F396D5DA8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135BCA8-0C12-4BAD-BC07-A69BAB71BB1F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C0F90D35-A22B-4BE7-931D-DAFAB5F92660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60" name="Chevron 181">
                <a:extLst>
                  <a:ext uri="{FF2B5EF4-FFF2-40B4-BE49-F238E27FC236}">
                    <a16:creationId xmlns:a16="http://schemas.microsoft.com/office/drawing/2014/main" id="{692291C0-CA8E-4354-9054-828EF65F4BA1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7CBCD65-7C6C-4B90-AEE1-5B574EA20C04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BAS</a:t>
                </a:r>
              </a:p>
            </p:txBody>
          </p: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4BBF4AF-ED8A-44E8-837E-EE62A4D8B28E}"/>
              </a:ext>
            </a:extLst>
          </p:cNvPr>
          <p:cNvGrpSpPr/>
          <p:nvPr/>
        </p:nvGrpSpPr>
        <p:grpSpPr>
          <a:xfrm>
            <a:off x="2411760" y="3237937"/>
            <a:ext cx="1974513" cy="1202826"/>
            <a:chOff x="4572000" y="2781344"/>
            <a:chExt cx="1974513" cy="1202826"/>
          </a:xfrm>
        </p:grpSpPr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B056B36F-72C6-4732-B08D-51FD3E5EFC4F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694D587B-FF31-40E1-8F41-E195E1433F91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89" name="Chevron 184">
                  <a:extLst>
                    <a:ext uri="{FF2B5EF4-FFF2-40B4-BE49-F238E27FC236}">
                      <a16:creationId xmlns:a16="http://schemas.microsoft.com/office/drawing/2014/main" id="{A2E1914A-1C07-42AA-8CCA-6F4AC79DAB83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4A85BAD-D086-495E-80D1-FDC7F8D2F05C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Ajouter 20 à x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B411E08B-7E4A-47CF-9895-DD883EB8E3DF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86" name="Chevron 181">
                  <a:extLst>
                    <a:ext uri="{FF2B5EF4-FFF2-40B4-BE49-F238E27FC236}">
                      <a16:creationId xmlns:a16="http://schemas.microsoft.com/office/drawing/2014/main" id="{37B26757-C735-4162-A94F-2C76580B9E9B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47A144DD-3077-4129-9E69-DD4063FB0968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9EAFEF5-E5A1-411D-BB89-9F1B18193020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D726288C-0E94-422C-90C0-9693DEAF072D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03BD84C5-663C-4A89-9FC2-5AA7516D9709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84" name="Chevron 179">
                    <a:extLst>
                      <a:ext uri="{FF2B5EF4-FFF2-40B4-BE49-F238E27FC236}">
                        <a16:creationId xmlns:a16="http://schemas.microsoft.com/office/drawing/2014/main" id="{82C8625C-15DA-4DB4-88FE-73E3E46521F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6623DF70-698B-4249-9AB1-0CE53018952B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18ECBC4-0CC4-4875-B56E-F1FB5FB0DBB1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5BDED342-DF47-4F9A-B955-EB2887BC88ED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77" name="Chevron 181">
                <a:extLst>
                  <a:ext uri="{FF2B5EF4-FFF2-40B4-BE49-F238E27FC236}">
                    <a16:creationId xmlns:a16="http://schemas.microsoft.com/office/drawing/2014/main" id="{1070B61D-8E6B-43EF-8430-24892B00052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FD96C01-E121-4117-84FA-EE95BB844198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DROITE</a:t>
                </a:r>
              </a:p>
            </p:txBody>
          </p:sp>
        </p:grp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17F3F0D3-23C5-45CD-B181-B456ABBB5089}"/>
              </a:ext>
            </a:extLst>
          </p:cNvPr>
          <p:cNvGrpSpPr/>
          <p:nvPr/>
        </p:nvGrpSpPr>
        <p:grpSpPr>
          <a:xfrm>
            <a:off x="261157" y="3235250"/>
            <a:ext cx="1974513" cy="1202826"/>
            <a:chOff x="4572000" y="2781344"/>
            <a:chExt cx="1974513" cy="1202826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48ED8B1-BA99-4948-8595-47CB433E7C3A}"/>
                </a:ext>
              </a:extLst>
            </p:cNvPr>
            <p:cNvGrpSpPr/>
            <p:nvPr/>
          </p:nvGrpSpPr>
          <p:grpSpPr>
            <a:xfrm>
              <a:off x="4572000" y="3115831"/>
              <a:ext cx="1974513" cy="868339"/>
              <a:chOff x="509254" y="4077072"/>
              <a:chExt cx="1974513" cy="868339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25CBD622-74C7-4A82-9FDE-4A2BAD12F32E}"/>
                  </a:ext>
                </a:extLst>
              </p:cNvPr>
              <p:cNvGrpSpPr/>
              <p:nvPr/>
            </p:nvGrpSpPr>
            <p:grpSpPr>
              <a:xfrm>
                <a:off x="642909" y="4346685"/>
                <a:ext cx="1332147" cy="330982"/>
                <a:chOff x="3379780" y="3320988"/>
                <a:chExt cx="1332147" cy="330982"/>
              </a:xfrm>
            </p:grpSpPr>
            <p:sp>
              <p:nvSpPr>
                <p:cNvPr id="106" name="Chevron 184">
                  <a:extLst>
                    <a:ext uri="{FF2B5EF4-FFF2-40B4-BE49-F238E27FC236}">
                      <a16:creationId xmlns:a16="http://schemas.microsoft.com/office/drawing/2014/main" id="{2A4144C6-4235-46DB-81D0-82DF827AD946}"/>
                    </a:ext>
                  </a:extLst>
                </p:cNvPr>
                <p:cNvSpPr/>
                <p:nvPr/>
              </p:nvSpPr>
              <p:spPr>
                <a:xfrm rot="5400000">
                  <a:off x="3358305" y="3342463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CF36787-137A-4551-84C9-38570AD213A3}"/>
                    </a:ext>
                  </a:extLst>
                </p:cNvPr>
                <p:cNvSpPr/>
                <p:nvPr/>
              </p:nvSpPr>
              <p:spPr>
                <a:xfrm>
                  <a:off x="3667812" y="3320988"/>
                  <a:ext cx="1044115" cy="23402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Enlever 20 à x</a:t>
                  </a:r>
                </a:p>
              </p:txBody>
            </p:sp>
          </p:grpSp>
          <p:grpSp>
            <p:nvGrpSpPr>
              <p:cNvPr id="97" name="Groupe 96">
                <a:extLst>
                  <a:ext uri="{FF2B5EF4-FFF2-40B4-BE49-F238E27FC236}">
                    <a16:creationId xmlns:a16="http://schemas.microsoft.com/office/drawing/2014/main" id="{2E616337-BB6B-45A2-8163-A1652452118C}"/>
                  </a:ext>
                </a:extLst>
              </p:cNvPr>
              <p:cNvGrpSpPr/>
              <p:nvPr/>
            </p:nvGrpSpPr>
            <p:grpSpPr>
              <a:xfrm>
                <a:off x="509254" y="4077072"/>
                <a:ext cx="1974513" cy="330982"/>
                <a:chOff x="509254" y="4090266"/>
                <a:chExt cx="1974513" cy="330982"/>
              </a:xfrm>
            </p:grpSpPr>
            <p:sp>
              <p:nvSpPr>
                <p:cNvPr id="103" name="Chevron 181">
                  <a:extLst>
                    <a:ext uri="{FF2B5EF4-FFF2-40B4-BE49-F238E27FC236}">
                      <a16:creationId xmlns:a16="http://schemas.microsoft.com/office/drawing/2014/main" id="{C3FDFFDD-65D6-4312-B0CA-57B463C6FB82}"/>
                    </a:ext>
                  </a:extLst>
                </p:cNvPr>
                <p:cNvSpPr/>
                <p:nvPr/>
              </p:nvSpPr>
              <p:spPr>
                <a:xfrm rot="5400000">
                  <a:off x="621434" y="4111741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9E5BADC-6BA1-4AC5-A6B7-531B7B2B7AFD}"/>
                    </a:ext>
                  </a:extLst>
                </p:cNvPr>
                <p:cNvSpPr/>
                <p:nvPr/>
              </p:nvSpPr>
              <p:spPr>
                <a:xfrm>
                  <a:off x="930940" y="4090266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Début – Répéter 4 fois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970B1975-9D51-4AC3-B5B3-5153D8C34557}"/>
                    </a:ext>
                  </a:extLst>
                </p:cNvPr>
                <p:cNvSpPr/>
                <p:nvPr/>
              </p:nvSpPr>
              <p:spPr>
                <a:xfrm>
                  <a:off x="509254" y="4090266"/>
                  <a:ext cx="123687" cy="3309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id="{9340A004-8E05-424D-8634-DB267649A5F5}"/>
                  </a:ext>
                </a:extLst>
              </p:cNvPr>
              <p:cNvGrpSpPr/>
              <p:nvPr/>
            </p:nvGrpSpPr>
            <p:grpSpPr>
              <a:xfrm>
                <a:off x="509254" y="4566176"/>
                <a:ext cx="1974513" cy="379235"/>
                <a:chOff x="509254" y="4551803"/>
                <a:chExt cx="1974513" cy="379235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09F20627-7421-4CC8-977B-2A703BC19EFC}"/>
                    </a:ext>
                  </a:extLst>
                </p:cNvPr>
                <p:cNvGrpSpPr/>
                <p:nvPr/>
              </p:nvGrpSpPr>
              <p:grpSpPr>
                <a:xfrm>
                  <a:off x="642909" y="4600056"/>
                  <a:ext cx="1840858" cy="330982"/>
                  <a:chOff x="651294" y="4799644"/>
                  <a:chExt cx="1840858" cy="330982"/>
                </a:xfrm>
              </p:grpSpPr>
              <p:sp>
                <p:nvSpPr>
                  <p:cNvPr id="101" name="Chevron 179">
                    <a:extLst>
                      <a:ext uri="{FF2B5EF4-FFF2-40B4-BE49-F238E27FC236}">
                        <a16:creationId xmlns:a16="http://schemas.microsoft.com/office/drawing/2014/main" id="{45A8018B-7A5C-48D9-BBB8-DCB38F23D79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9819" y="4821119"/>
                    <a:ext cx="330982" cy="288032"/>
                  </a:xfrm>
                  <a:prstGeom prst="chevron">
                    <a:avLst>
                      <a:gd name="adj" fmla="val 26040"/>
                    </a:avLst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2AEAB818-4520-4146-8887-252B8A58E1A3}"/>
                      </a:ext>
                    </a:extLst>
                  </p:cNvPr>
                  <p:cNvSpPr/>
                  <p:nvPr/>
                </p:nvSpPr>
                <p:spPr>
                  <a:xfrm>
                    <a:off x="939325" y="4799644"/>
                    <a:ext cx="1552827" cy="234026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100" dirty="0"/>
                      <a:t>Fin– Répéter</a:t>
                    </a:r>
                  </a:p>
                </p:txBody>
              </p:sp>
            </p:grp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C46400A-8CFC-4335-A64A-811A3C7C8562}"/>
                    </a:ext>
                  </a:extLst>
                </p:cNvPr>
                <p:cNvSpPr/>
                <p:nvPr/>
              </p:nvSpPr>
              <p:spPr>
                <a:xfrm>
                  <a:off x="509254" y="4551803"/>
                  <a:ext cx="123687" cy="30913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31E7A2DC-4A4B-4E40-A3B1-19C3E4E0BF76}"/>
                </a:ext>
              </a:extLst>
            </p:cNvPr>
            <p:cNvGrpSpPr/>
            <p:nvPr/>
          </p:nvGrpSpPr>
          <p:grpSpPr>
            <a:xfrm>
              <a:off x="4572000" y="2781344"/>
              <a:ext cx="1974513" cy="398565"/>
              <a:chOff x="4724400" y="3200648"/>
              <a:chExt cx="1974513" cy="398565"/>
            </a:xfrm>
          </p:grpSpPr>
          <p:sp>
            <p:nvSpPr>
              <p:cNvPr id="94" name="Chevron 181">
                <a:extLst>
                  <a:ext uri="{FF2B5EF4-FFF2-40B4-BE49-F238E27FC236}">
                    <a16:creationId xmlns:a16="http://schemas.microsoft.com/office/drawing/2014/main" id="{98A2BB87-41B0-4227-8DCF-4460658C4385}"/>
                  </a:ext>
                </a:extLst>
              </p:cNvPr>
              <p:cNvSpPr/>
              <p:nvPr/>
            </p:nvSpPr>
            <p:spPr>
              <a:xfrm rot="5400000">
                <a:off x="4836580" y="3289706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8CEDC2E-F75F-4945-A591-4D74AA47A872}"/>
                  </a:ext>
                </a:extLst>
              </p:cNvPr>
              <p:cNvSpPr/>
              <p:nvPr/>
            </p:nvSpPr>
            <p:spPr>
              <a:xfrm>
                <a:off x="4724400" y="3200648"/>
                <a:ext cx="1974513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/>
                  <a:t>GAUCHE</a:t>
                </a:r>
              </a:p>
            </p:txBody>
          </p:sp>
        </p:grpSp>
      </p:grpSp>
      <p:sp>
        <p:nvSpPr>
          <p:cNvPr id="108" name="Espace réservé du contenu 4">
            <a:extLst>
              <a:ext uri="{FF2B5EF4-FFF2-40B4-BE49-F238E27FC236}">
                <a16:creationId xmlns:a16="http://schemas.microsoft.com/office/drawing/2014/main" id="{60D7FE11-2136-447F-AFC6-6E9AFCACCBAE}"/>
              </a:ext>
            </a:extLst>
          </p:cNvPr>
          <p:cNvSpPr txBox="1">
            <a:spLocks/>
          </p:cNvSpPr>
          <p:nvPr/>
        </p:nvSpPr>
        <p:spPr>
          <a:xfrm>
            <a:off x="261157" y="4475009"/>
            <a:ext cx="4125116" cy="1969919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utilisant les fonctions et les structures algorithmiques suivantes, manger toutes les pommes et sonner la cloche</a:t>
            </a:r>
          </a:p>
          <a:p>
            <a:pPr lvl="1"/>
            <a:r>
              <a:rPr lang="fr-FR" dirty="0"/>
              <a:t>Haut, bas, gauche, droite, manger, sonner, répéter x fois</a:t>
            </a:r>
          </a:p>
          <a:p>
            <a:r>
              <a:rPr lang="fr-FR" sz="2700" b="1" i="1" dirty="0">
                <a:solidFill>
                  <a:srgbClr val="FF0000"/>
                </a:solidFill>
              </a:rPr>
              <a:t>Donner au stagiaire des boîtes à ordonner.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4577489" y="3627109"/>
            <a:ext cx="4305354" cy="268220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6E7214D1-80B3-424F-8CED-56E1F3C85FBE}"/>
              </a:ext>
            </a:extLst>
          </p:cNvPr>
          <p:cNvGrpSpPr/>
          <p:nvPr/>
        </p:nvGrpSpPr>
        <p:grpSpPr>
          <a:xfrm>
            <a:off x="6486643" y="3885452"/>
            <a:ext cx="1974513" cy="2026530"/>
            <a:chOff x="5615434" y="2225703"/>
            <a:chExt cx="1974513" cy="2026530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A6BFE50E-ABEE-40F4-9258-9C3B37D95C1A}"/>
                </a:ext>
              </a:extLst>
            </p:cNvPr>
            <p:cNvGrpSpPr/>
            <p:nvPr/>
          </p:nvGrpSpPr>
          <p:grpSpPr>
            <a:xfrm>
              <a:off x="5749806" y="2500252"/>
              <a:ext cx="1332147" cy="330982"/>
              <a:chOff x="3379780" y="3320988"/>
              <a:chExt cx="1332147" cy="330982"/>
            </a:xfrm>
          </p:grpSpPr>
          <p:sp>
            <p:nvSpPr>
              <p:cNvPr id="142" name="Chevron 184">
                <a:extLst>
                  <a:ext uri="{FF2B5EF4-FFF2-40B4-BE49-F238E27FC236}">
                    <a16:creationId xmlns:a16="http://schemas.microsoft.com/office/drawing/2014/main" id="{060ADCA1-B048-4391-939D-CCC14D3E745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692746D-F4E3-4388-A8FA-BB4A9C3B8D45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DA07AC01-18D7-4482-BA61-0322FC131E05}"/>
                </a:ext>
              </a:extLst>
            </p:cNvPr>
            <p:cNvGrpSpPr/>
            <p:nvPr/>
          </p:nvGrpSpPr>
          <p:grpSpPr>
            <a:xfrm>
              <a:off x="5615434" y="2225703"/>
              <a:ext cx="1974513" cy="330982"/>
              <a:chOff x="509254" y="4090266"/>
              <a:chExt cx="1974513" cy="330982"/>
            </a:xfrm>
          </p:grpSpPr>
          <p:sp>
            <p:nvSpPr>
              <p:cNvPr id="139" name="Chevron 181">
                <a:extLst>
                  <a:ext uri="{FF2B5EF4-FFF2-40B4-BE49-F238E27FC236}">
                    <a16:creationId xmlns:a16="http://schemas.microsoft.com/office/drawing/2014/main" id="{4FCC5054-5FDC-4322-8606-80F1EE94607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2523AE-FF50-4AE1-A7E7-A38B6123C54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1552827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Début – Répéter 3 fois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D0FE0DB-058C-41A5-8ED9-4D4BE041A0D1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30D18EFE-7523-425D-B741-410C7EFC7EEA}"/>
                </a:ext>
              </a:extLst>
            </p:cNvPr>
            <p:cNvGrpSpPr/>
            <p:nvPr/>
          </p:nvGrpSpPr>
          <p:grpSpPr>
            <a:xfrm>
              <a:off x="5615434" y="3049350"/>
              <a:ext cx="1974513" cy="379235"/>
              <a:chOff x="509254" y="4551803"/>
              <a:chExt cx="1974513" cy="379235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id="{8607D004-D387-4B9A-8035-E29DB1803356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1840858" cy="330982"/>
                <a:chOff x="651294" y="4799644"/>
                <a:chExt cx="1840858" cy="330982"/>
              </a:xfrm>
            </p:grpSpPr>
            <p:sp>
              <p:nvSpPr>
                <p:cNvPr id="137" name="Chevron 179">
                  <a:extLst>
                    <a:ext uri="{FF2B5EF4-FFF2-40B4-BE49-F238E27FC236}">
                      <a16:creationId xmlns:a16="http://schemas.microsoft.com/office/drawing/2014/main" id="{D6F62799-2E13-447E-9A07-95F16FD66B3D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42291E3-BC16-4EAB-8372-037E05FC2ABF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1552827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67E3550-F35B-4166-BBEE-8D7E67F86DBA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0F80591A-1CC4-425A-B932-DBE18AFEF594}"/>
                </a:ext>
              </a:extLst>
            </p:cNvPr>
            <p:cNvGrpSpPr/>
            <p:nvPr/>
          </p:nvGrpSpPr>
          <p:grpSpPr>
            <a:xfrm>
              <a:off x="5749806" y="2774801"/>
              <a:ext cx="1332147" cy="330982"/>
              <a:chOff x="3379780" y="3320988"/>
              <a:chExt cx="1332147" cy="330982"/>
            </a:xfrm>
          </p:grpSpPr>
          <p:sp>
            <p:nvSpPr>
              <p:cNvPr id="145" name="Chevron 184">
                <a:extLst>
                  <a:ext uri="{FF2B5EF4-FFF2-40B4-BE49-F238E27FC236}">
                    <a16:creationId xmlns:a16="http://schemas.microsoft.com/office/drawing/2014/main" id="{00811DAE-C41D-4CDC-9686-F289D7E36306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F0C62D7-7A92-4892-8E0E-7BE4D0CA5A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F76A4CF3-1975-456A-95FE-F8DF35C9D542}"/>
                </a:ext>
              </a:extLst>
            </p:cNvPr>
            <p:cNvGrpSpPr/>
            <p:nvPr/>
          </p:nvGrpSpPr>
          <p:grpSpPr>
            <a:xfrm>
              <a:off x="5749806" y="3921251"/>
              <a:ext cx="1332147" cy="330982"/>
              <a:chOff x="3379780" y="3320988"/>
              <a:chExt cx="1332147" cy="330982"/>
            </a:xfrm>
          </p:grpSpPr>
          <p:sp>
            <p:nvSpPr>
              <p:cNvPr id="148" name="Chevron 184">
                <a:extLst>
                  <a:ext uri="{FF2B5EF4-FFF2-40B4-BE49-F238E27FC236}">
                    <a16:creationId xmlns:a16="http://schemas.microsoft.com/office/drawing/2014/main" id="{4860BCAB-998B-4CB5-80AF-56355F42527B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B3A9658-097B-4D88-AA10-5CADDD7D7D28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SONNNER</a:t>
                </a:r>
              </a:p>
            </p:txBody>
          </p:sp>
        </p:grp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038411FF-2CA7-40D7-A5AC-22731C19A6FA}"/>
                </a:ext>
              </a:extLst>
            </p:cNvPr>
            <p:cNvGrpSpPr/>
            <p:nvPr/>
          </p:nvGrpSpPr>
          <p:grpSpPr>
            <a:xfrm>
              <a:off x="5749806" y="3372152"/>
              <a:ext cx="1332147" cy="330982"/>
              <a:chOff x="3379780" y="3320988"/>
              <a:chExt cx="1332147" cy="330982"/>
            </a:xfrm>
          </p:grpSpPr>
          <p:sp>
            <p:nvSpPr>
              <p:cNvPr id="151" name="Chevron 184">
                <a:extLst>
                  <a:ext uri="{FF2B5EF4-FFF2-40B4-BE49-F238E27FC236}">
                    <a16:creationId xmlns:a16="http://schemas.microsoft.com/office/drawing/2014/main" id="{873B35CB-050E-446E-ADF7-343153489B3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C37E744-A46A-4139-8FA3-6313D04339A3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375954A-451E-4A8D-B2E7-5959FD68C3BB}"/>
                </a:ext>
              </a:extLst>
            </p:cNvPr>
            <p:cNvGrpSpPr/>
            <p:nvPr/>
          </p:nvGrpSpPr>
          <p:grpSpPr>
            <a:xfrm>
              <a:off x="5749806" y="3646701"/>
              <a:ext cx="1332147" cy="330982"/>
              <a:chOff x="3379780" y="3320988"/>
              <a:chExt cx="1332147" cy="330982"/>
            </a:xfrm>
          </p:grpSpPr>
          <p:sp>
            <p:nvSpPr>
              <p:cNvPr id="154" name="Chevron 184">
                <a:extLst>
                  <a:ext uri="{FF2B5EF4-FFF2-40B4-BE49-F238E27FC236}">
                    <a16:creationId xmlns:a16="http://schemas.microsoft.com/office/drawing/2014/main" id="{D0565C31-EFE6-48CA-B604-9D0634DD9067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2F3A312-D8C0-4AE7-8FD1-A9A446C3DB6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</p:grpSp>
      <p:pic>
        <p:nvPicPr>
          <p:cNvPr id="157" name="Image 156">
            <a:extLst>
              <a:ext uri="{FF2B5EF4-FFF2-40B4-BE49-F238E27FC236}">
                <a16:creationId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83" y="1025396"/>
            <a:ext cx="3064100" cy="24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7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L’objectif est de manger UNE pomme lorsque celle-ci est touchée. </a:t>
            </a:r>
          </a:p>
          <a:p>
            <a:r>
              <a:rPr lang="fr-FR" dirty="0"/>
              <a:t>les fonctions et les structures algorithmiques suivantes : haut, bas, gauche droite, manger et sonner, </a:t>
            </a:r>
            <a:r>
              <a:rPr lang="fr-FR" b="1" dirty="0"/>
              <a:t>répéter jusqu’à…</a:t>
            </a:r>
          </a:p>
          <a:p>
            <a:r>
              <a:rPr lang="fr-FR" b="1" dirty="0">
                <a:solidFill>
                  <a:srgbClr val="FF0000"/>
                </a:solidFill>
              </a:rPr>
              <a:t>QCM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36B939E-4EC3-4DC9-8186-A7D9B3034CF2}"/>
              </a:ext>
            </a:extLst>
          </p:cNvPr>
          <p:cNvGrpSpPr/>
          <p:nvPr/>
        </p:nvGrpSpPr>
        <p:grpSpPr>
          <a:xfrm>
            <a:off x="300749" y="3667692"/>
            <a:ext cx="2783769" cy="1431042"/>
            <a:chOff x="924135" y="4581128"/>
            <a:chExt cx="2783769" cy="1431042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C9A4DD3A-F434-47D5-AD2A-A0C9A0F9E46E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24" name="Chevron 184">
                <a:extLst>
                  <a:ext uri="{FF2B5EF4-FFF2-40B4-BE49-F238E27FC236}">
                    <a16:creationId xmlns:a16="http://schemas.microsoft.com/office/drawing/2014/main" id="{D4C18C82-27D2-4CB7-99C8-97F8CD29B99D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3C13121-840B-49FA-BF30-BD54E2AB315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A61414D3-8BAF-4661-B8DD-838D7816C07E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21" name="Chevron 181">
                <a:extLst>
                  <a:ext uri="{FF2B5EF4-FFF2-40B4-BE49-F238E27FC236}">
                    <a16:creationId xmlns:a16="http://schemas.microsoft.com/office/drawing/2014/main" id="{4EABBEBD-32BF-4F8F-9CA5-C37626840FF4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E9C24A8-4F3A-43B0-ADE2-9CCB4B658FF6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5FFCF1D-B9D0-454A-BEFF-1E66B7875144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F3FFB96C-19DC-43CB-97B4-826FD6EAC44F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A81A49A5-78C1-4051-8A78-70C08DACDC5D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19" name="Chevron 179">
                  <a:extLst>
                    <a:ext uri="{FF2B5EF4-FFF2-40B4-BE49-F238E27FC236}">
                      <a16:creationId xmlns:a16="http://schemas.microsoft.com/office/drawing/2014/main" id="{CDE422D4-A13E-4AC2-B431-A076E800620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32466EE-ED5F-49E5-B238-C3EECA4164D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7C7902C-8361-43D6-80FA-93EC12535167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66AE943C-39FC-4313-822F-75A7D8C71A50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28" name="Chevron 184">
                <a:extLst>
                  <a:ext uri="{FF2B5EF4-FFF2-40B4-BE49-F238E27FC236}">
                    <a16:creationId xmlns:a16="http://schemas.microsoft.com/office/drawing/2014/main" id="{08083D15-8586-4C86-B11B-FBDA5CF985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EDA7288-2DDE-4829-B1AA-AA9C2E0CCE8C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9A13244F-CE74-4175-B165-D81B8FEF6D11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31" name="Chevron 184">
                <a:extLst>
                  <a:ext uri="{FF2B5EF4-FFF2-40B4-BE49-F238E27FC236}">
                    <a16:creationId xmlns:a16="http://schemas.microsoft.com/office/drawing/2014/main" id="{2D792480-A2FF-4222-9B04-A588C555A44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E0FF4D2-8C45-4A59-B77E-E224D1EEF8FB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33970DFB-60CB-4B31-B928-1896A515DF87}"/>
              </a:ext>
            </a:extLst>
          </p:cNvPr>
          <p:cNvGrpSpPr/>
          <p:nvPr/>
        </p:nvGrpSpPr>
        <p:grpSpPr>
          <a:xfrm>
            <a:off x="3168747" y="3667692"/>
            <a:ext cx="2783769" cy="1431042"/>
            <a:chOff x="924135" y="4581128"/>
            <a:chExt cx="2783769" cy="1431042"/>
          </a:xfrm>
        </p:grpSpPr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9BD63A40-7C0D-462F-9E1A-59A172A911F6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76" name="Chevron 184">
                <a:extLst>
                  <a:ext uri="{FF2B5EF4-FFF2-40B4-BE49-F238E27FC236}">
                    <a16:creationId xmlns:a16="http://schemas.microsoft.com/office/drawing/2014/main" id="{DE1720F0-91B5-425E-8AAA-45379177397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443344C-E7D4-4703-997C-F204F87E6BF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AC690727-5AE5-4E0B-A752-21ACF4690BD3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73" name="Chevron 181">
                <a:extLst>
                  <a:ext uri="{FF2B5EF4-FFF2-40B4-BE49-F238E27FC236}">
                    <a16:creationId xmlns:a16="http://schemas.microsoft.com/office/drawing/2014/main" id="{DA9AA604-DD50-4B12-BCDA-2514FFFCC5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C116F8B-6D0B-43AC-96A1-3C82DB95CDEF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requin » touché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CD8494DE-AA20-4CEA-B4BD-5F86E05798D5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AF8609D3-E454-422B-96EE-EA19837A012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28D36A66-525D-49C9-96EA-E239578742E3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71" name="Chevron 179">
                  <a:extLst>
                    <a:ext uri="{FF2B5EF4-FFF2-40B4-BE49-F238E27FC236}">
                      <a16:creationId xmlns:a16="http://schemas.microsoft.com/office/drawing/2014/main" id="{CD074C14-C84F-40D8-9D5F-0DC3BE6D3B5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1371C12B-3919-45C6-AC75-04204AEE862B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7E2F57C-6E9D-46F1-8AB6-757ED5EF793E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4F4A299C-AA64-40E0-AD20-E20FB8DEC0C8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67" name="Chevron 184">
                <a:extLst>
                  <a:ext uri="{FF2B5EF4-FFF2-40B4-BE49-F238E27FC236}">
                    <a16:creationId xmlns:a16="http://schemas.microsoft.com/office/drawing/2014/main" id="{F35CF838-A072-4261-98DC-CD06C1915C7F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08E5A46-A52A-4907-8D30-A361432D9727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BD9E69AA-8190-44F6-9F99-E059439D93B6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65" name="Chevron 184">
                <a:extLst>
                  <a:ext uri="{FF2B5EF4-FFF2-40B4-BE49-F238E27FC236}">
                    <a16:creationId xmlns:a16="http://schemas.microsoft.com/office/drawing/2014/main" id="{4A49DFA6-600C-4E2C-BECB-8F26509A2C0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CBD6F808-29C7-4635-984B-AB8B8118669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EE726740-5853-4A49-886D-C22E8B33E639}"/>
              </a:ext>
            </a:extLst>
          </p:cNvPr>
          <p:cNvGrpSpPr/>
          <p:nvPr/>
        </p:nvGrpSpPr>
        <p:grpSpPr>
          <a:xfrm>
            <a:off x="6029947" y="3667691"/>
            <a:ext cx="2783769" cy="1431042"/>
            <a:chOff x="924135" y="4581128"/>
            <a:chExt cx="2783769" cy="1431042"/>
          </a:xfrm>
        </p:grpSpPr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54CD7A7B-614E-477C-A1AB-997AA577A0C5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195" name="Chevron 184">
                <a:extLst>
                  <a:ext uri="{FF2B5EF4-FFF2-40B4-BE49-F238E27FC236}">
                    <a16:creationId xmlns:a16="http://schemas.microsoft.com/office/drawing/2014/main" id="{44EF42D8-B4A0-4EF5-9060-35031FDBA049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6E2B9BA-77EF-4410-971D-DAC3D2EECE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180" name="Groupe 179">
              <a:extLst>
                <a:ext uri="{FF2B5EF4-FFF2-40B4-BE49-F238E27FC236}">
                  <a16:creationId xmlns:a16="http://schemas.microsoft.com/office/drawing/2014/main" id="{A4D18A42-9AF2-4881-8762-52912450E9E2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192" name="Chevron 181">
                <a:extLst>
                  <a:ext uri="{FF2B5EF4-FFF2-40B4-BE49-F238E27FC236}">
                    <a16:creationId xmlns:a16="http://schemas.microsoft.com/office/drawing/2014/main" id="{75A7E3F1-381B-4555-8385-0A871F66333C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C039605-027A-4188-BBAF-B4A8B1B270F5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cloche » touché</a:t>
                </a: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4B3C0C1-8C19-453C-81CD-F46A426E190B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5E8CF3A9-5A64-4E0D-BC6B-6B003455C1DE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188" name="Groupe 187">
                <a:extLst>
                  <a:ext uri="{FF2B5EF4-FFF2-40B4-BE49-F238E27FC236}">
                    <a16:creationId xmlns:a16="http://schemas.microsoft.com/office/drawing/2014/main" id="{7C715C9A-13A3-4CE2-87DD-9859B3A9C4AB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190" name="Chevron 179">
                  <a:extLst>
                    <a:ext uri="{FF2B5EF4-FFF2-40B4-BE49-F238E27FC236}">
                      <a16:creationId xmlns:a16="http://schemas.microsoft.com/office/drawing/2014/main" id="{325CEDAD-2B0F-4003-8168-8420E24BF83E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BCC64859-7FDA-4F9E-B4FA-54904F962E82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8CCF4FF-D989-404B-B7D1-737238AF654B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F16FCC4E-916E-4FA2-B3E1-3D8F1E62A50B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186" name="Chevron 184">
                <a:extLst>
                  <a:ext uri="{FF2B5EF4-FFF2-40B4-BE49-F238E27FC236}">
                    <a16:creationId xmlns:a16="http://schemas.microsoft.com/office/drawing/2014/main" id="{1B986730-A297-42A8-A8EC-EEAE39F2C590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DE4ABAE-5B28-48BE-AF24-F64682FD4F19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CF8D83B9-EE96-4F36-8314-13B9AF804E1E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184" name="Chevron 184">
                <a:extLst>
                  <a:ext uri="{FF2B5EF4-FFF2-40B4-BE49-F238E27FC236}">
                    <a16:creationId xmlns:a16="http://schemas.microsoft.com/office/drawing/2014/main" id="{69D93EE8-761E-4FC6-A40B-41C19ED50BB8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5A4F52D-D327-4138-8017-DA7288805A11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SONNER</a:t>
                </a:r>
              </a:p>
            </p:txBody>
          </p:sp>
        </p:grpSp>
      </p:grpSp>
      <p:grpSp>
        <p:nvGrpSpPr>
          <p:cNvPr id="197" name="Groupe 196">
            <a:extLst>
              <a:ext uri="{FF2B5EF4-FFF2-40B4-BE49-F238E27FC236}">
                <a16:creationId xmlns:a16="http://schemas.microsoft.com/office/drawing/2014/main" id="{870C8519-EAC6-43F0-85C2-C8344619B720}"/>
              </a:ext>
            </a:extLst>
          </p:cNvPr>
          <p:cNvGrpSpPr/>
          <p:nvPr/>
        </p:nvGrpSpPr>
        <p:grpSpPr>
          <a:xfrm>
            <a:off x="300749" y="5157192"/>
            <a:ext cx="2783769" cy="1431042"/>
            <a:chOff x="924135" y="4581128"/>
            <a:chExt cx="2783769" cy="1431042"/>
          </a:xfrm>
        </p:grpSpPr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3592F38C-6FF7-42BE-87B4-03159EF7F194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14" name="Chevron 184">
                <a:extLst>
                  <a:ext uri="{FF2B5EF4-FFF2-40B4-BE49-F238E27FC236}">
                    <a16:creationId xmlns:a16="http://schemas.microsoft.com/office/drawing/2014/main" id="{DCE12F21-E636-4779-B429-000C57D9F713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FF54DF4-193F-4491-8F49-E262C5D6DE66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14FC723C-29C9-4B4C-ACAA-9329910116E9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11" name="Chevron 181">
                <a:extLst>
                  <a:ext uri="{FF2B5EF4-FFF2-40B4-BE49-F238E27FC236}">
                    <a16:creationId xmlns:a16="http://schemas.microsoft.com/office/drawing/2014/main" id="{DEC6596A-AC05-47E1-91B9-16D64012EEB9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59E242B-1442-439B-9168-576E8499B45D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C9E36343-2405-4A22-B410-2BE0334B1DEA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631AAFF0-1ED1-4F4B-815B-53744929EBDB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07" name="Groupe 206">
                <a:extLst>
                  <a:ext uri="{FF2B5EF4-FFF2-40B4-BE49-F238E27FC236}">
                    <a16:creationId xmlns:a16="http://schemas.microsoft.com/office/drawing/2014/main" id="{A8555EE5-E7E4-4DF9-BF70-57526435B48C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09" name="Chevron 179">
                  <a:extLst>
                    <a:ext uri="{FF2B5EF4-FFF2-40B4-BE49-F238E27FC236}">
                      <a16:creationId xmlns:a16="http://schemas.microsoft.com/office/drawing/2014/main" id="{A247C88C-2C20-4499-9B6D-3EFA423CEC48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166BC918-B6CE-4023-88C6-848E166B014D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D11BD0B-266A-44E7-85B6-3E363B62ED35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CF55348-05E8-4578-B6D7-4EFD5F1FABE9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05" name="Chevron 184">
                <a:extLst>
                  <a:ext uri="{FF2B5EF4-FFF2-40B4-BE49-F238E27FC236}">
                    <a16:creationId xmlns:a16="http://schemas.microsoft.com/office/drawing/2014/main" id="{FD04B26B-0292-478E-889D-A94A3F4087DE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CA5B48D-DDFB-427B-A7D4-8023AA3C908A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309BADCA-8E44-4DD6-8833-CF6906EC1BE2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03" name="Chevron 184">
                <a:extLst>
                  <a:ext uri="{FF2B5EF4-FFF2-40B4-BE49-F238E27FC236}">
                    <a16:creationId xmlns:a16="http://schemas.microsoft.com/office/drawing/2014/main" id="{27E5F47F-EA1C-4B1F-A51C-62841B8C85BA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2721E10-54F0-44BE-8610-3CD4535EA99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75F41C04-627B-472B-B8BD-D619F9B6303C}"/>
              </a:ext>
            </a:extLst>
          </p:cNvPr>
          <p:cNvGrpSpPr/>
          <p:nvPr/>
        </p:nvGrpSpPr>
        <p:grpSpPr>
          <a:xfrm>
            <a:off x="3168747" y="5152885"/>
            <a:ext cx="2783769" cy="1431042"/>
            <a:chOff x="924135" y="4581128"/>
            <a:chExt cx="2783769" cy="1431042"/>
          </a:xfrm>
        </p:grpSpPr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0542D0B-D263-4A77-AC26-87B591CF0DB0}"/>
                </a:ext>
              </a:extLst>
            </p:cNvPr>
            <p:cNvGrpSpPr/>
            <p:nvPr/>
          </p:nvGrpSpPr>
          <p:grpSpPr>
            <a:xfrm>
              <a:off x="1057790" y="4850741"/>
              <a:ext cx="1332147" cy="330982"/>
              <a:chOff x="3379780" y="3320988"/>
              <a:chExt cx="1332147" cy="330982"/>
            </a:xfrm>
          </p:grpSpPr>
          <p:sp>
            <p:nvSpPr>
              <p:cNvPr id="233" name="Chevron 184">
                <a:extLst>
                  <a:ext uri="{FF2B5EF4-FFF2-40B4-BE49-F238E27FC236}">
                    <a16:creationId xmlns:a16="http://schemas.microsoft.com/office/drawing/2014/main" id="{933D535A-F3F4-4920-B090-1AAAA257B112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015A77ED-C6C8-4CB8-B701-14F522EBB484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DROITE</a:t>
                </a: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51B713CF-9928-41D0-8939-E490DC1858C7}"/>
                </a:ext>
              </a:extLst>
            </p:cNvPr>
            <p:cNvGrpSpPr/>
            <p:nvPr/>
          </p:nvGrpSpPr>
          <p:grpSpPr>
            <a:xfrm>
              <a:off x="924135" y="4581128"/>
              <a:ext cx="2783769" cy="330982"/>
              <a:chOff x="509254" y="4090266"/>
              <a:chExt cx="2783769" cy="330982"/>
            </a:xfrm>
          </p:grpSpPr>
          <p:sp>
            <p:nvSpPr>
              <p:cNvPr id="230" name="Chevron 181">
                <a:extLst>
                  <a:ext uri="{FF2B5EF4-FFF2-40B4-BE49-F238E27FC236}">
                    <a16:creationId xmlns:a16="http://schemas.microsoft.com/office/drawing/2014/main" id="{DCE29611-C5C8-43BC-9226-6C3C4C1F41D6}"/>
                  </a:ext>
                </a:extLst>
              </p:cNvPr>
              <p:cNvSpPr/>
              <p:nvPr/>
            </p:nvSpPr>
            <p:spPr>
              <a:xfrm rot="5400000">
                <a:off x="621434" y="4111741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922956CD-CA7F-43CD-94A1-DD53AE422349}"/>
                  </a:ext>
                </a:extLst>
              </p:cNvPr>
              <p:cNvSpPr/>
              <p:nvPr/>
            </p:nvSpPr>
            <p:spPr>
              <a:xfrm>
                <a:off x="930940" y="4090266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Répéter jusqu’à « pomme » touchée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35A17D0-0F37-4EBC-9FA3-D662D9F27F78}"/>
                  </a:ext>
                </a:extLst>
              </p:cNvPr>
              <p:cNvSpPr/>
              <p:nvPr/>
            </p:nvSpPr>
            <p:spPr>
              <a:xfrm>
                <a:off x="509254" y="4090266"/>
                <a:ext cx="123687" cy="33098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6075E884-FA8F-4762-B694-2E92D301C098}"/>
                </a:ext>
              </a:extLst>
            </p:cNvPr>
            <p:cNvGrpSpPr/>
            <p:nvPr/>
          </p:nvGrpSpPr>
          <p:grpSpPr>
            <a:xfrm>
              <a:off x="924135" y="5354838"/>
              <a:ext cx="2783769" cy="379235"/>
              <a:chOff x="509254" y="4551803"/>
              <a:chExt cx="2783769" cy="379235"/>
            </a:xfrm>
          </p:grpSpPr>
          <p:grpSp>
            <p:nvGrpSpPr>
              <p:cNvPr id="226" name="Groupe 225">
                <a:extLst>
                  <a:ext uri="{FF2B5EF4-FFF2-40B4-BE49-F238E27FC236}">
                    <a16:creationId xmlns:a16="http://schemas.microsoft.com/office/drawing/2014/main" id="{B4A57067-106C-4988-9013-D8B2B4949B6A}"/>
                  </a:ext>
                </a:extLst>
              </p:cNvPr>
              <p:cNvGrpSpPr/>
              <p:nvPr/>
            </p:nvGrpSpPr>
            <p:grpSpPr>
              <a:xfrm>
                <a:off x="642909" y="4600056"/>
                <a:ext cx="2650114" cy="330982"/>
                <a:chOff x="651294" y="4799644"/>
                <a:chExt cx="2650114" cy="330982"/>
              </a:xfrm>
            </p:grpSpPr>
            <p:sp>
              <p:nvSpPr>
                <p:cNvPr id="228" name="Chevron 179">
                  <a:extLst>
                    <a:ext uri="{FF2B5EF4-FFF2-40B4-BE49-F238E27FC236}">
                      <a16:creationId xmlns:a16="http://schemas.microsoft.com/office/drawing/2014/main" id="{5DCA07FB-B616-40BA-8727-A98183DC1499}"/>
                    </a:ext>
                  </a:extLst>
                </p:cNvPr>
                <p:cNvSpPr/>
                <p:nvPr/>
              </p:nvSpPr>
              <p:spPr>
                <a:xfrm rot="5400000">
                  <a:off x="629819" y="4821119"/>
                  <a:ext cx="330982" cy="288032"/>
                </a:xfrm>
                <a:prstGeom prst="chevron">
                  <a:avLst>
                    <a:gd name="adj" fmla="val 26040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E304AD9-A0F6-449D-881D-982D990DDAAA}"/>
                    </a:ext>
                  </a:extLst>
                </p:cNvPr>
                <p:cNvSpPr/>
                <p:nvPr/>
              </p:nvSpPr>
              <p:spPr>
                <a:xfrm>
                  <a:off x="939325" y="4799644"/>
                  <a:ext cx="2362083" cy="23402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dirty="0"/>
                    <a:t>Fin– Répéter</a:t>
                  </a:r>
                </a:p>
              </p:txBody>
            </p:sp>
          </p:grp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2C25DDB-9724-47D0-A40B-F662F0874729}"/>
                  </a:ext>
                </a:extLst>
              </p:cNvPr>
              <p:cNvSpPr/>
              <p:nvPr/>
            </p:nvSpPr>
            <p:spPr>
              <a:xfrm>
                <a:off x="509254" y="4551803"/>
                <a:ext cx="123687" cy="30913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100" dirty="0"/>
              </a:p>
            </p:txBody>
          </p:sp>
        </p:grpSp>
        <p:grpSp>
          <p:nvGrpSpPr>
            <p:cNvPr id="220" name="Groupe 219">
              <a:extLst>
                <a:ext uri="{FF2B5EF4-FFF2-40B4-BE49-F238E27FC236}">
                  <a16:creationId xmlns:a16="http://schemas.microsoft.com/office/drawing/2014/main" id="{069A4548-FED4-4DFA-9758-8FAB79CD8937}"/>
                </a:ext>
              </a:extLst>
            </p:cNvPr>
            <p:cNvGrpSpPr/>
            <p:nvPr/>
          </p:nvGrpSpPr>
          <p:grpSpPr>
            <a:xfrm>
              <a:off x="1057789" y="5116591"/>
              <a:ext cx="1332147" cy="330982"/>
              <a:chOff x="3379780" y="3320988"/>
              <a:chExt cx="1332147" cy="330982"/>
            </a:xfrm>
          </p:grpSpPr>
          <p:sp>
            <p:nvSpPr>
              <p:cNvPr id="224" name="Chevron 184">
                <a:extLst>
                  <a:ext uri="{FF2B5EF4-FFF2-40B4-BE49-F238E27FC236}">
                    <a16:creationId xmlns:a16="http://schemas.microsoft.com/office/drawing/2014/main" id="{45AA3AF7-DF40-415B-A3DB-54CC6EF7B8E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F316CDEC-9A20-46BC-8710-00CE61E7810F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HAUT</a:t>
                </a:r>
              </a:p>
            </p:txBody>
          </p:sp>
        </p:grpSp>
        <p:grpSp>
          <p:nvGrpSpPr>
            <p:cNvPr id="221" name="Groupe 220">
              <a:extLst>
                <a:ext uri="{FF2B5EF4-FFF2-40B4-BE49-F238E27FC236}">
                  <a16:creationId xmlns:a16="http://schemas.microsoft.com/office/drawing/2014/main" id="{F93B3397-0203-470F-8025-8CB8CF33CD2A}"/>
                </a:ext>
              </a:extLst>
            </p:cNvPr>
            <p:cNvGrpSpPr/>
            <p:nvPr/>
          </p:nvGrpSpPr>
          <p:grpSpPr>
            <a:xfrm>
              <a:off x="1057789" y="5681188"/>
              <a:ext cx="1332147" cy="330982"/>
              <a:chOff x="3379780" y="3320988"/>
              <a:chExt cx="1332147" cy="330982"/>
            </a:xfrm>
          </p:grpSpPr>
          <p:sp>
            <p:nvSpPr>
              <p:cNvPr id="222" name="Chevron 184">
                <a:extLst>
                  <a:ext uri="{FF2B5EF4-FFF2-40B4-BE49-F238E27FC236}">
                    <a16:creationId xmlns:a16="http://schemas.microsoft.com/office/drawing/2014/main" id="{FD9084C1-7DBE-4D55-B2F8-45BB04E3C274}"/>
                  </a:ext>
                </a:extLst>
              </p:cNvPr>
              <p:cNvSpPr/>
              <p:nvPr/>
            </p:nvSpPr>
            <p:spPr>
              <a:xfrm rot="5400000">
                <a:off x="3358305" y="3342463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7AA106D0-5989-4829-A999-1EA484E01652}"/>
                  </a:ext>
                </a:extLst>
              </p:cNvPr>
              <p:cNvSpPr/>
              <p:nvPr/>
            </p:nvSpPr>
            <p:spPr>
              <a:xfrm>
                <a:off x="3667812" y="3320988"/>
                <a:ext cx="1044115" cy="23402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MANGER</a:t>
                </a:r>
              </a:p>
            </p:txBody>
          </p:sp>
        </p:grpSp>
      </p:grpSp>
      <p:sp>
        <p:nvSpPr>
          <p:cNvPr id="235" name="Espace réservé du contenu 4">
            <a:extLst>
              <a:ext uri="{FF2B5EF4-FFF2-40B4-BE49-F238E27FC236}">
                <a16:creationId xmlns:a16="http://schemas.microsoft.com/office/drawing/2014/main" id="{C1FF215B-08F1-4C35-B85A-6B6B08E5DE04}"/>
              </a:ext>
            </a:extLst>
          </p:cNvPr>
          <p:cNvSpPr txBox="1">
            <a:spLocks/>
          </p:cNvSpPr>
          <p:nvPr/>
        </p:nvSpPr>
        <p:spPr>
          <a:xfrm>
            <a:off x="300748" y="3639148"/>
            <a:ext cx="2813306" cy="146933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969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Boucles « répéter jusqu’à… » et fonctions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8</a:t>
            </a:fld>
            <a:endParaRPr lang="fr-FR"/>
          </a:p>
        </p:txBody>
      </p:sp>
      <p:sp>
        <p:nvSpPr>
          <p:cNvPr id="126" name="Espace réservé du contenu 4">
            <a:extLst>
              <a:ext uri="{FF2B5EF4-FFF2-40B4-BE49-F238E27FC236}">
                <a16:creationId xmlns:a16="http://schemas.microsoft.com/office/drawing/2014/main" id="{E0ECA4FB-A27A-4EF4-8C7D-5B9524C6BE3F}"/>
              </a:ext>
            </a:extLst>
          </p:cNvPr>
          <p:cNvSpPr txBox="1">
            <a:spLocks/>
          </p:cNvSpPr>
          <p:nvPr/>
        </p:nvSpPr>
        <p:spPr>
          <a:xfrm>
            <a:off x="251520" y="3325075"/>
            <a:ext cx="8631324" cy="312254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Solutions</a:t>
            </a:r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id="{649265A4-F60A-437A-817D-C460759A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952791"/>
            <a:ext cx="2906740" cy="230027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B2A2F5A-13F4-4B6B-B9B0-2031D32AD0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19" y="980728"/>
            <a:ext cx="4325969" cy="2424805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L’objectif est de manger toutes les pommes et d’atteindre la cloche.  </a:t>
            </a:r>
          </a:p>
          <a:p>
            <a:r>
              <a:rPr lang="fr-FR" dirty="0"/>
              <a:t>Les fonctions, structures algorithmiques et conditions disponibles sont les suivantes : </a:t>
            </a:r>
          </a:p>
          <a:p>
            <a:pPr lvl="1"/>
            <a:r>
              <a:rPr lang="fr-FR" dirty="0"/>
              <a:t>haut, bas, gauche droite, manger et sonner, </a:t>
            </a:r>
            <a:r>
              <a:rPr lang="fr-FR" b="1" dirty="0"/>
              <a:t>répéter jusqu’à…</a:t>
            </a:r>
          </a:p>
          <a:p>
            <a:pPr lvl="1"/>
            <a:r>
              <a:rPr lang="fr-FR" dirty="0"/>
              <a:t>Cloche touchée, requin touché, pomme touchée</a:t>
            </a:r>
          </a:p>
          <a:p>
            <a:pPr lvl="1"/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Donner au stagiaire des boîtes à ordonner </a:t>
            </a:r>
          </a:p>
          <a:p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C9A4DD3A-F434-47D5-AD2A-A0C9A0F9E46E}"/>
              </a:ext>
            </a:extLst>
          </p:cNvPr>
          <p:cNvGrpSpPr/>
          <p:nvPr/>
        </p:nvGrpSpPr>
        <p:grpSpPr>
          <a:xfrm>
            <a:off x="813025" y="4202850"/>
            <a:ext cx="1332147" cy="330982"/>
            <a:chOff x="3379780" y="3320988"/>
            <a:chExt cx="1332147" cy="330982"/>
          </a:xfrm>
        </p:grpSpPr>
        <p:sp>
          <p:nvSpPr>
            <p:cNvPr id="124" name="Chevron 184">
              <a:extLst>
                <a:ext uri="{FF2B5EF4-FFF2-40B4-BE49-F238E27FC236}">
                  <a16:creationId xmlns:a16="http://schemas.microsoft.com/office/drawing/2014/main" id="{D4C18C82-27D2-4CB7-99C8-97F8CD29B99D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3C13121-840B-49FA-BF30-BD54E2AB3157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HAUT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A61414D3-8BAF-4661-B8DD-838D7816C07E}"/>
              </a:ext>
            </a:extLst>
          </p:cNvPr>
          <p:cNvGrpSpPr/>
          <p:nvPr/>
        </p:nvGrpSpPr>
        <p:grpSpPr>
          <a:xfrm>
            <a:off x="679370" y="3933237"/>
            <a:ext cx="2783769" cy="330982"/>
            <a:chOff x="509254" y="4090266"/>
            <a:chExt cx="2783769" cy="330982"/>
          </a:xfrm>
        </p:grpSpPr>
        <p:sp>
          <p:nvSpPr>
            <p:cNvPr id="121" name="Chevron 181">
              <a:extLst>
                <a:ext uri="{FF2B5EF4-FFF2-40B4-BE49-F238E27FC236}">
                  <a16:creationId xmlns:a16="http://schemas.microsoft.com/office/drawing/2014/main" id="{4EABBEBD-32BF-4F8F-9CA5-C37626840FF4}"/>
                </a:ext>
              </a:extLst>
            </p:cNvPr>
            <p:cNvSpPr/>
            <p:nvPr/>
          </p:nvSpPr>
          <p:spPr>
            <a:xfrm rot="5400000">
              <a:off x="621434" y="4111741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E9C24A8-4F3A-43B0-ADE2-9CCB4B658FF6}"/>
                </a:ext>
              </a:extLst>
            </p:cNvPr>
            <p:cNvSpPr/>
            <p:nvPr/>
          </p:nvSpPr>
          <p:spPr>
            <a:xfrm>
              <a:off x="930940" y="4090266"/>
              <a:ext cx="2362083" cy="2340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Répéter jusqu’à « cloche » touchée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5FFCF1D-B9D0-454A-BEFF-1E66B7875144}"/>
                </a:ext>
              </a:extLst>
            </p:cNvPr>
            <p:cNvSpPr/>
            <p:nvPr/>
          </p:nvSpPr>
          <p:spPr>
            <a:xfrm>
              <a:off x="509254" y="4090266"/>
              <a:ext cx="123687" cy="3309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F3FFB96C-19DC-43CB-97B4-826FD6EAC44F}"/>
              </a:ext>
            </a:extLst>
          </p:cNvPr>
          <p:cNvGrpSpPr/>
          <p:nvPr/>
        </p:nvGrpSpPr>
        <p:grpSpPr>
          <a:xfrm>
            <a:off x="674152" y="4969130"/>
            <a:ext cx="2783769" cy="379235"/>
            <a:chOff x="509254" y="4551803"/>
            <a:chExt cx="2783769" cy="379235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A81A49A5-78C1-4051-8A78-70C08DACDC5D}"/>
                </a:ext>
              </a:extLst>
            </p:cNvPr>
            <p:cNvGrpSpPr/>
            <p:nvPr/>
          </p:nvGrpSpPr>
          <p:grpSpPr>
            <a:xfrm>
              <a:off x="642909" y="4600056"/>
              <a:ext cx="2650114" cy="330982"/>
              <a:chOff x="651294" y="4799644"/>
              <a:chExt cx="2650114" cy="330982"/>
            </a:xfrm>
          </p:grpSpPr>
          <p:sp>
            <p:nvSpPr>
              <p:cNvPr id="119" name="Chevron 179">
                <a:extLst>
                  <a:ext uri="{FF2B5EF4-FFF2-40B4-BE49-F238E27FC236}">
                    <a16:creationId xmlns:a16="http://schemas.microsoft.com/office/drawing/2014/main" id="{CDE422D4-A13E-4AC2-B431-A076E8006208}"/>
                  </a:ext>
                </a:extLst>
              </p:cNvPr>
              <p:cNvSpPr/>
              <p:nvPr/>
            </p:nvSpPr>
            <p:spPr>
              <a:xfrm rot="5400000">
                <a:off x="629819" y="4821119"/>
                <a:ext cx="330982" cy="288032"/>
              </a:xfrm>
              <a:prstGeom prst="chevron">
                <a:avLst>
                  <a:gd name="adj" fmla="val 2604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32466EE-ED5F-49E5-B238-C3EECA4164DA}"/>
                  </a:ext>
                </a:extLst>
              </p:cNvPr>
              <p:cNvSpPr/>
              <p:nvPr/>
            </p:nvSpPr>
            <p:spPr>
              <a:xfrm>
                <a:off x="939325" y="4799644"/>
                <a:ext cx="2362083" cy="2340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/>
                  <a:t>Fin – Répéter</a:t>
                </a: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7C7902C-8361-43D6-80FA-93EC12535167}"/>
                </a:ext>
              </a:extLst>
            </p:cNvPr>
            <p:cNvSpPr/>
            <p:nvPr/>
          </p:nvSpPr>
          <p:spPr>
            <a:xfrm>
              <a:off x="509254" y="4551803"/>
              <a:ext cx="123687" cy="3091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66AE943C-39FC-4313-822F-75A7D8C71A50}"/>
              </a:ext>
            </a:extLst>
          </p:cNvPr>
          <p:cNvGrpSpPr/>
          <p:nvPr/>
        </p:nvGrpSpPr>
        <p:grpSpPr>
          <a:xfrm>
            <a:off x="813024" y="4468700"/>
            <a:ext cx="1332147" cy="330982"/>
            <a:chOff x="3379780" y="3320988"/>
            <a:chExt cx="1332147" cy="330982"/>
          </a:xfrm>
        </p:grpSpPr>
        <p:sp>
          <p:nvSpPr>
            <p:cNvPr id="128" name="Chevron 184">
              <a:extLst>
                <a:ext uri="{FF2B5EF4-FFF2-40B4-BE49-F238E27FC236}">
                  <a16:creationId xmlns:a16="http://schemas.microsoft.com/office/drawing/2014/main" id="{08083D15-8586-4C86-B11B-FBDA5CF985B8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EDA7288-2DDE-4829-B1AA-AA9C2E0CCE8C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DROITE</a:t>
              </a:r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9A13244F-CE74-4175-B165-D81B8FEF6D11}"/>
              </a:ext>
            </a:extLst>
          </p:cNvPr>
          <p:cNvGrpSpPr/>
          <p:nvPr/>
        </p:nvGrpSpPr>
        <p:grpSpPr>
          <a:xfrm>
            <a:off x="813024" y="4742501"/>
            <a:ext cx="1332147" cy="330982"/>
            <a:chOff x="3379780" y="3320988"/>
            <a:chExt cx="1332147" cy="330982"/>
          </a:xfrm>
        </p:grpSpPr>
        <p:sp>
          <p:nvSpPr>
            <p:cNvPr id="131" name="Chevron 184">
              <a:extLst>
                <a:ext uri="{FF2B5EF4-FFF2-40B4-BE49-F238E27FC236}">
                  <a16:creationId xmlns:a16="http://schemas.microsoft.com/office/drawing/2014/main" id="{2D792480-A2FF-4222-9B04-A588C555A44A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E0FF4D2-8C45-4A59-B77E-E224D1EEF8FB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MANGER</a:t>
              </a:r>
            </a:p>
          </p:txBody>
        </p:sp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5A1CBCFF-BC5F-459E-9552-70EF549F7CAD}"/>
              </a:ext>
            </a:extLst>
          </p:cNvPr>
          <p:cNvGrpSpPr/>
          <p:nvPr/>
        </p:nvGrpSpPr>
        <p:grpSpPr>
          <a:xfrm>
            <a:off x="807807" y="5284450"/>
            <a:ext cx="1332147" cy="330982"/>
            <a:chOff x="3379780" y="3320988"/>
            <a:chExt cx="1332147" cy="330982"/>
          </a:xfrm>
        </p:grpSpPr>
        <p:sp>
          <p:nvSpPr>
            <p:cNvPr id="105" name="Chevron 184">
              <a:extLst>
                <a:ext uri="{FF2B5EF4-FFF2-40B4-BE49-F238E27FC236}">
                  <a16:creationId xmlns:a16="http://schemas.microsoft.com/office/drawing/2014/main" id="{7A22324B-EDD9-4A15-8ADB-F1653A7A6646}"/>
                </a:ext>
              </a:extLst>
            </p:cNvPr>
            <p:cNvSpPr/>
            <p:nvPr/>
          </p:nvSpPr>
          <p:spPr>
            <a:xfrm rot="5400000">
              <a:off x="3358305" y="3342463"/>
              <a:ext cx="330982" cy="288032"/>
            </a:xfrm>
            <a:prstGeom prst="chevron">
              <a:avLst>
                <a:gd name="adj" fmla="val 260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FC1508A-A877-4482-9726-F02FF1A612B2}"/>
                </a:ext>
              </a:extLst>
            </p:cNvPr>
            <p:cNvSpPr/>
            <p:nvPr/>
          </p:nvSpPr>
          <p:spPr>
            <a:xfrm>
              <a:off x="3667812" y="3320988"/>
              <a:ext cx="1044115" cy="2340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SONNER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70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E88D1-9F88-4DD9-B49F-E0B6DA9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Bases de la programmation avec Scratch </a:t>
            </a:r>
            <a:br>
              <a:rPr lang="fr-FR" dirty="0"/>
            </a:br>
            <a:r>
              <a:rPr lang="fr-FR" dirty="0"/>
              <a:t>Programmation évènementielle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4C4879-A86D-4EED-816C-EBCBBEFE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David Violeau – Xavier Pessoles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8A11C-FC34-488C-84D2-D9C4BE3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BF805D8-C616-4736-9695-A9AC51FC4C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On souhaite qu’une pomme s’efface lorsqu’elle est mangée. </a:t>
            </a:r>
          </a:p>
          <a:p>
            <a:r>
              <a:rPr lang="fr-FR" dirty="0"/>
              <a:t>On donne les instructions liées à la pomme. </a:t>
            </a:r>
          </a:p>
          <a:p>
            <a:r>
              <a:rPr lang="fr-FR" dirty="0">
                <a:solidFill>
                  <a:srgbClr val="FF0000"/>
                </a:solidFill>
              </a:rPr>
              <a:t>Parmi ces 3 blocs d’instructions, lequel correspond à une programmation évènementielle pour faire disparaître la pomme ?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4F185B-CCE5-4782-8231-38E17005C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41" b="48860"/>
          <a:stretch/>
        </p:blipFill>
        <p:spPr>
          <a:xfrm>
            <a:off x="629347" y="3320794"/>
            <a:ext cx="1504084" cy="9595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7975D4-9548-4DB8-BB05-D8A340D8E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70" r="49028"/>
          <a:stretch/>
        </p:blipFill>
        <p:spPr>
          <a:xfrm>
            <a:off x="2884134" y="3359881"/>
            <a:ext cx="2354710" cy="6422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A311BF-3DC3-40D9-B00F-39C51A44E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08" t="3510" b="15903"/>
          <a:stretch/>
        </p:blipFill>
        <p:spPr>
          <a:xfrm>
            <a:off x="6403848" y="2876430"/>
            <a:ext cx="2110805" cy="1512169"/>
          </a:xfrm>
          <a:prstGeom prst="rect">
            <a:avLst/>
          </a:prstGeom>
        </p:spPr>
      </p:pic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1E1A7E71-EF3C-4791-8B1A-8D54D07ABA46}"/>
              </a:ext>
            </a:extLst>
          </p:cNvPr>
          <p:cNvSpPr txBox="1">
            <a:spLocks/>
          </p:cNvSpPr>
          <p:nvPr/>
        </p:nvSpPr>
        <p:spPr>
          <a:xfrm>
            <a:off x="251520" y="4388599"/>
            <a:ext cx="2354711" cy="1849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événementiel car il est déclenché au démarrage de l’application. Il permet de positionner la pomme à un endroit précis au démarrage. 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9AEB556E-8C9C-49DE-A707-7756BAB2F86E}"/>
              </a:ext>
            </a:extLst>
          </p:cNvPr>
          <p:cNvSpPr txBox="1">
            <a:spLocks/>
          </p:cNvSpPr>
          <p:nvPr/>
        </p:nvSpPr>
        <p:spPr>
          <a:xfrm>
            <a:off x="3091284" y="4290652"/>
            <a:ext cx="2354711" cy="1849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permet de faire disparaitre la pomme lorsqu’un message est émis. Il s’agit d’une disparition purement événementielle. </a:t>
            </a:r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ECBDC822-6D98-409B-9897-7DFF5B4DFF33}"/>
              </a:ext>
            </a:extLst>
          </p:cNvPr>
          <p:cNvSpPr txBox="1">
            <a:spLocks/>
          </p:cNvSpPr>
          <p:nvPr/>
        </p:nvSpPr>
        <p:spPr>
          <a:xfrm>
            <a:off x="6281894" y="4434818"/>
            <a:ext cx="2354711" cy="20127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lgDash"/>
          </a:ln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Ce bloc est déclenché au démarrage. Il comporte une boucle infinie qui va scruter si le lutin a touché la pomme. </a:t>
            </a:r>
          </a:p>
          <a:p>
            <a:pPr marL="0" indent="0">
              <a:buNone/>
            </a:pPr>
            <a:r>
              <a:rPr lang="fr-FR" sz="1600" dirty="0"/>
              <a:t>L’action de cacher est donc déclenchée par un événement. Cependant l’utilisation de la boucle répétition n’est pas optimale. </a:t>
            </a:r>
          </a:p>
          <a:p>
            <a:pPr marL="0" indent="0">
              <a:buNone/>
            </a:pPr>
            <a:r>
              <a:rPr lang="fr-FR" sz="1600" dirty="0"/>
              <a:t>(En effet, le lutin pourrait avoir été touché à un instant ou le test n’est pas effectué.)</a:t>
            </a:r>
          </a:p>
        </p:txBody>
      </p:sp>
    </p:spTree>
    <p:extLst>
      <p:ext uri="{BB962C8B-B14F-4D97-AF65-F5344CB8AC3E}">
        <p14:creationId xmlns:p14="http://schemas.microsoft.com/office/powerpoint/2010/main" val="399627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3004</TotalTime>
  <Words>1301</Words>
  <Application>Microsoft Office PowerPoint</Application>
  <PresentationFormat>Affichage à l'écran (4:3)</PresentationFormat>
  <Paragraphs>309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Tw Cen MT</vt:lpstr>
      <vt:lpstr>Wingdings</vt:lpstr>
      <vt:lpstr>Wingdings 3</vt:lpstr>
      <vt:lpstr>Origine</vt:lpstr>
      <vt:lpstr>Validation des prérequis</vt:lpstr>
      <vt:lpstr>Objectifs</vt:lpstr>
      <vt:lpstr>1. Bases de la programmation avec Scratch Séquences d’instruction</vt:lpstr>
      <vt:lpstr>1. Bases de la programmation avec Scratch Séquences d’instruction</vt:lpstr>
      <vt:lpstr>1. Bases de la programmation avec Scratch  Boucles</vt:lpstr>
      <vt:lpstr>1. Bases de la programmation avec Scratch  Boucles « Pour » et fonctions (procédures…)</vt:lpstr>
      <vt:lpstr>1. Bases de la programmation avec Scratch  Boucles « répéter jusqu’à… » et fonctions</vt:lpstr>
      <vt:lpstr>1. Bases de la programmation avec Scratch  Boucles « répéter jusqu’à… » et fonctions</vt:lpstr>
      <vt:lpstr>1. Bases de la programmation avec Scratch  Programmation évènementielle</vt:lpstr>
      <vt:lpstr>1. Bases de la programmation avec Scratch  Notion de variable</vt:lpstr>
      <vt:lpstr>1. Bases de la programmation avec Scratch  Notion de variable</vt:lpstr>
      <vt:lpstr>1. Bases de la programmation avec Scratch  Notion de variable</vt:lpstr>
      <vt:lpstr>2. Gérer des périphériques avec Scratch Gestion du clavier</vt:lpstr>
      <vt:lpstr>2. Gérer des périphériques avec Scratch Gestion du clavier</vt:lpstr>
      <vt:lpstr>Instructions conditionnelles</vt:lpstr>
      <vt:lpstr>Systèmes embarqués</vt:lpstr>
      <vt:lpstr>Forme et traitement du signal</vt:lpstr>
      <vt:lpstr>Capteur, actionneur, interface </vt:lpstr>
      <vt:lpstr>Décomposer un problème en sous problèmes</vt:lpstr>
      <vt:lpstr>Écrire, mettre au point et exécuter un programme pour répondre à un problème donné</vt:lpstr>
      <vt:lpstr>Écrire un programme dans lequel les actions sont déclenchées par des événements extérieurs</vt:lpstr>
      <vt:lpstr>Programmer des scripts se déroulant en parallèle</vt:lpstr>
      <vt:lpstr>Composants d’un réseau, architecture d’un réseau local, moyens de connexion d’un moyen informatique</vt:lpstr>
      <vt:lpstr>Notion de protocole, d’organisation de protocoles en couche, d’algorithme de routage</vt:lpstr>
      <vt:lpstr>Internet</vt:lpstr>
      <vt:lpstr>Définitions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189</cp:revision>
  <dcterms:created xsi:type="dcterms:W3CDTF">2016-02-29T13:23:10Z</dcterms:created>
  <dcterms:modified xsi:type="dcterms:W3CDTF">2018-02-14T19:55:30Z</dcterms:modified>
</cp:coreProperties>
</file>