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29"/>
  </p:notesMasterIdLst>
  <p:handoutMasterIdLst>
    <p:handoutMasterId r:id="rId30"/>
  </p:handoutMasterIdLst>
  <p:sldIdLst>
    <p:sldId id="256" r:id="rId2"/>
    <p:sldId id="257" r:id="rId3"/>
    <p:sldId id="279" r:id="rId4"/>
    <p:sldId id="280" r:id="rId5"/>
    <p:sldId id="282" r:id="rId6"/>
    <p:sldId id="281" r:id="rId7"/>
    <p:sldId id="283" r:id="rId8"/>
    <p:sldId id="284" r:id="rId9"/>
    <p:sldId id="286" r:id="rId10"/>
    <p:sldId id="288" r:id="rId11"/>
    <p:sldId id="285" r:id="rId12"/>
    <p:sldId id="275" r:id="rId13"/>
    <p:sldId id="260" r:id="rId14"/>
    <p:sldId id="261" r:id="rId15"/>
    <p:sldId id="262" r:id="rId16"/>
    <p:sldId id="263" r:id="rId17"/>
    <p:sldId id="289" r:id="rId18"/>
    <p:sldId id="264" r:id="rId19"/>
    <p:sldId id="265" r:id="rId20"/>
    <p:sldId id="295" r:id="rId21"/>
    <p:sldId id="291" r:id="rId22"/>
    <p:sldId id="258" r:id="rId23"/>
    <p:sldId id="292" r:id="rId24"/>
    <p:sldId id="293" r:id="rId25"/>
    <p:sldId id="290" r:id="rId26"/>
    <p:sldId id="296" r:id="rId27"/>
    <p:sldId id="294"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2527" autoAdjust="0"/>
  </p:normalViewPr>
  <p:slideViewPr>
    <p:cSldViewPr showGuides="1">
      <p:cViewPr>
        <p:scale>
          <a:sx n="90" d="100"/>
          <a:sy n="90" d="100"/>
        </p:scale>
        <p:origin x="-828" y="516"/>
      </p:cViewPr>
      <p:guideLst>
        <p:guide orient="horz" pos="2160"/>
        <p:guide pos="2880"/>
      </p:guideLst>
    </p:cSldViewPr>
  </p:slideViewPr>
  <p:notesTextViewPr>
    <p:cViewPr>
      <p:scale>
        <a:sx n="1" d="1"/>
        <a:sy n="1" d="1"/>
      </p:scale>
      <p:origin x="0" y="0"/>
    </p:cViewPr>
  </p:notesTextViewPr>
  <p:notesViewPr>
    <p:cSldViewPr showGuides="1">
      <p:cViewPr varScale="1">
        <p:scale>
          <a:sx n="56" d="100"/>
          <a:sy n="56"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31C971-D258-4D6D-9DC9-5DF2494A45B4}" type="datetimeFigureOut">
              <a:rPr lang="fr-FR" smtClean="0"/>
              <a:t>16/02/2018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AF70AB-6F94-4B4E-887A-6A2B68A904A1}" type="slidenum">
              <a:rPr lang="fr-FR" smtClean="0"/>
              <a:t>‹N°›</a:t>
            </a:fld>
            <a:endParaRPr lang="fr-FR"/>
          </a:p>
        </p:txBody>
      </p:sp>
    </p:spTree>
    <p:extLst>
      <p:ext uri="{BB962C8B-B14F-4D97-AF65-F5344CB8AC3E}">
        <p14:creationId xmlns:p14="http://schemas.microsoft.com/office/powerpoint/2010/main" val="3776228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F3BCA-AB8A-46C8-8A42-C0A5BA7DD142}" type="datetimeFigureOut">
              <a:rPr lang="fr-FR" smtClean="0"/>
              <a:t>16/02/2018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41DDF-100E-4F28-A6CE-69E8FDB9F123}" type="slidenum">
              <a:rPr lang="fr-FR" smtClean="0"/>
              <a:t>‹N°›</a:t>
            </a:fld>
            <a:endParaRPr lang="fr-FR"/>
          </a:p>
        </p:txBody>
      </p:sp>
    </p:spTree>
    <p:extLst>
      <p:ext uri="{BB962C8B-B14F-4D97-AF65-F5344CB8AC3E}">
        <p14:creationId xmlns:p14="http://schemas.microsoft.com/office/powerpoint/2010/main" val="304648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9441DDF-100E-4F28-A6CE-69E8FDB9F123}" type="slidenum">
              <a:rPr lang="fr-FR" smtClean="0"/>
              <a:t>1</a:t>
            </a:fld>
            <a:endParaRPr lang="fr-FR" dirty="0"/>
          </a:p>
        </p:txBody>
      </p:sp>
    </p:spTree>
    <p:extLst>
      <p:ext uri="{BB962C8B-B14F-4D97-AF65-F5344CB8AC3E}">
        <p14:creationId xmlns:p14="http://schemas.microsoft.com/office/powerpoint/2010/main" val="416118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L’objectif de cette première activité est de faire un bilan sur :</a:t>
            </a:r>
          </a:p>
          <a:p>
            <a:pPr marL="171450" indent="-171450">
              <a:buFont typeface="Arial" panose="020B0604020202020204" pitchFamily="34" charset="0"/>
              <a:buChar char="•"/>
            </a:pPr>
            <a:r>
              <a:rPr lang="fr-FR" dirty="0"/>
              <a:t>Vos connaissances en algorithmique et programmation;</a:t>
            </a:r>
          </a:p>
          <a:p>
            <a:pPr marL="171450" indent="-171450">
              <a:buFont typeface="Arial" panose="020B0604020202020204" pitchFamily="34" charset="0"/>
              <a:buChar char="•"/>
            </a:pPr>
            <a:r>
              <a:rPr lang="fr-FR" dirty="0"/>
              <a:t>Vos compétence en mise en œuvre d’un composant programmable. </a:t>
            </a:r>
          </a:p>
          <a:p>
            <a:endParaRPr lang="fr-FR" dirty="0"/>
          </a:p>
        </p:txBody>
      </p:sp>
      <p:sp>
        <p:nvSpPr>
          <p:cNvPr id="4" name="Espace réservé du numéro de diapositive 3"/>
          <p:cNvSpPr>
            <a:spLocks noGrp="1"/>
          </p:cNvSpPr>
          <p:nvPr>
            <p:ph type="sldNum" sz="quarter" idx="10"/>
          </p:nvPr>
        </p:nvSpPr>
        <p:spPr/>
        <p:txBody>
          <a:bodyPr/>
          <a:lstStyle/>
          <a:p>
            <a:fld id="{49441DDF-100E-4F28-A6CE-69E8FDB9F123}" type="slidenum">
              <a:rPr lang="fr-FR" smtClean="0"/>
              <a:t>2</a:t>
            </a:fld>
            <a:endParaRPr lang="fr-FR"/>
          </a:p>
        </p:txBody>
      </p:sp>
    </p:spTree>
    <p:extLst>
      <p:ext uri="{BB962C8B-B14F-4D97-AF65-F5344CB8AC3E}">
        <p14:creationId xmlns:p14="http://schemas.microsoft.com/office/powerpoint/2010/main" val="111351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fr-FR"/>
              <a:t>Modifiez le style du titre</a:t>
            </a:r>
            <a:endParaRPr kumimoji="0" lang="en-US"/>
          </a:p>
        </p:txBody>
      </p:sp>
      <p:sp>
        <p:nvSpPr>
          <p:cNvPr id="9" name="Sous-titre 8"/>
          <p:cNvSpPr>
            <a:spLocks noGrp="1"/>
          </p:cNvSpPr>
          <p:nvPr>
            <p:ph type="subTitle" idx="1"/>
          </p:nvPr>
        </p:nvSpPr>
        <p:spPr>
          <a:xfrm>
            <a:off x="1219200" y="5124450"/>
            <a:ext cx="6858000" cy="533400"/>
          </a:xfrm>
        </p:spPr>
        <p:txBody>
          <a:bodyPr/>
          <a:lstStyle>
            <a:lvl1pPr marL="0" indent="0" algn="r">
              <a:buNone/>
              <a:defRPr sz="2000">
                <a:solidFill>
                  <a:schemeClr val="tx1">
                    <a:lumMod val="75000"/>
                    <a:lumOff val="25000"/>
                  </a:schemeClr>
                </a:solidFill>
                <a:latin typeface="Tw Cen MT"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Modifiez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43EDBBC6-2D63-46FD-ABC6-E1F134FD04E2}" type="datetime1">
              <a:rPr lang="fr-FR" smtClean="0"/>
              <a:t>16/02/2018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lvl1pPr algn="ctr">
              <a:defRPr>
                <a:solidFill>
                  <a:schemeClr val="accent5">
                    <a:lumMod val="50000"/>
                  </a:schemeClr>
                </a:solidFill>
              </a:defRPr>
            </a:lvl1pPr>
          </a:lstStyle>
          <a:p>
            <a:r>
              <a:rPr lang="fr-FR"/>
              <a:t>David Violeau – Xavier Pessoles</a:t>
            </a:r>
            <a:endParaRPr lang="fr-FR" dirty="0"/>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69AC6D6E-35D0-489D-B18A-03530B324155}" type="slidenum">
              <a:rPr lang="fr-FR" smtClean="0"/>
              <a:t>‹N°›</a:t>
            </a:fld>
            <a:endParaRPr lang="fr-FR"/>
          </a:p>
        </p:txBody>
      </p:sp>
      <p:sp>
        <p:nvSpPr>
          <p:cNvPr id="21" name="Rectangle 20"/>
          <p:cNvSpPr/>
          <p:nvPr/>
        </p:nvSpPr>
        <p:spPr>
          <a:xfrm>
            <a:off x="904875" y="3648075"/>
            <a:ext cx="7315200" cy="1280160"/>
          </a:xfrm>
          <a:prstGeom prst="rect">
            <a:avLst/>
          </a:prstGeom>
          <a:noFill/>
          <a:ln w="6350" cap="rnd" cmpd="sng" algn="ctr">
            <a:solidFill>
              <a:schemeClr val="accent5">
                <a:lumMod val="5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5">
                <a:lumMod val="60000"/>
                <a:lumOff val="4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5">
              <a:lumMod val="50000"/>
            </a:schemeClr>
          </a:solidFill>
          <a:ln w="6350" cap="rnd" cmpd="sng" algn="ctr">
            <a:solidFill>
              <a:schemeClr val="accent5">
                <a:lumMod val="5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5">
              <a:lumMod val="60000"/>
              <a:lumOff val="4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DFBFD84-D93F-442F-A602-357CDB446FDC}" type="datetime1">
              <a:rPr lang="fr-FR" smtClean="0"/>
              <a:t>16/02/2018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9531FEF-BB6F-4B6B-8956-86E0FE15D740}" type="datetime1">
              <a:rPr lang="fr-FR" smtClean="0"/>
              <a:t>16/02/2018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0"/>
            <a:ext cx="8640960" cy="908720"/>
          </a:xfrm>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fld id="{8EF631AA-AABC-42BF-900C-C6621A4626C8}" type="datetime1">
              <a:rPr lang="fr-FR" smtClean="0"/>
              <a:t>16/02/2018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
        <p:nvSpPr>
          <p:cNvPr id="8" name="Espace réservé du contenu 7"/>
          <p:cNvSpPr>
            <a:spLocks noGrp="1"/>
          </p:cNvSpPr>
          <p:nvPr>
            <p:ph sz="quarter" idx="1"/>
          </p:nvPr>
        </p:nvSpPr>
        <p:spPr>
          <a:xfrm>
            <a:off x="251520" y="980728"/>
            <a:ext cx="8640960" cy="5400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3771B4AD-2B1B-4BD7-A6A0-4490B395611F}" type="datetime1">
              <a:rPr lang="fr-FR" smtClean="0"/>
              <a:t>16/02/2018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r>
              <a:rPr lang="fr-FR"/>
              <a:t>David Violeau – Xavier Pessoles</a:t>
            </a: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69AC6D6E-35D0-489D-B18A-03530B324155}" type="slidenum">
              <a:rPr lang="fr-FR" smtClean="0"/>
              <a:t>‹N°›</a:t>
            </a:fld>
            <a:endParaRPr lang="fr-FR"/>
          </a:p>
        </p:txBody>
      </p:sp>
      <p:sp>
        <p:nvSpPr>
          <p:cNvPr id="7" name="Rectangle 6"/>
          <p:cNvSpPr/>
          <p:nvPr userDrawn="1"/>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44CCAC25-14A7-446E-A75F-54A01CA50A5C}" type="datetime1">
              <a:rPr lang="fr-FR" smtClean="0"/>
              <a:t>16/02/2018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8" name="Connecteur droit 7"/>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000" b="0">
                <a:solidFill>
                  <a:schemeClr val="accent5">
                    <a:lumMod val="50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noAutofit/>
          </a:bodyPr>
          <a:lstStyle>
            <a:lvl1pPr marL="0" indent="0">
              <a:buNone/>
              <a:defRPr sz="2000" b="0">
                <a:solidFill>
                  <a:schemeClr val="accent5">
                    <a:lumMod val="50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7" name="Espace réservé de la date 6"/>
          <p:cNvSpPr>
            <a:spLocks noGrp="1"/>
          </p:cNvSpPr>
          <p:nvPr>
            <p:ph type="dt" sz="half" idx="10"/>
          </p:nvPr>
        </p:nvSpPr>
        <p:spPr/>
        <p:txBody>
          <a:bodyPr/>
          <a:lstStyle/>
          <a:p>
            <a:fld id="{60A27700-5B66-4B1F-90F2-3CD185A5B719}" type="datetime1">
              <a:rPr lang="fr-FR" smtClean="0"/>
              <a:t>16/02/2018</a:t>
            </a:fld>
            <a:endParaRPr lang="fr-FR"/>
          </a:p>
        </p:txBody>
      </p:sp>
      <p:sp>
        <p:nvSpPr>
          <p:cNvPr id="8" name="Espace réservé du pied de page 7"/>
          <p:cNvSpPr>
            <a:spLocks noGrp="1"/>
          </p:cNvSpPr>
          <p:nvPr>
            <p:ph type="ftr" sz="quarter" idx="11"/>
          </p:nvPr>
        </p:nvSpPr>
        <p:spPr/>
        <p:txBody>
          <a:bodyPr/>
          <a:lstStyle/>
          <a:p>
            <a:r>
              <a:rPr lang="fr-FR"/>
              <a:t>David Violeau – Xavier Pessoles</a:t>
            </a:r>
          </a:p>
        </p:txBody>
      </p:sp>
      <p:sp>
        <p:nvSpPr>
          <p:cNvPr id="9" name="Espace réservé du numéro de diapositive 8"/>
          <p:cNvSpPr>
            <a:spLocks noGrp="1"/>
          </p:cNvSpPr>
          <p:nvPr>
            <p:ph type="sldNum" sz="quarter" idx="12"/>
          </p:nvPr>
        </p:nvSpPr>
        <p:spPr/>
        <p:txBody>
          <a:bodyPr/>
          <a:lstStyle/>
          <a:p>
            <a:fld id="{69AC6D6E-35D0-489D-B18A-03530B324155}" type="slidenum">
              <a:rPr lang="fr-FR" smtClean="0"/>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0" name="Connecteur droit 9"/>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478B5CBA-452B-4B17-8269-A42B00F0CEBE}" type="datetime1">
              <a:rPr lang="fr-FR" smtClean="0"/>
              <a:t>16/02/2018</a:t>
            </a:fld>
            <a:endParaRPr lang="fr-FR"/>
          </a:p>
        </p:txBody>
      </p:sp>
      <p:sp>
        <p:nvSpPr>
          <p:cNvPr id="4" name="Espace réservé du pied de page 3"/>
          <p:cNvSpPr>
            <a:spLocks noGrp="1"/>
          </p:cNvSpPr>
          <p:nvPr>
            <p:ph type="ftr" sz="quarter" idx="11"/>
          </p:nvPr>
        </p:nvSpPr>
        <p:spPr/>
        <p:txBody>
          <a:bodyPr/>
          <a:lstStyle/>
          <a:p>
            <a:r>
              <a:rPr lang="fr-FR"/>
              <a:t>David Violeau – Xavier Pessoles</a:t>
            </a:r>
          </a:p>
        </p:txBody>
      </p:sp>
      <p:sp>
        <p:nvSpPr>
          <p:cNvPr id="5" name="Espace réservé du numéro de diapositive 4"/>
          <p:cNvSpPr>
            <a:spLocks noGrp="1"/>
          </p:cNvSpPr>
          <p:nvPr>
            <p:ph type="sldNum" sz="quarter" idx="12"/>
          </p:nvPr>
        </p:nvSpPr>
        <p:spPr/>
        <p:txBody>
          <a:bodyPr/>
          <a:lstStyle/>
          <a:p>
            <a:fld id="{69AC6D6E-35D0-489D-B18A-03530B324155}" type="slidenum">
              <a:rPr lang="fr-FR" smtClean="0"/>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5">
              <a:lumMod val="50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Connecteur droit 6"/>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5508475-A478-4BAB-8F61-22D3A6621EA8}" type="datetime1">
              <a:rPr lang="fr-FR" smtClean="0"/>
              <a:t>16/02/2018</a:t>
            </a:fld>
            <a:endParaRPr lang="fr-F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Modifiez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57FB6246-9265-4A37-AE94-154F729C6121}" type="datetime1">
              <a:rPr lang="fr-FR" smtClean="0"/>
              <a:t>16/02/2018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11E4C19F-0CBE-4C69-86E6-5F6A0E64BC9E}" type="datetime1">
              <a:rPr lang="fr-FR" smtClean="0"/>
              <a:t>16/02/2018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251520" y="-13648"/>
            <a:ext cx="8640960" cy="922368"/>
          </a:xfrm>
          <a:prstGeom prst="rect">
            <a:avLst/>
          </a:prstGeom>
        </p:spPr>
        <p:txBody>
          <a:bodyPr vert="horz" anchor="b" anchorCtr="0">
            <a:normAutofit/>
          </a:bodyPr>
          <a:lstStyle/>
          <a:p>
            <a:r>
              <a:rPr kumimoji="0" lang="fr-FR" dirty="0"/>
              <a:t>Modifiez le style du titre</a:t>
            </a:r>
            <a:endParaRPr kumimoji="0" lang="en-US" dirty="0"/>
          </a:p>
        </p:txBody>
      </p:sp>
      <p:sp>
        <p:nvSpPr>
          <p:cNvPr id="13" name="Espace réservé du texte 12"/>
          <p:cNvSpPr>
            <a:spLocks noGrp="1"/>
          </p:cNvSpPr>
          <p:nvPr>
            <p:ph type="body" idx="1"/>
          </p:nvPr>
        </p:nvSpPr>
        <p:spPr>
          <a:xfrm>
            <a:off x="251520" y="980727"/>
            <a:ext cx="8640960" cy="5400601"/>
          </a:xfrm>
          <a:prstGeom prst="rect">
            <a:avLst/>
          </a:prstGeom>
        </p:spPr>
        <p:txBody>
          <a:bodyPr vert="horz">
            <a:normAutofit/>
          </a:bodyPr>
          <a:lstStyle/>
          <a:p>
            <a:pPr lvl="0" eaLnBrk="1" latinLnBrk="0" hangingPunct="1"/>
            <a:r>
              <a:rPr kumimoji="0" lang="fr-FR" dirty="0"/>
              <a:t>Modifiez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447616"/>
            <a:ext cx="2491680" cy="365760"/>
          </a:xfrm>
          <a:prstGeom prst="rect">
            <a:avLst/>
          </a:prstGeom>
        </p:spPr>
        <p:txBody>
          <a:bodyPr vert="horz"/>
          <a:lstStyle>
            <a:lvl1pPr algn="r" eaLnBrk="1" latinLnBrk="0" hangingPunct="1">
              <a:defRPr kumimoji="0" sz="1400">
                <a:solidFill>
                  <a:schemeClr val="accent5">
                    <a:lumMod val="50000"/>
                  </a:schemeClr>
                </a:solidFill>
              </a:defRPr>
            </a:lvl1pPr>
          </a:lstStyle>
          <a:p>
            <a:fld id="{A738F9E9-3041-4AFC-BF6D-A63CE5E484E1}" type="datetime1">
              <a:rPr lang="fr-FR" smtClean="0"/>
              <a:t>16/02/2018</a:t>
            </a:fld>
            <a:endParaRPr lang="fr-FR"/>
          </a:p>
        </p:txBody>
      </p:sp>
      <p:sp>
        <p:nvSpPr>
          <p:cNvPr id="3" name="Espace réservé du pied de page 2"/>
          <p:cNvSpPr>
            <a:spLocks noGrp="1"/>
          </p:cNvSpPr>
          <p:nvPr>
            <p:ph type="ftr" sz="quarter" idx="3"/>
          </p:nvPr>
        </p:nvSpPr>
        <p:spPr>
          <a:xfrm>
            <a:off x="2898648" y="6447616"/>
            <a:ext cx="3505200" cy="365760"/>
          </a:xfrm>
          <a:prstGeom prst="rect">
            <a:avLst/>
          </a:prstGeom>
        </p:spPr>
        <p:txBody>
          <a:bodyPr vert="horz"/>
          <a:lstStyle>
            <a:lvl1pPr algn="ctr" eaLnBrk="1" latinLnBrk="0" hangingPunct="1">
              <a:defRPr kumimoji="0" sz="1400">
                <a:solidFill>
                  <a:schemeClr val="accent5">
                    <a:lumMod val="50000"/>
                  </a:schemeClr>
                </a:solidFill>
              </a:defRPr>
            </a:lvl1pPr>
          </a:lstStyle>
          <a:p>
            <a:r>
              <a:rPr lang="fr-FR"/>
              <a:t>David Violeau – Xavier Pessoles</a:t>
            </a:r>
            <a:endParaRPr lang="fr-FR" dirty="0"/>
          </a:p>
        </p:txBody>
      </p:sp>
      <p:sp>
        <p:nvSpPr>
          <p:cNvPr id="23" name="Espace réservé du numéro de diapositive 22"/>
          <p:cNvSpPr>
            <a:spLocks noGrp="1"/>
          </p:cNvSpPr>
          <p:nvPr>
            <p:ph type="sldNum" sz="quarter" idx="4"/>
          </p:nvPr>
        </p:nvSpPr>
        <p:spPr>
          <a:xfrm>
            <a:off x="430560" y="6447616"/>
            <a:ext cx="1981200" cy="365760"/>
          </a:xfrm>
          <a:prstGeom prst="rect">
            <a:avLst/>
          </a:prstGeom>
        </p:spPr>
        <p:txBody>
          <a:bodyPr vert="horz"/>
          <a:lstStyle>
            <a:lvl1pPr algn="l" eaLnBrk="1" latinLnBrk="0" hangingPunct="1">
              <a:defRPr kumimoji="0" sz="1400">
                <a:solidFill>
                  <a:schemeClr val="tx2"/>
                </a:solidFill>
              </a:defRPr>
            </a:lvl1pPr>
          </a:lstStyle>
          <a:p>
            <a:fld id="{69AC6D6E-35D0-489D-B18A-03530B324155}" type="slidenum">
              <a:rPr lang="fr-FR" smtClean="0"/>
              <a:t>‹N°›</a:t>
            </a:fld>
            <a:endParaRPr lang="fr-FR"/>
          </a:p>
        </p:txBody>
      </p:sp>
      <p:sp>
        <p:nvSpPr>
          <p:cNvPr id="28" name="Connecteur droit 27"/>
          <p:cNvSpPr>
            <a:spLocks noChangeShapeType="1"/>
          </p:cNvSpPr>
          <p:nvPr/>
        </p:nvSpPr>
        <p:spPr bwMode="auto">
          <a:xfrm>
            <a:off x="251520" y="6444441"/>
            <a:ext cx="864096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pPr lvl="0"/>
            <a:endParaRPr kumimoji="0" lang="en-US"/>
          </a:p>
        </p:txBody>
      </p:sp>
      <p:sp>
        <p:nvSpPr>
          <p:cNvPr id="29" name="Connecteur droit 28"/>
          <p:cNvSpPr>
            <a:spLocks noChangeShapeType="1"/>
          </p:cNvSpPr>
          <p:nvPr/>
        </p:nvSpPr>
        <p:spPr bwMode="auto">
          <a:xfrm>
            <a:off x="251520" y="908720"/>
            <a:ext cx="864096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237012" y="6558741"/>
            <a:ext cx="190849" cy="120314"/>
          </a:xfrm>
          <a:prstGeom prst="triangle">
            <a:avLst>
              <a:gd name="adj" fmla="val 50000"/>
            </a:avLst>
          </a:prstGeom>
          <a:solidFill>
            <a:schemeClr val="accent5">
              <a:lumMod val="50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600" kern="1200">
          <a:solidFill>
            <a:schemeClr val="accent5">
              <a:lumMod val="50000"/>
            </a:schemeClr>
          </a:solidFill>
          <a:latin typeface="Tw Cen MT" pitchFamily="34" charset="0"/>
          <a:ea typeface="+mj-ea"/>
          <a:cs typeface="+mj-cs"/>
        </a:defRPr>
      </a:lvl1pPr>
    </p:titleStyle>
    <p:body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19200" y="3645024"/>
            <a:ext cx="6858000" cy="1296144"/>
          </a:xfrm>
        </p:spPr>
        <p:txBody>
          <a:bodyPr>
            <a:noAutofit/>
          </a:bodyPr>
          <a:lstStyle/>
          <a:p>
            <a:r>
              <a:rPr lang="fr-FR" sz="2800" dirty="0"/>
              <a:t>Validation des prérequis</a:t>
            </a:r>
          </a:p>
        </p:txBody>
      </p:sp>
      <p:sp>
        <p:nvSpPr>
          <p:cNvPr id="3" name="Sous-titre 2"/>
          <p:cNvSpPr>
            <a:spLocks noGrp="1"/>
          </p:cNvSpPr>
          <p:nvPr>
            <p:ph type="subTitle" idx="1"/>
          </p:nvPr>
        </p:nvSpPr>
        <p:spPr/>
        <p:txBody>
          <a:bodyPr>
            <a:normAutofit/>
          </a:bodyPr>
          <a:lstStyle/>
          <a:p>
            <a:endParaRPr lang="fr-FR" dirty="0"/>
          </a:p>
        </p:txBody>
      </p:sp>
      <p:sp>
        <p:nvSpPr>
          <p:cNvPr id="6" name="Espace réservé du pied de page 2"/>
          <p:cNvSpPr>
            <a:spLocks noGrp="1"/>
          </p:cNvSpPr>
          <p:nvPr>
            <p:ph type="ftr" sz="quarter" idx="11"/>
          </p:nvPr>
        </p:nvSpPr>
        <p:spPr>
          <a:xfrm>
            <a:off x="0" y="6492240"/>
            <a:ext cx="9144000" cy="365760"/>
          </a:xfrm>
        </p:spPr>
        <p:txBody>
          <a:bodyPr/>
          <a:lstStyle/>
          <a:p>
            <a:r>
              <a:rPr lang="fr-FR" dirty="0"/>
              <a:t>David Violeau – Xavier Pessoles</a:t>
            </a:r>
          </a:p>
        </p:txBody>
      </p:sp>
    </p:spTree>
    <p:extLst>
      <p:ext uri="{BB962C8B-B14F-4D97-AF65-F5344CB8AC3E}">
        <p14:creationId xmlns:p14="http://schemas.microsoft.com/office/powerpoint/2010/main" val="26473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smtClean="0"/>
              <a:t>Structures conditionnelles</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10</a:t>
            </a:fld>
            <a:endParaRPr lang="fr-FR"/>
          </a:p>
        </p:txBody>
      </p:sp>
      <p:sp>
        <p:nvSpPr>
          <p:cNvPr id="126" name="Espace réservé du contenu 4">
            <a:extLst>
              <a:ext uri="{FF2B5EF4-FFF2-40B4-BE49-F238E27FC236}">
                <a16:creationId xmlns:a16="http://schemas.microsoft.com/office/drawing/2014/main" xmlns="" id="{E0ECA4FB-A27A-4EF4-8C7D-5B9524C6BE3F}"/>
              </a:ext>
            </a:extLst>
          </p:cNvPr>
          <p:cNvSpPr txBox="1">
            <a:spLocks/>
          </p:cNvSpPr>
          <p:nvPr/>
        </p:nvSpPr>
        <p:spPr>
          <a:xfrm>
            <a:off x="4644008" y="986448"/>
            <a:ext cx="4238836" cy="546688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smtClean="0"/>
              <a:t>Solution : pour avoir un algorithme plus cohérent,  le requin devrait dire je t’ai mangé lorsque le lutin le touche. </a:t>
            </a:r>
          </a:p>
        </p:txBody>
      </p:sp>
      <p:sp>
        <p:nvSpPr>
          <p:cNvPr id="7" name="Espace réservé du contenu 6">
            <a:extLst>
              <a:ext uri="{FF2B5EF4-FFF2-40B4-BE49-F238E27FC236}">
                <a16:creationId xmlns:a16="http://schemas.microsoft.com/office/drawing/2014/main" xmlns="" id="{DB2A2F5A-13F4-4B6B-B9B0-2031D32AD019}"/>
              </a:ext>
            </a:extLst>
          </p:cNvPr>
          <p:cNvSpPr>
            <a:spLocks noGrp="1"/>
          </p:cNvSpPr>
          <p:nvPr>
            <p:ph sz="quarter" idx="1"/>
          </p:nvPr>
        </p:nvSpPr>
        <p:spPr>
          <a:xfrm>
            <a:off x="251519" y="980728"/>
            <a:ext cx="4325969" cy="5328592"/>
          </a:xfrm>
        </p:spPr>
        <p:txBody>
          <a:bodyPr>
            <a:normAutofit/>
          </a:bodyPr>
          <a:lstStyle/>
          <a:p>
            <a:r>
              <a:rPr lang="fr-FR" sz="2400" dirty="0" smtClean="0"/>
              <a:t>L’algorithme défini précédemment vous parait-il logique ? Si non, cliquer sur les blocs à modifier.</a:t>
            </a:r>
          </a:p>
          <a:p>
            <a:endParaRPr lang="fr-FR" sz="2400" dirty="0"/>
          </a:p>
          <a:p>
            <a:pPr marL="0" indent="0">
              <a:buNone/>
            </a:pPr>
            <a:endParaRPr lang="fr-FR" sz="2400" dirty="0" smtClean="0"/>
          </a:p>
          <a:p>
            <a:endParaRPr lang="fr-FR" sz="2400" dirty="0"/>
          </a:p>
          <a:p>
            <a:endParaRPr lang="fr-FR" sz="2400" dirty="0"/>
          </a:p>
          <a:p>
            <a:pPr lvl="1"/>
            <a:endParaRPr lang="fr-FR" sz="2000" b="1" dirty="0"/>
          </a:p>
          <a:p>
            <a:endParaRPr lang="fr-FR" sz="24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36912"/>
            <a:ext cx="3744416" cy="363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79512" y="2636912"/>
            <a:ext cx="3744416" cy="5760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79512" y="3212976"/>
            <a:ext cx="3744416" cy="28803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79512" y="3501008"/>
            <a:ext cx="3744416" cy="28803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79512" y="3797424"/>
            <a:ext cx="3744416" cy="4236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180107" y="4221088"/>
            <a:ext cx="3744416" cy="23193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80702" y="4453024"/>
            <a:ext cx="3744416" cy="4236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181297" y="4870387"/>
            <a:ext cx="3744416" cy="28680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179513" y="5157192"/>
            <a:ext cx="3744416" cy="72008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a:endCxn id="17" idx="3"/>
          </p:cNvCxnSpPr>
          <p:nvPr/>
        </p:nvCxnSpPr>
        <p:spPr>
          <a:xfrm flipH="1">
            <a:off x="3924523" y="2420888"/>
            <a:ext cx="1367557" cy="1916168"/>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5292080" y="2206605"/>
            <a:ext cx="3312368" cy="646331"/>
          </a:xfrm>
          <a:prstGeom prst="rect">
            <a:avLst/>
          </a:prstGeom>
          <a:noFill/>
        </p:spPr>
        <p:txBody>
          <a:bodyPr wrap="square" rtlCol="0">
            <a:spAutoFit/>
          </a:bodyPr>
          <a:lstStyle/>
          <a:p>
            <a:r>
              <a:rPr lang="fr-FR" dirty="0" smtClean="0"/>
              <a:t>Solution 1 : modifier la condition : </a:t>
            </a:r>
          </a:p>
          <a:p>
            <a:endParaRPr lang="fr-F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463" y="2579070"/>
            <a:ext cx="16859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ZoneTexte 29"/>
          <p:cNvSpPr txBox="1"/>
          <p:nvPr/>
        </p:nvSpPr>
        <p:spPr>
          <a:xfrm>
            <a:off x="5301778" y="4690623"/>
            <a:ext cx="3312368" cy="646331"/>
          </a:xfrm>
          <a:prstGeom prst="rect">
            <a:avLst/>
          </a:prstGeom>
          <a:noFill/>
        </p:spPr>
        <p:txBody>
          <a:bodyPr wrap="square" rtlCol="0">
            <a:spAutoFit/>
          </a:bodyPr>
          <a:lstStyle/>
          <a:p>
            <a:r>
              <a:rPr lang="fr-FR" dirty="0" smtClean="0"/>
              <a:t>Solution 2 : permuter les deux blocs</a:t>
            </a:r>
          </a:p>
        </p:txBody>
      </p:sp>
      <p:cxnSp>
        <p:nvCxnSpPr>
          <p:cNvPr id="31" name="Connecteur droit avec flèche 30"/>
          <p:cNvCxnSpPr>
            <a:stCxn id="30" idx="1"/>
            <a:endCxn id="18" idx="3"/>
          </p:cNvCxnSpPr>
          <p:nvPr/>
        </p:nvCxnSpPr>
        <p:spPr>
          <a:xfrm flipH="1" flipV="1">
            <a:off x="3925118" y="4664856"/>
            <a:ext cx="1376660" cy="348933"/>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30" idx="1"/>
            <a:endCxn id="20" idx="3"/>
          </p:cNvCxnSpPr>
          <p:nvPr/>
        </p:nvCxnSpPr>
        <p:spPr>
          <a:xfrm flipH="1">
            <a:off x="3923929" y="5013789"/>
            <a:ext cx="1377849" cy="503443"/>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14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50E88D1-9F88-4DD9-B49F-E0B6DA92E401}"/>
              </a:ext>
            </a:extLst>
          </p:cNvPr>
          <p:cNvSpPr>
            <a:spLocks noGrp="1"/>
          </p:cNvSpPr>
          <p:nvPr>
            <p:ph type="title"/>
          </p:nvPr>
        </p:nvSpPr>
        <p:spPr/>
        <p:txBody>
          <a:bodyPr>
            <a:normAutofit fontScale="90000"/>
          </a:bodyPr>
          <a:lstStyle/>
          <a:p>
            <a:r>
              <a:rPr lang="fr-FR" dirty="0"/>
              <a:t>1. Bases de la programmation avec Scratch </a:t>
            </a:r>
            <a:br>
              <a:rPr lang="fr-FR" dirty="0"/>
            </a:br>
            <a:r>
              <a:rPr lang="fr-FR" dirty="0"/>
              <a:t>Programmation évènementielle</a:t>
            </a:r>
          </a:p>
        </p:txBody>
      </p:sp>
      <p:sp>
        <p:nvSpPr>
          <p:cNvPr id="3" name="Espace réservé du pied de page 2">
            <a:extLst>
              <a:ext uri="{FF2B5EF4-FFF2-40B4-BE49-F238E27FC236}">
                <a16:creationId xmlns:a16="http://schemas.microsoft.com/office/drawing/2014/main" xmlns="" id="{374C4879-A86D-4EED-816C-EBCBBEFE99DE}"/>
              </a:ext>
            </a:extLst>
          </p:cNvPr>
          <p:cNvSpPr>
            <a:spLocks noGrp="1"/>
          </p:cNvSpPr>
          <p:nvPr>
            <p:ph type="ftr" sz="quarter" idx="11"/>
          </p:nvPr>
        </p:nvSpPr>
        <p:spPr/>
        <p:txBody>
          <a:bodyPr/>
          <a:lstStyle/>
          <a:p>
            <a:r>
              <a:rPr lang="fr-FR"/>
              <a:t>David Violeau – Xavier Pessoles</a:t>
            </a:r>
          </a:p>
        </p:txBody>
      </p:sp>
      <p:sp>
        <p:nvSpPr>
          <p:cNvPr id="4" name="Espace réservé du numéro de diapositive 3">
            <a:extLst>
              <a:ext uri="{FF2B5EF4-FFF2-40B4-BE49-F238E27FC236}">
                <a16:creationId xmlns:a16="http://schemas.microsoft.com/office/drawing/2014/main" xmlns="" id="{A638A11C-FC34-488C-84D2-D9C4BE342283}"/>
              </a:ext>
            </a:extLst>
          </p:cNvPr>
          <p:cNvSpPr>
            <a:spLocks noGrp="1"/>
          </p:cNvSpPr>
          <p:nvPr>
            <p:ph type="sldNum" sz="quarter" idx="12"/>
          </p:nvPr>
        </p:nvSpPr>
        <p:spPr/>
        <p:txBody>
          <a:bodyPr/>
          <a:lstStyle/>
          <a:p>
            <a:fld id="{69AC6D6E-35D0-489D-B18A-03530B324155}" type="slidenum">
              <a:rPr lang="fr-FR" smtClean="0"/>
              <a:t>11</a:t>
            </a:fld>
            <a:endParaRPr lang="fr-FR"/>
          </a:p>
        </p:txBody>
      </p:sp>
      <p:sp>
        <p:nvSpPr>
          <p:cNvPr id="5" name="Espace réservé du contenu 4">
            <a:extLst>
              <a:ext uri="{FF2B5EF4-FFF2-40B4-BE49-F238E27FC236}">
                <a16:creationId xmlns:a16="http://schemas.microsoft.com/office/drawing/2014/main" xmlns="" id="{9BF805D8-C616-4736-9695-A9AC51FC4C31}"/>
              </a:ext>
            </a:extLst>
          </p:cNvPr>
          <p:cNvSpPr>
            <a:spLocks noGrp="1"/>
          </p:cNvSpPr>
          <p:nvPr>
            <p:ph sz="quarter" idx="1"/>
          </p:nvPr>
        </p:nvSpPr>
        <p:spPr/>
        <p:txBody>
          <a:bodyPr/>
          <a:lstStyle/>
          <a:p>
            <a:r>
              <a:rPr lang="fr-FR" dirty="0"/>
              <a:t>On souhaite qu’une pomme s’efface lorsqu’elle est mangée. </a:t>
            </a:r>
          </a:p>
          <a:p>
            <a:r>
              <a:rPr lang="fr-FR" dirty="0"/>
              <a:t>On donne les instructions liées à la pomme. </a:t>
            </a:r>
          </a:p>
          <a:p>
            <a:r>
              <a:rPr lang="fr-FR" dirty="0">
                <a:solidFill>
                  <a:srgbClr val="FF0000"/>
                </a:solidFill>
              </a:rPr>
              <a:t>Parmi ces 3 blocs d’instructions, lequel correspond à une programmation évènementielle pour faire disparaître la pomme ?</a:t>
            </a:r>
          </a:p>
          <a:p>
            <a:endParaRPr lang="fr-FR" dirty="0"/>
          </a:p>
        </p:txBody>
      </p:sp>
      <p:pic>
        <p:nvPicPr>
          <p:cNvPr id="6" name="Image 5">
            <a:extLst>
              <a:ext uri="{FF2B5EF4-FFF2-40B4-BE49-F238E27FC236}">
                <a16:creationId xmlns:a16="http://schemas.microsoft.com/office/drawing/2014/main" xmlns="" id="{D94F185B-CCE5-4782-8231-38E17005C9D3}"/>
              </a:ext>
            </a:extLst>
          </p:cNvPr>
          <p:cNvPicPr>
            <a:picLocks noChangeAspect="1"/>
          </p:cNvPicPr>
          <p:nvPr/>
        </p:nvPicPr>
        <p:blipFill rotWithShape="1">
          <a:blip r:embed="rId2"/>
          <a:srcRect r="67441" b="48860"/>
          <a:stretch/>
        </p:blipFill>
        <p:spPr>
          <a:xfrm>
            <a:off x="676833" y="3191438"/>
            <a:ext cx="1504084" cy="959599"/>
          </a:xfrm>
          <a:prstGeom prst="rect">
            <a:avLst/>
          </a:prstGeom>
        </p:spPr>
      </p:pic>
      <p:pic>
        <p:nvPicPr>
          <p:cNvPr id="8" name="Image 7">
            <a:extLst>
              <a:ext uri="{FF2B5EF4-FFF2-40B4-BE49-F238E27FC236}">
                <a16:creationId xmlns:a16="http://schemas.microsoft.com/office/drawing/2014/main" xmlns="" id="{8C7975D4-9548-4DB8-BB05-D8A340D8E2FC}"/>
              </a:ext>
            </a:extLst>
          </p:cNvPr>
          <p:cNvPicPr>
            <a:picLocks noChangeAspect="1"/>
          </p:cNvPicPr>
          <p:nvPr/>
        </p:nvPicPr>
        <p:blipFill rotWithShape="1">
          <a:blip r:embed="rId2"/>
          <a:srcRect t="65770" r="49028"/>
          <a:stretch/>
        </p:blipFill>
        <p:spPr>
          <a:xfrm>
            <a:off x="3394645" y="3158299"/>
            <a:ext cx="2354710" cy="642294"/>
          </a:xfrm>
          <a:prstGeom prst="rect">
            <a:avLst/>
          </a:prstGeom>
        </p:spPr>
      </p:pic>
      <p:pic>
        <p:nvPicPr>
          <p:cNvPr id="9" name="Image 8">
            <a:extLst>
              <a:ext uri="{FF2B5EF4-FFF2-40B4-BE49-F238E27FC236}">
                <a16:creationId xmlns:a16="http://schemas.microsoft.com/office/drawing/2014/main" xmlns="" id="{CDA311BF-3DC3-40D9-B00F-39C51A44EFB0}"/>
              </a:ext>
            </a:extLst>
          </p:cNvPr>
          <p:cNvPicPr>
            <a:picLocks noChangeAspect="1"/>
          </p:cNvPicPr>
          <p:nvPr/>
        </p:nvPicPr>
        <p:blipFill rotWithShape="1">
          <a:blip r:embed="rId2"/>
          <a:srcRect l="54308" t="3510" b="15903"/>
          <a:stretch/>
        </p:blipFill>
        <p:spPr>
          <a:xfrm>
            <a:off x="6392957" y="2681848"/>
            <a:ext cx="2110805" cy="1512169"/>
          </a:xfrm>
          <a:prstGeom prst="rect">
            <a:avLst/>
          </a:prstGeom>
        </p:spPr>
      </p:pic>
      <p:sp>
        <p:nvSpPr>
          <p:cNvPr id="10" name="Espace réservé du contenu 4">
            <a:extLst>
              <a:ext uri="{FF2B5EF4-FFF2-40B4-BE49-F238E27FC236}">
                <a16:creationId xmlns:a16="http://schemas.microsoft.com/office/drawing/2014/main" xmlns="" id="{1E1A7E71-EF3C-4791-8B1A-8D54D07ABA46}"/>
              </a:ext>
            </a:extLst>
          </p:cNvPr>
          <p:cNvSpPr txBox="1">
            <a:spLocks/>
          </p:cNvSpPr>
          <p:nvPr/>
        </p:nvSpPr>
        <p:spPr>
          <a:xfrm>
            <a:off x="539552" y="4581128"/>
            <a:ext cx="2354711" cy="1656954"/>
          </a:xfrm>
          <a:prstGeom prst="rect">
            <a:avLst/>
          </a:prstGeom>
          <a:solidFill>
            <a:schemeClr val="accent5">
              <a:lumMod val="20000"/>
              <a:lumOff val="80000"/>
            </a:schemeClr>
          </a:solidFill>
          <a:ln>
            <a:noFill/>
            <a:prstDash val="lgDash"/>
          </a:ln>
        </p:spPr>
        <p:txBody>
          <a:bodyPr vert="horz">
            <a:normAutofit lnSpcReduction="1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est événementiel car il est déclenché au démarrage de l’application. Il permet de positionner la pomme à un endroit précis au démarrage. </a:t>
            </a:r>
          </a:p>
        </p:txBody>
      </p:sp>
      <p:sp>
        <p:nvSpPr>
          <p:cNvPr id="11" name="Espace réservé du contenu 4">
            <a:extLst>
              <a:ext uri="{FF2B5EF4-FFF2-40B4-BE49-F238E27FC236}">
                <a16:creationId xmlns:a16="http://schemas.microsoft.com/office/drawing/2014/main" xmlns="" id="{9AEB556E-8C9C-49DE-A707-7756BAB2F86E}"/>
              </a:ext>
            </a:extLst>
          </p:cNvPr>
          <p:cNvSpPr txBox="1">
            <a:spLocks/>
          </p:cNvSpPr>
          <p:nvPr/>
        </p:nvSpPr>
        <p:spPr>
          <a:xfrm>
            <a:off x="3091284" y="4581128"/>
            <a:ext cx="2354711" cy="1656954"/>
          </a:xfrm>
          <a:prstGeom prst="rect">
            <a:avLst/>
          </a:prstGeom>
          <a:solidFill>
            <a:schemeClr val="accent5">
              <a:lumMod val="20000"/>
              <a:lumOff val="80000"/>
            </a:schemeClr>
          </a:solidFill>
          <a:ln>
            <a:no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permet de faire disparaitre la pomme lorsqu’un message est émis. Il s’agit d’une disparition purement événementielle. </a:t>
            </a:r>
          </a:p>
        </p:txBody>
      </p:sp>
      <p:sp>
        <p:nvSpPr>
          <p:cNvPr id="12" name="Espace réservé du contenu 4">
            <a:extLst>
              <a:ext uri="{FF2B5EF4-FFF2-40B4-BE49-F238E27FC236}">
                <a16:creationId xmlns:a16="http://schemas.microsoft.com/office/drawing/2014/main" xmlns="" id="{ECBDC822-6D98-409B-9897-7DFF5B4DFF33}"/>
              </a:ext>
            </a:extLst>
          </p:cNvPr>
          <p:cNvSpPr txBox="1">
            <a:spLocks/>
          </p:cNvSpPr>
          <p:nvPr/>
        </p:nvSpPr>
        <p:spPr>
          <a:xfrm>
            <a:off x="5940152" y="4434818"/>
            <a:ext cx="2696453" cy="1803264"/>
          </a:xfrm>
          <a:prstGeom prst="rect">
            <a:avLst/>
          </a:prstGeom>
          <a:solidFill>
            <a:schemeClr val="accent5">
              <a:lumMod val="20000"/>
              <a:lumOff val="80000"/>
            </a:schemeClr>
          </a:solidFill>
          <a:ln>
            <a:noFill/>
            <a:prstDash val="lgDash"/>
          </a:ln>
        </p:spPr>
        <p:txBody>
          <a:bodyPr vert="horz">
            <a:normAutofit fontScale="775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est déclenché au démarrage. Il comporte une boucle infinie qui va scruter si le lutin a touché la pomme. </a:t>
            </a:r>
          </a:p>
          <a:p>
            <a:pPr marL="0" indent="0">
              <a:buNone/>
            </a:pPr>
            <a:r>
              <a:rPr lang="fr-FR" sz="1600" dirty="0"/>
              <a:t>L’action de cacher est donc déclenchée par un événement. Cependant l’utilisation de la boucle répétition n’est pas optimale. </a:t>
            </a:r>
          </a:p>
          <a:p>
            <a:pPr marL="0" indent="0">
              <a:buNone/>
            </a:pPr>
            <a:r>
              <a:rPr lang="fr-FR" sz="1600" dirty="0"/>
              <a:t>(En effet, le lutin pourrait avoir été touché à un instant ou le test n’est pas effectué.)</a:t>
            </a:r>
          </a:p>
        </p:txBody>
      </p:sp>
      <p:sp>
        <p:nvSpPr>
          <p:cNvPr id="13"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4151037"/>
            <a:ext cx="8631324" cy="2158283"/>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smtClean="0"/>
              <a:t>Solution </a:t>
            </a:r>
          </a:p>
        </p:txBody>
      </p:sp>
    </p:spTree>
    <p:extLst>
      <p:ext uri="{BB962C8B-B14F-4D97-AF65-F5344CB8AC3E}">
        <p14:creationId xmlns:p14="http://schemas.microsoft.com/office/powerpoint/2010/main" val="3996279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12</a:t>
            </a:fld>
            <a:endParaRPr lang="fr-FR"/>
          </a:p>
        </p:txBody>
      </p:sp>
      <p:sp>
        <p:nvSpPr>
          <p:cNvPr id="5" name="Espace réservé du contenu 4"/>
          <p:cNvSpPr>
            <a:spLocks noGrp="1"/>
          </p:cNvSpPr>
          <p:nvPr>
            <p:ph sz="quarter" idx="1"/>
          </p:nvPr>
        </p:nvSpPr>
        <p:spPr>
          <a:xfrm>
            <a:off x="251520" y="980728"/>
            <a:ext cx="6428956" cy="4032448"/>
          </a:xfrm>
        </p:spPr>
        <p:txBody>
          <a:bodyPr>
            <a:normAutofit fontScale="92500" lnSpcReduction="20000"/>
          </a:bodyPr>
          <a:lstStyle/>
          <a:p>
            <a:r>
              <a:rPr lang="fr-FR" dirty="0"/>
              <a:t>On souhaite afficher le score. Pour cela :</a:t>
            </a:r>
          </a:p>
          <a:p>
            <a:pPr lvl="1"/>
            <a:r>
              <a:rPr lang="fr-FR" dirty="0"/>
              <a:t>on définit une variable « Score »</a:t>
            </a:r>
          </a:p>
          <a:p>
            <a:pPr lvl="1"/>
            <a:r>
              <a:rPr lang="fr-FR" dirty="0"/>
              <a:t>Cette variable doit être incrémentée de +1 lorsqu’on fait l’action de manger une pomme et qu’une pomme est sur la case. </a:t>
            </a:r>
          </a:p>
          <a:p>
            <a:pPr lvl="1"/>
            <a:r>
              <a:rPr lang="fr-FR" dirty="0"/>
              <a:t>Cette variable doit être décrémentée de 1 lorsqu’on fait l’action de manger une pomme et qu’il n’y a pas de pomme est sur la case. </a:t>
            </a:r>
          </a:p>
          <a:p>
            <a:pPr lvl="1"/>
            <a:endParaRPr lang="fr-FR" dirty="0"/>
          </a:p>
          <a:p>
            <a:r>
              <a:rPr lang="fr-FR" dirty="0"/>
              <a:t>La fonction « </a:t>
            </a:r>
            <a:r>
              <a:rPr lang="fr-FR" dirty="0" err="1"/>
              <a:t>MangerPomme</a:t>
            </a:r>
            <a:r>
              <a:rPr lang="fr-FR" dirty="0"/>
              <a:t> » est définie ci-contre. </a:t>
            </a:r>
          </a:p>
          <a:p>
            <a:r>
              <a:rPr lang="fr-FR" dirty="0"/>
              <a:t>Expliquer pourquoi après exécution du code le score affiche -1 </a:t>
            </a:r>
            <a:r>
              <a:rPr lang="fr-FR" dirty="0" smtClean="0"/>
              <a:t>?</a:t>
            </a:r>
            <a:endParaRPr lang="fr-FR" dirty="0"/>
          </a:p>
        </p:txBody>
      </p:sp>
      <p:pic>
        <p:nvPicPr>
          <p:cNvPr id="6" name="Image 5">
            <a:extLst>
              <a:ext uri="{FF2B5EF4-FFF2-40B4-BE49-F238E27FC236}">
                <a16:creationId xmlns:a16="http://schemas.microsoft.com/office/drawing/2014/main" xmlns="" id="{B04C115A-AD3C-4466-92FC-82EBEC44A19C}"/>
              </a:ext>
            </a:extLst>
          </p:cNvPr>
          <p:cNvPicPr>
            <a:picLocks noChangeAspect="1"/>
          </p:cNvPicPr>
          <p:nvPr/>
        </p:nvPicPr>
        <p:blipFill>
          <a:blip r:embed="rId2"/>
          <a:stretch>
            <a:fillRect/>
          </a:stretch>
        </p:blipFill>
        <p:spPr>
          <a:xfrm>
            <a:off x="6680476" y="92248"/>
            <a:ext cx="2362124" cy="5483503"/>
          </a:xfrm>
          <a:prstGeom prst="rect">
            <a:avLst/>
          </a:prstGeom>
        </p:spPr>
      </p:pic>
      <p:pic>
        <p:nvPicPr>
          <p:cNvPr id="7" name="Image 6">
            <a:extLst>
              <a:ext uri="{FF2B5EF4-FFF2-40B4-BE49-F238E27FC236}">
                <a16:creationId xmlns:a16="http://schemas.microsoft.com/office/drawing/2014/main" xmlns="" id="{05B13936-50E7-423B-8912-23682D98AC98}"/>
              </a:ext>
            </a:extLst>
          </p:cNvPr>
          <p:cNvPicPr>
            <a:picLocks noChangeAspect="1"/>
          </p:cNvPicPr>
          <p:nvPr/>
        </p:nvPicPr>
        <p:blipFill>
          <a:blip r:embed="rId3"/>
          <a:stretch>
            <a:fillRect/>
          </a:stretch>
        </p:blipFill>
        <p:spPr>
          <a:xfrm>
            <a:off x="6924002" y="5616710"/>
            <a:ext cx="1512166" cy="1196666"/>
          </a:xfrm>
          <a:prstGeom prst="rect">
            <a:avLst/>
          </a:prstGeom>
        </p:spPr>
      </p:pic>
      <p:sp>
        <p:nvSpPr>
          <p:cNvPr id="8"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5157192"/>
            <a:ext cx="6428956" cy="115212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a:t>
            </a:r>
            <a:r>
              <a:rPr lang="fr-FR" sz="2000" dirty="0" smtClean="0">
                <a:solidFill>
                  <a:srgbClr val="FF0000"/>
                </a:solidFill>
              </a:rPr>
              <a:t>Parce que pomme </a:t>
            </a:r>
            <a:r>
              <a:rPr lang="fr-FR" sz="2000" dirty="0">
                <a:solidFill>
                  <a:srgbClr val="FF0000"/>
                </a:solidFill>
              </a:rPr>
              <a:t>2 et pomme 3 ne sont pas touchées et provoquent un décrément de -1. On a donc +1-1-1 = -1. </a:t>
            </a:r>
            <a:endParaRPr lang="fr-FR" sz="2000" dirty="0"/>
          </a:p>
        </p:txBody>
      </p:sp>
    </p:spTree>
    <p:extLst>
      <p:ext uri="{BB962C8B-B14F-4D97-AF65-F5344CB8AC3E}">
        <p14:creationId xmlns:p14="http://schemas.microsoft.com/office/powerpoint/2010/main" val="158711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13</a:t>
            </a:fld>
            <a:endParaRPr lang="fr-FR"/>
          </a:p>
        </p:txBody>
      </p:sp>
      <p:sp>
        <p:nvSpPr>
          <p:cNvPr id="5" name="Espace réservé du contenu 4"/>
          <p:cNvSpPr>
            <a:spLocks noGrp="1"/>
          </p:cNvSpPr>
          <p:nvPr>
            <p:ph sz="quarter" idx="1"/>
          </p:nvPr>
        </p:nvSpPr>
        <p:spPr>
          <a:xfrm>
            <a:off x="251520" y="980728"/>
            <a:ext cx="8640960" cy="5328592"/>
          </a:xfrm>
        </p:spPr>
        <p:txBody>
          <a:bodyPr/>
          <a:lstStyle/>
          <a:p>
            <a:r>
              <a:rPr lang="fr-FR" dirty="0"/>
              <a:t>Le programme suivant permet-il de manger les pommes tout en mettant le score à jour ?</a:t>
            </a:r>
          </a:p>
          <a:p>
            <a:endParaRPr lang="fr-FR" dirty="0"/>
          </a:p>
          <a:p>
            <a:endParaRPr lang="fr-FR" dirty="0"/>
          </a:p>
          <a:p>
            <a:endParaRPr lang="fr-FR" dirty="0"/>
          </a:p>
          <a:p>
            <a:endParaRPr lang="fr-FR" dirty="0"/>
          </a:p>
          <a:p>
            <a:endParaRPr lang="fr-FR" dirty="0"/>
          </a:p>
          <a:p>
            <a:endParaRPr lang="fr-FR" dirty="0"/>
          </a:p>
          <a:p>
            <a:r>
              <a:rPr lang="fr-FR" dirty="0">
                <a:solidFill>
                  <a:srgbClr val="FF0000"/>
                </a:solidFill>
              </a:rPr>
              <a:t>Solution : le score est bien mis à jour MAIS les pommes 2 et 3 n’ont pas disparu.</a:t>
            </a:r>
          </a:p>
        </p:txBody>
      </p:sp>
      <p:pic>
        <p:nvPicPr>
          <p:cNvPr id="7" name="Image 6">
            <a:extLst>
              <a:ext uri="{FF2B5EF4-FFF2-40B4-BE49-F238E27FC236}">
                <a16:creationId xmlns:a16="http://schemas.microsoft.com/office/drawing/2014/main" xmlns="" id="{D44839DF-3A5A-4B9E-A112-FF65D7CD0C33}"/>
              </a:ext>
            </a:extLst>
          </p:cNvPr>
          <p:cNvPicPr>
            <a:picLocks noChangeAspect="1"/>
          </p:cNvPicPr>
          <p:nvPr/>
        </p:nvPicPr>
        <p:blipFill>
          <a:blip r:embed="rId2"/>
          <a:stretch>
            <a:fillRect/>
          </a:stretch>
        </p:blipFill>
        <p:spPr>
          <a:xfrm>
            <a:off x="251520" y="1916831"/>
            <a:ext cx="8640960" cy="2342155"/>
          </a:xfrm>
          <a:prstGeom prst="rect">
            <a:avLst/>
          </a:prstGeom>
        </p:spPr>
      </p:pic>
    </p:spTree>
    <p:extLst>
      <p:ext uri="{BB962C8B-B14F-4D97-AF65-F5344CB8AC3E}">
        <p14:creationId xmlns:p14="http://schemas.microsoft.com/office/powerpoint/2010/main" val="409794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14</a:t>
            </a:fld>
            <a:endParaRPr lang="fr-FR"/>
          </a:p>
        </p:txBody>
      </p:sp>
      <p:sp>
        <p:nvSpPr>
          <p:cNvPr id="5" name="Espace réservé du contenu 4"/>
          <p:cNvSpPr>
            <a:spLocks noGrp="1"/>
          </p:cNvSpPr>
          <p:nvPr>
            <p:ph sz="quarter" idx="1"/>
          </p:nvPr>
        </p:nvSpPr>
        <p:spPr>
          <a:xfrm>
            <a:off x="251520" y="980728"/>
            <a:ext cx="8640960" cy="4392488"/>
          </a:xfrm>
        </p:spPr>
        <p:txBody>
          <a:bodyPr/>
          <a:lstStyle/>
          <a:p>
            <a:r>
              <a:rPr lang="fr-FR" dirty="0"/>
              <a:t>Quel sera le score après l’exécution du code suivant</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xmlns="" id="{97998113-6F67-4122-8C7C-3494D318CB06}"/>
              </a:ext>
            </a:extLst>
          </p:cNvPr>
          <p:cNvPicPr>
            <a:picLocks noChangeAspect="1"/>
          </p:cNvPicPr>
          <p:nvPr/>
        </p:nvPicPr>
        <p:blipFill>
          <a:blip r:embed="rId2"/>
          <a:stretch>
            <a:fillRect/>
          </a:stretch>
        </p:blipFill>
        <p:spPr>
          <a:xfrm>
            <a:off x="454518" y="1556792"/>
            <a:ext cx="4438650" cy="3962400"/>
          </a:xfrm>
          <a:prstGeom prst="rect">
            <a:avLst/>
          </a:prstGeom>
        </p:spPr>
      </p:pic>
      <p:pic>
        <p:nvPicPr>
          <p:cNvPr id="7" name="Image 6">
            <a:extLst>
              <a:ext uri="{FF2B5EF4-FFF2-40B4-BE49-F238E27FC236}">
                <a16:creationId xmlns:a16="http://schemas.microsoft.com/office/drawing/2014/main" xmlns="" id="{79296190-7E7C-4BF5-89E2-B767E1861F21}"/>
              </a:ext>
            </a:extLst>
          </p:cNvPr>
          <p:cNvPicPr>
            <a:picLocks noChangeAspect="1"/>
          </p:cNvPicPr>
          <p:nvPr/>
        </p:nvPicPr>
        <p:blipFill>
          <a:blip r:embed="rId3"/>
          <a:stretch>
            <a:fillRect/>
          </a:stretch>
        </p:blipFill>
        <p:spPr>
          <a:xfrm>
            <a:off x="5106601" y="2061828"/>
            <a:ext cx="3730707" cy="2952328"/>
          </a:xfrm>
          <a:prstGeom prst="rect">
            <a:avLst/>
          </a:prstGeom>
        </p:spPr>
      </p:pic>
      <p:sp>
        <p:nvSpPr>
          <p:cNvPr id="8"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5519192"/>
            <a:ext cx="8585788" cy="832395"/>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a:t>
            </a:r>
            <a:endParaRPr lang="fr-FR" sz="2000" dirty="0" smtClean="0">
              <a:solidFill>
                <a:srgbClr val="FF0000"/>
              </a:solidFill>
            </a:endParaRPr>
          </a:p>
          <a:p>
            <a:pPr lvl="1"/>
            <a:r>
              <a:rPr lang="fr-FR" sz="1700" dirty="0">
                <a:solidFill>
                  <a:srgbClr val="FF0000"/>
                </a:solidFill>
              </a:rPr>
              <a:t>2</a:t>
            </a:r>
            <a:endParaRPr lang="fr-FR" sz="1700" dirty="0"/>
          </a:p>
        </p:txBody>
      </p:sp>
    </p:spTree>
    <p:extLst>
      <p:ext uri="{BB962C8B-B14F-4D97-AF65-F5344CB8AC3E}">
        <p14:creationId xmlns:p14="http://schemas.microsoft.com/office/powerpoint/2010/main" val="225022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clavier</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15</a:t>
            </a:fld>
            <a:endParaRPr lang="fr-FR"/>
          </a:p>
        </p:txBody>
      </p:sp>
      <p:sp>
        <p:nvSpPr>
          <p:cNvPr id="5" name="Espace réservé du contenu 4"/>
          <p:cNvSpPr>
            <a:spLocks noGrp="1"/>
          </p:cNvSpPr>
          <p:nvPr>
            <p:ph sz="quarter" idx="1"/>
          </p:nvPr>
        </p:nvSpPr>
        <p:spPr>
          <a:xfrm>
            <a:off x="251520" y="980728"/>
            <a:ext cx="5400600" cy="5400600"/>
          </a:xfrm>
        </p:spPr>
        <p:txBody>
          <a:bodyPr/>
          <a:lstStyle/>
          <a:p>
            <a:r>
              <a:rPr lang="fr-FR" dirty="0"/>
              <a:t>Le script associé au lutin est le suivant. </a:t>
            </a:r>
          </a:p>
          <a:p>
            <a:r>
              <a:rPr lang="fr-FR" dirty="0"/>
              <a:t>Quel est le but de script ?</a:t>
            </a:r>
          </a:p>
          <a:p>
            <a:endParaRPr lang="fr-FR" dirty="0"/>
          </a:p>
          <a:p>
            <a:r>
              <a:rPr lang="fr-FR" dirty="0">
                <a:solidFill>
                  <a:srgbClr val="FF0000"/>
                </a:solidFill>
              </a:rPr>
              <a:t>QCM</a:t>
            </a:r>
          </a:p>
          <a:p>
            <a:pPr lvl="1"/>
            <a:r>
              <a:rPr lang="fr-FR" b="1" u="sng" dirty="0">
                <a:solidFill>
                  <a:srgbClr val="FF0000"/>
                </a:solidFill>
              </a:rPr>
              <a:t>Déplacer le lutin avec </a:t>
            </a:r>
            <a:r>
              <a:rPr lang="fr-FR" b="1" u="sng" dirty="0" smtClean="0">
                <a:solidFill>
                  <a:srgbClr val="FF0000"/>
                </a:solidFill>
              </a:rPr>
              <a:t>les flèches</a:t>
            </a:r>
            <a:endParaRPr lang="fr-FR" b="1" u="sng" dirty="0">
              <a:solidFill>
                <a:srgbClr val="FF0000"/>
              </a:solidFill>
            </a:endParaRPr>
          </a:p>
          <a:p>
            <a:pPr lvl="1"/>
            <a:r>
              <a:rPr lang="fr-FR" dirty="0">
                <a:solidFill>
                  <a:srgbClr val="FF0000"/>
                </a:solidFill>
              </a:rPr>
              <a:t>Déplacer aléatoirement le lutin dans toutes les directions</a:t>
            </a:r>
          </a:p>
          <a:p>
            <a:pPr lvl="1"/>
            <a:r>
              <a:rPr lang="fr-FR" dirty="0">
                <a:solidFill>
                  <a:srgbClr val="FF0000"/>
                </a:solidFill>
              </a:rPr>
              <a:t>Déplacer le lutin avec la souris</a:t>
            </a:r>
          </a:p>
          <a:p>
            <a:pPr lvl="1"/>
            <a:r>
              <a:rPr lang="fr-FR" dirty="0">
                <a:solidFill>
                  <a:srgbClr val="FF0000"/>
                </a:solidFill>
              </a:rPr>
              <a:t>Ce script ne marche pas, le lutin ne se déplace pas. </a:t>
            </a:r>
          </a:p>
        </p:txBody>
      </p:sp>
      <p:pic>
        <p:nvPicPr>
          <p:cNvPr id="6" name="Image 5">
            <a:extLst>
              <a:ext uri="{FF2B5EF4-FFF2-40B4-BE49-F238E27FC236}">
                <a16:creationId xmlns:a16="http://schemas.microsoft.com/office/drawing/2014/main" xmlns="" id="{3DA1429C-F38B-47FC-9516-BF723844CE69}"/>
              </a:ext>
            </a:extLst>
          </p:cNvPr>
          <p:cNvPicPr>
            <a:picLocks noChangeAspect="1"/>
          </p:cNvPicPr>
          <p:nvPr/>
        </p:nvPicPr>
        <p:blipFill>
          <a:blip r:embed="rId2"/>
          <a:stretch>
            <a:fillRect/>
          </a:stretch>
        </p:blipFill>
        <p:spPr>
          <a:xfrm>
            <a:off x="5992159" y="975008"/>
            <a:ext cx="2900322" cy="5400600"/>
          </a:xfrm>
          <a:prstGeom prst="rect">
            <a:avLst/>
          </a:prstGeom>
        </p:spPr>
      </p:pic>
    </p:spTree>
    <p:extLst>
      <p:ext uri="{BB962C8B-B14F-4D97-AF65-F5344CB8AC3E}">
        <p14:creationId xmlns:p14="http://schemas.microsoft.com/office/powerpoint/2010/main" val="132577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clavier</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16</a:t>
            </a:fld>
            <a:endParaRPr lang="fr-FR"/>
          </a:p>
        </p:txBody>
      </p:sp>
      <p:sp>
        <p:nvSpPr>
          <p:cNvPr id="5" name="Espace réservé du contenu 4"/>
          <p:cNvSpPr>
            <a:spLocks noGrp="1"/>
          </p:cNvSpPr>
          <p:nvPr>
            <p:ph sz="quarter" idx="1"/>
          </p:nvPr>
        </p:nvSpPr>
        <p:spPr>
          <a:xfrm>
            <a:off x="251520" y="980728"/>
            <a:ext cx="8585788" cy="3744416"/>
          </a:xfrm>
        </p:spPr>
        <p:txBody>
          <a:bodyPr>
            <a:normAutofit lnSpcReduction="10000"/>
          </a:bodyPr>
          <a:lstStyle/>
          <a:p>
            <a:r>
              <a:rPr lang="fr-FR" dirty="0" smtClean="0"/>
              <a:t>On souhaite que le lutin « pomme » disparaisse s’il est touché par le lutin et que la touche espace est pressée. </a:t>
            </a:r>
            <a:endParaRPr lang="fr-FR" dirty="0"/>
          </a:p>
          <a:p>
            <a:r>
              <a:rPr lang="fr-FR" dirty="0"/>
              <a:t>La détection doit commencée dés que le message GO est reçu. </a:t>
            </a:r>
          </a:p>
          <a:p>
            <a:r>
              <a:rPr lang="fr-FR" dirty="0"/>
              <a:t>Réaliser les instructions du lutin « Pomme ». Les Blocs </a:t>
            </a:r>
            <a:r>
              <a:rPr lang="fr-FR" dirty="0" smtClean="0"/>
              <a:t>et les conditions booléennes disponibles </a:t>
            </a:r>
            <a:r>
              <a:rPr lang="fr-FR" dirty="0"/>
              <a:t>s</a:t>
            </a:r>
            <a:r>
              <a:rPr lang="fr-FR" dirty="0" smtClean="0"/>
              <a:t>ont :</a:t>
            </a:r>
          </a:p>
          <a:p>
            <a:pPr lvl="1"/>
            <a:r>
              <a:rPr lang="fr-FR" dirty="0" smtClean="0"/>
              <a:t>«</a:t>
            </a:r>
            <a:r>
              <a:rPr lang="fr-FR" dirty="0"/>
              <a:t> Quand je reçois Go », répéter indéfiniment, Si… alors, </a:t>
            </a:r>
            <a:r>
              <a:rPr lang="fr-FR" dirty="0" smtClean="0"/>
              <a:t> répéter n fois,  si… alors sinon, montrer, cacher</a:t>
            </a:r>
          </a:p>
          <a:p>
            <a:pPr lvl="1"/>
            <a:r>
              <a:rPr lang="fr-FR" dirty="0" smtClean="0"/>
              <a:t>Touche espace pressée, lutin1 touché, pomme touchée</a:t>
            </a:r>
            <a:endParaRPr lang="fr-FR" dirty="0"/>
          </a:p>
          <a:p>
            <a:endParaRPr lang="fr-FR" dirty="0"/>
          </a:p>
        </p:txBody>
      </p:sp>
      <p:sp>
        <p:nvSpPr>
          <p:cNvPr id="6"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4869160"/>
            <a:ext cx="8640960" cy="1440160"/>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a:t>
            </a:r>
            <a:endParaRPr lang="fr-FR" sz="2000" dirty="0" smtClean="0">
              <a:solidFill>
                <a:srgbClr val="FF0000"/>
              </a:solidFill>
            </a:endParaRPr>
          </a:p>
          <a:p>
            <a:pPr lvl="1"/>
            <a:endParaRPr lang="fr-FR" sz="17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913907"/>
            <a:ext cx="42672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481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a:t>
            </a:r>
            <a:r>
              <a:rPr lang="fr-FR" dirty="0" smtClean="0"/>
              <a:t>de la souris</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17</a:t>
            </a:fld>
            <a:endParaRPr lang="fr-FR"/>
          </a:p>
        </p:txBody>
      </p:sp>
      <p:sp>
        <p:nvSpPr>
          <p:cNvPr id="5" name="Espace réservé du contenu 4"/>
          <p:cNvSpPr>
            <a:spLocks noGrp="1"/>
          </p:cNvSpPr>
          <p:nvPr>
            <p:ph sz="quarter" idx="1"/>
          </p:nvPr>
        </p:nvSpPr>
        <p:spPr>
          <a:xfrm>
            <a:off x="251521" y="980728"/>
            <a:ext cx="6408712" cy="3096344"/>
          </a:xfrm>
        </p:spPr>
        <p:txBody>
          <a:bodyPr>
            <a:normAutofit/>
          </a:bodyPr>
          <a:lstStyle/>
          <a:p>
            <a:r>
              <a:rPr lang="fr-FR" dirty="0" smtClean="0"/>
              <a:t>On transforme le mode de déplacement du lutin principal par l’algorithme suivant. </a:t>
            </a:r>
          </a:p>
          <a:p>
            <a:r>
              <a:rPr lang="fr-FR" dirty="0" smtClean="0"/>
              <a:t>Quel est son effet ?</a:t>
            </a:r>
            <a:endParaRPr lang="fr-FR" dirty="0"/>
          </a:p>
          <a:p>
            <a:endParaRPr lang="fr-FR" dirty="0" smtClean="0"/>
          </a:p>
          <a:p>
            <a:endParaRPr lang="fr-FR" dirty="0"/>
          </a:p>
          <a:p>
            <a:endParaRPr lang="fr-FR" dirty="0" smtClean="0"/>
          </a:p>
          <a:p>
            <a:endParaRPr lang="fr-FR" dirty="0" smtClean="0"/>
          </a:p>
          <a:p>
            <a:endParaRPr lang="fr-FR" dirty="0"/>
          </a:p>
        </p:txBody>
      </p:sp>
      <p:pic>
        <p:nvPicPr>
          <p:cNvPr id="7" name="Image 6">
            <a:extLst>
              <a:ext uri="{FF2B5EF4-FFF2-40B4-BE49-F238E27FC236}">
                <a16:creationId xmlns:a16="http://schemas.microsoft.com/office/drawing/2014/main" xmlns="" id="{79296190-7E7C-4BF5-89E2-B767E1861F21}"/>
              </a:ext>
            </a:extLst>
          </p:cNvPr>
          <p:cNvPicPr>
            <a:picLocks noChangeAspect="1"/>
          </p:cNvPicPr>
          <p:nvPr/>
        </p:nvPicPr>
        <p:blipFill>
          <a:blip r:embed="rId2"/>
          <a:stretch>
            <a:fillRect/>
          </a:stretch>
        </p:blipFill>
        <p:spPr>
          <a:xfrm>
            <a:off x="6814464" y="1124744"/>
            <a:ext cx="2299770" cy="1819944"/>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344613"/>
            <a:ext cx="29813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5519192"/>
            <a:ext cx="8585788" cy="832395"/>
          </a:xfrm>
          <a:prstGeom prst="rect">
            <a:avLst/>
          </a:prstGeom>
          <a:ln>
            <a:solidFill>
              <a:schemeClr val="accent5">
                <a:lumMod val="50000"/>
              </a:schemeClr>
            </a:solidFill>
            <a:prstDash val="lgDash"/>
          </a:ln>
        </p:spPr>
        <p:txBody>
          <a:bodyPr vert="horz">
            <a:normAutofit lnSpcReduction="1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r>
              <a:rPr lang="fr-FR" dirty="0">
                <a:solidFill>
                  <a:srgbClr val="FF0000"/>
                </a:solidFill>
              </a:rPr>
              <a:t>Le lutin principal est dirigé par la position de la souris. </a:t>
            </a:r>
          </a:p>
        </p:txBody>
      </p:sp>
    </p:spTree>
    <p:extLst>
      <p:ext uri="{BB962C8B-B14F-4D97-AF65-F5344CB8AC3E}">
        <p14:creationId xmlns:p14="http://schemas.microsoft.com/office/powerpoint/2010/main" val="41432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a:t>
            </a:r>
            <a:r>
              <a:rPr lang="fr-FR" dirty="0" smtClean="0"/>
              <a:t>son</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18</a:t>
            </a:fld>
            <a:endParaRPr lang="fr-FR"/>
          </a:p>
        </p:txBody>
      </p:sp>
      <p:sp>
        <p:nvSpPr>
          <p:cNvPr id="5" name="Espace réservé du contenu 4"/>
          <p:cNvSpPr>
            <a:spLocks noGrp="1"/>
          </p:cNvSpPr>
          <p:nvPr>
            <p:ph sz="quarter" idx="1"/>
          </p:nvPr>
        </p:nvSpPr>
        <p:spPr>
          <a:xfrm>
            <a:off x="251521" y="980728"/>
            <a:ext cx="6408712" cy="5400600"/>
          </a:xfrm>
        </p:spPr>
        <p:txBody>
          <a:bodyPr>
            <a:normAutofit/>
          </a:bodyPr>
          <a:lstStyle/>
          <a:p>
            <a:r>
              <a:rPr lang="fr-FR" dirty="0" smtClean="0"/>
              <a:t>Quel est l’effet de cet algorithme associé au lutin ? </a:t>
            </a:r>
          </a:p>
          <a:p>
            <a:r>
              <a:rPr lang="fr-FR" dirty="0" smtClean="0"/>
              <a:t>Y voyez-vous d’éventuels « défauts » ?</a:t>
            </a:r>
          </a:p>
          <a:p>
            <a:endParaRPr lang="fr-FR" dirty="0"/>
          </a:p>
          <a:p>
            <a:endParaRPr lang="fr-FR" dirty="0" smtClean="0"/>
          </a:p>
          <a:p>
            <a:endParaRPr lang="fr-FR" dirty="0"/>
          </a:p>
          <a:p>
            <a:endParaRPr lang="fr-FR" dirty="0" smtClean="0"/>
          </a:p>
          <a:p>
            <a:endParaRPr lang="fr-FR" dirty="0" smtClean="0"/>
          </a:p>
          <a:p>
            <a:endParaRPr lang="fr-FR" dirty="0"/>
          </a:p>
        </p:txBody>
      </p:sp>
      <p:pic>
        <p:nvPicPr>
          <p:cNvPr id="7" name="Image 6">
            <a:extLst>
              <a:ext uri="{FF2B5EF4-FFF2-40B4-BE49-F238E27FC236}">
                <a16:creationId xmlns:a16="http://schemas.microsoft.com/office/drawing/2014/main" xmlns="" id="{79296190-7E7C-4BF5-89E2-B767E1861F21}"/>
              </a:ext>
            </a:extLst>
          </p:cNvPr>
          <p:cNvPicPr>
            <a:picLocks noChangeAspect="1"/>
          </p:cNvPicPr>
          <p:nvPr/>
        </p:nvPicPr>
        <p:blipFill>
          <a:blip r:embed="rId2"/>
          <a:stretch>
            <a:fillRect/>
          </a:stretch>
        </p:blipFill>
        <p:spPr>
          <a:xfrm>
            <a:off x="6814464" y="1124744"/>
            <a:ext cx="2299770" cy="1819944"/>
          </a:xfrm>
          <a:prstGeom prst="rect">
            <a:avLst/>
          </a:prstGeom>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42" y="2068388"/>
            <a:ext cx="48196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4365104"/>
            <a:ext cx="8585788" cy="1986483"/>
          </a:xfrm>
          <a:prstGeom prst="rect">
            <a:avLst/>
          </a:prstGeom>
          <a:ln>
            <a:solidFill>
              <a:schemeClr val="accent5">
                <a:lumMod val="50000"/>
              </a:schemeClr>
            </a:solidFill>
            <a:prstDash val="lgDash"/>
          </a:ln>
        </p:spPr>
        <p:txBody>
          <a:bodyPr vert="horz">
            <a:normAutofit fontScale="925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r>
              <a:rPr lang="fr-FR" dirty="0">
                <a:solidFill>
                  <a:srgbClr val="FF0000"/>
                </a:solidFill>
              </a:rPr>
              <a:t>Si une pomme est touchée un son de tambour est joué</a:t>
            </a:r>
          </a:p>
          <a:p>
            <a:pPr lvl="1"/>
            <a:r>
              <a:rPr lang="fr-FR" dirty="0">
                <a:solidFill>
                  <a:srgbClr val="FF0000"/>
                </a:solidFill>
              </a:rPr>
              <a:t>Si un requin est touché, un miaulement est joué. </a:t>
            </a:r>
          </a:p>
          <a:p>
            <a:pPr lvl="1"/>
            <a:r>
              <a:rPr lang="fr-FR" dirty="0">
                <a:solidFill>
                  <a:srgbClr val="FF0000"/>
                </a:solidFill>
              </a:rPr>
              <a:t>Le défaut principal est que le son va être joué en boucle pendant toute la période ou le lutin est en contact avec la pomme ou le requin.</a:t>
            </a:r>
          </a:p>
        </p:txBody>
      </p:sp>
    </p:spTree>
    <p:extLst>
      <p:ext uri="{BB962C8B-B14F-4D97-AF65-F5344CB8AC3E}">
        <p14:creationId xmlns:p14="http://schemas.microsoft.com/office/powerpoint/2010/main" val="300793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 Mettre en place un réseau</a:t>
            </a:r>
            <a:br>
              <a:rPr lang="fr-FR" dirty="0" smtClean="0"/>
            </a:br>
            <a:r>
              <a:rPr lang="fr-FR" dirty="0" smtClean="0"/>
              <a:t>Architecture réseau local</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19</a:t>
            </a:fld>
            <a:endParaRPr lang="fr-FR"/>
          </a:p>
        </p:txBody>
      </p:sp>
      <p:sp>
        <p:nvSpPr>
          <p:cNvPr id="5" name="Espace réservé du contenu 4"/>
          <p:cNvSpPr>
            <a:spLocks noGrp="1"/>
          </p:cNvSpPr>
          <p:nvPr>
            <p:ph sz="quarter" idx="1"/>
          </p:nvPr>
        </p:nvSpPr>
        <p:spPr>
          <a:xfrm>
            <a:off x="251520" y="980728"/>
            <a:ext cx="8640960" cy="1080120"/>
          </a:xfrm>
        </p:spPr>
        <p:txBody>
          <a:bodyPr/>
          <a:lstStyle/>
          <a:p>
            <a:r>
              <a:rPr lang="fr-FR" dirty="0" smtClean="0"/>
              <a:t>Relier les différents matériels ci-dessous afin qu’ils soient en </a:t>
            </a:r>
            <a:r>
              <a:rPr lang="fr-FR" dirty="0" smtClean="0"/>
              <a:t>réseaux</a:t>
            </a:r>
            <a:endParaRPr lang="fr-FR" dirty="0"/>
          </a:p>
        </p:txBody>
      </p:sp>
      <p:sp>
        <p:nvSpPr>
          <p:cNvPr id="26"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3501008"/>
            <a:ext cx="8585788" cy="285057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endParaRPr lang="fr-FR" dirty="0">
              <a:solidFill>
                <a:srgbClr val="FF0000"/>
              </a:solidFill>
            </a:endParaRPr>
          </a:p>
        </p:txBody>
      </p:sp>
      <p:cxnSp>
        <p:nvCxnSpPr>
          <p:cNvPr id="47" name="Connecteur droit 46"/>
          <p:cNvCxnSpPr>
            <a:stCxn id="82" idx="3"/>
            <a:endCxn id="86" idx="1"/>
          </p:cNvCxnSpPr>
          <p:nvPr/>
        </p:nvCxnSpPr>
        <p:spPr>
          <a:xfrm flipV="1">
            <a:off x="3872937" y="4443742"/>
            <a:ext cx="1196483" cy="31960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oupe 61"/>
          <p:cNvGrpSpPr/>
          <p:nvPr/>
        </p:nvGrpSpPr>
        <p:grpSpPr>
          <a:xfrm>
            <a:off x="648424" y="2038931"/>
            <a:ext cx="793807" cy="930872"/>
            <a:chOff x="3153979" y="2684721"/>
            <a:chExt cx="973081" cy="1141100"/>
          </a:xfrm>
        </p:grpSpPr>
        <p:pic>
          <p:nvPicPr>
            <p:cNvPr id="63"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64" name="ZoneTexte 63"/>
            <p:cNvSpPr txBox="1"/>
            <p:nvPr/>
          </p:nvSpPr>
          <p:spPr>
            <a:xfrm>
              <a:off x="3153979" y="3486265"/>
              <a:ext cx="973081" cy="339556"/>
            </a:xfrm>
            <a:prstGeom prst="rect">
              <a:avLst/>
            </a:prstGeom>
            <a:noFill/>
          </p:spPr>
          <p:txBody>
            <a:bodyPr wrap="none" rtlCol="0">
              <a:spAutoFit/>
            </a:bodyPr>
            <a:lstStyle/>
            <a:p>
              <a:pPr algn="ctr"/>
              <a:r>
                <a:rPr lang="fr-FR" sz="1200" dirty="0" smtClean="0"/>
                <a:t>Client PC</a:t>
              </a:r>
              <a:endParaRPr lang="fr-FR" sz="1200" dirty="0"/>
            </a:p>
          </p:txBody>
        </p:sp>
      </p:grpSp>
      <p:grpSp>
        <p:nvGrpSpPr>
          <p:cNvPr id="49" name="Groupe 48"/>
          <p:cNvGrpSpPr/>
          <p:nvPr/>
        </p:nvGrpSpPr>
        <p:grpSpPr>
          <a:xfrm>
            <a:off x="5069419" y="1932955"/>
            <a:ext cx="1221681" cy="1142825"/>
            <a:chOff x="1748551" y="1966785"/>
            <a:chExt cx="1221681" cy="1142825"/>
          </a:xfrm>
        </p:grpSpPr>
        <p:sp>
          <p:nvSpPr>
            <p:cNvPr id="65" name="ZoneTexte 64"/>
            <p:cNvSpPr txBox="1"/>
            <p:nvPr/>
          </p:nvSpPr>
          <p:spPr>
            <a:xfrm>
              <a:off x="1748551" y="2647945"/>
              <a:ext cx="1221681" cy="461665"/>
            </a:xfrm>
            <a:prstGeom prst="rect">
              <a:avLst/>
            </a:prstGeom>
            <a:noFill/>
          </p:spPr>
          <p:txBody>
            <a:bodyPr wrap="none" rtlCol="0">
              <a:spAutoFit/>
            </a:bodyPr>
            <a:lstStyle/>
            <a:p>
              <a:pPr algn="ctr"/>
              <a:r>
                <a:rPr lang="fr-FR" sz="1200" dirty="0" err="1" smtClean="0"/>
                <a:t>Raspberry</a:t>
              </a:r>
              <a:r>
                <a:rPr lang="fr-FR" sz="1200" dirty="0" smtClean="0"/>
                <a:t> Pi</a:t>
              </a:r>
            </a:p>
            <a:p>
              <a:pPr algn="ctr"/>
              <a:r>
                <a:rPr lang="fr-FR" sz="1200" dirty="0" smtClean="0"/>
                <a:t>(Config Serveur)</a:t>
              </a:r>
              <a:endParaRPr lang="fr-FR" sz="1200" dirty="0"/>
            </a:p>
          </p:txBody>
        </p:sp>
        <p:pic>
          <p:nvPicPr>
            <p:cNvPr id="1032" name="Picture 8" descr="C:\Enseignement\GitHub\Informatique_College\Formation_2018\Quizz_Pomme\Images\cyberscooty_-_raspberry_pi_no_logo-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187" y="1966785"/>
              <a:ext cx="954410" cy="7317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e 67"/>
          <p:cNvGrpSpPr/>
          <p:nvPr/>
        </p:nvGrpSpPr>
        <p:grpSpPr>
          <a:xfrm>
            <a:off x="2798510" y="2179750"/>
            <a:ext cx="914630" cy="649235"/>
            <a:chOff x="5267525" y="4581825"/>
            <a:chExt cx="1121190" cy="795858"/>
          </a:xfrm>
        </p:grpSpPr>
        <p:pic>
          <p:nvPicPr>
            <p:cNvPr id="69" name="Picture 4" descr="C:\Enseignement\GitHub\Informatique_College\Formation_2018\Quizz_Pomme\Images\rgtaylor-csc-net-switch-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70" name="ZoneTexte 69"/>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grpSp>
        <p:nvGrpSpPr>
          <p:cNvPr id="51" name="Groupe 50"/>
          <p:cNvGrpSpPr/>
          <p:nvPr/>
        </p:nvGrpSpPr>
        <p:grpSpPr>
          <a:xfrm>
            <a:off x="7647380" y="2103168"/>
            <a:ext cx="899605" cy="987065"/>
            <a:chOff x="1924868" y="2138209"/>
            <a:chExt cx="899605" cy="987065"/>
          </a:xfrm>
        </p:grpSpPr>
        <p:sp>
          <p:nvSpPr>
            <p:cNvPr id="71" name="ZoneTexte 70"/>
            <p:cNvSpPr txBox="1"/>
            <p:nvPr/>
          </p:nvSpPr>
          <p:spPr>
            <a:xfrm>
              <a:off x="1924868" y="2663609"/>
              <a:ext cx="899605" cy="461665"/>
            </a:xfrm>
            <a:prstGeom prst="rect">
              <a:avLst/>
            </a:prstGeom>
            <a:noFill/>
          </p:spPr>
          <p:txBody>
            <a:bodyPr wrap="none" rtlCol="0">
              <a:spAutoFit/>
            </a:bodyPr>
            <a:lstStyle/>
            <a:p>
              <a:pPr algn="ctr"/>
              <a:r>
                <a:rPr lang="fr-FR" sz="1200" dirty="0" smtClean="0"/>
                <a:t>Imprimante</a:t>
              </a:r>
            </a:p>
            <a:p>
              <a:pPr algn="ctr"/>
              <a:r>
                <a:rPr lang="fr-FR" sz="1200" dirty="0" smtClean="0"/>
                <a:t>réseau</a:t>
              </a:r>
            </a:p>
          </p:txBody>
        </p:sp>
        <p:pic>
          <p:nvPicPr>
            <p:cNvPr id="1033" name="Picture 9" descr="C:\Enseignement\GitHub\Informatique_College\Formation_2018\Quizz_Pomme\Images\lnasto-Laser-Printer-ln-300p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665088" y="3995425"/>
            <a:ext cx="793807" cy="930872"/>
            <a:chOff x="3153979" y="2684721"/>
            <a:chExt cx="973081" cy="1141100"/>
          </a:xfrm>
        </p:grpSpPr>
        <p:pic>
          <p:nvPicPr>
            <p:cNvPr id="76"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77" name="ZoneTexte 76"/>
            <p:cNvSpPr txBox="1"/>
            <p:nvPr/>
          </p:nvSpPr>
          <p:spPr>
            <a:xfrm>
              <a:off x="3153979" y="3486265"/>
              <a:ext cx="973081" cy="339556"/>
            </a:xfrm>
            <a:prstGeom prst="rect">
              <a:avLst/>
            </a:prstGeom>
            <a:noFill/>
          </p:spPr>
          <p:txBody>
            <a:bodyPr wrap="none" rtlCol="0">
              <a:spAutoFit/>
            </a:bodyPr>
            <a:lstStyle/>
            <a:p>
              <a:pPr algn="ctr"/>
              <a:r>
                <a:rPr lang="fr-FR" sz="1200" dirty="0" smtClean="0"/>
                <a:t>Client PC</a:t>
              </a:r>
              <a:endParaRPr lang="fr-FR" sz="1200" dirty="0"/>
            </a:p>
          </p:txBody>
        </p:sp>
      </p:grpSp>
      <p:grpSp>
        <p:nvGrpSpPr>
          <p:cNvPr id="81" name="Groupe 80"/>
          <p:cNvGrpSpPr/>
          <p:nvPr/>
        </p:nvGrpSpPr>
        <p:grpSpPr>
          <a:xfrm>
            <a:off x="2958307" y="4571475"/>
            <a:ext cx="914630" cy="649235"/>
            <a:chOff x="5267525" y="4581825"/>
            <a:chExt cx="1121190" cy="795858"/>
          </a:xfrm>
        </p:grpSpPr>
        <p:pic>
          <p:nvPicPr>
            <p:cNvPr id="82" name="Picture 4" descr="C:\Enseignement\GitHub\Informatique_College\Formation_2018\Quizz_Pomme\Images\rgtaylor-csc-net-switch-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grpSp>
        <p:nvGrpSpPr>
          <p:cNvPr id="84" name="Groupe 83"/>
          <p:cNvGrpSpPr/>
          <p:nvPr/>
        </p:nvGrpSpPr>
        <p:grpSpPr>
          <a:xfrm>
            <a:off x="4935784" y="4077885"/>
            <a:ext cx="1221681" cy="1142825"/>
            <a:chOff x="1748551" y="1966785"/>
            <a:chExt cx="1221681" cy="1142825"/>
          </a:xfrm>
        </p:grpSpPr>
        <p:sp>
          <p:nvSpPr>
            <p:cNvPr id="85" name="ZoneTexte 84"/>
            <p:cNvSpPr txBox="1"/>
            <p:nvPr/>
          </p:nvSpPr>
          <p:spPr>
            <a:xfrm>
              <a:off x="1748551" y="2647945"/>
              <a:ext cx="1221681" cy="461665"/>
            </a:xfrm>
            <a:prstGeom prst="rect">
              <a:avLst/>
            </a:prstGeom>
            <a:noFill/>
          </p:spPr>
          <p:txBody>
            <a:bodyPr wrap="none" rtlCol="0">
              <a:spAutoFit/>
            </a:bodyPr>
            <a:lstStyle/>
            <a:p>
              <a:pPr algn="ctr"/>
              <a:r>
                <a:rPr lang="fr-FR" sz="1200" dirty="0" err="1" smtClean="0"/>
                <a:t>Raspberry</a:t>
              </a:r>
              <a:r>
                <a:rPr lang="fr-FR" sz="1200" dirty="0" smtClean="0"/>
                <a:t> Pi</a:t>
              </a:r>
            </a:p>
            <a:p>
              <a:pPr algn="ctr"/>
              <a:r>
                <a:rPr lang="fr-FR" sz="1200" dirty="0" smtClean="0"/>
                <a:t>(Config Serveur)</a:t>
              </a:r>
              <a:endParaRPr lang="fr-FR" sz="1200" dirty="0"/>
            </a:p>
          </p:txBody>
        </p:sp>
        <p:pic>
          <p:nvPicPr>
            <p:cNvPr id="86" name="Picture 8" descr="C:\Enseignement\GitHub\Informatique_College\Formation_2018\Quizz_Pomme\Images\cyberscooty_-_raspberry_pi_no_logo-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187" y="1966785"/>
              <a:ext cx="954410" cy="7317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e 86"/>
          <p:cNvGrpSpPr/>
          <p:nvPr/>
        </p:nvGrpSpPr>
        <p:grpSpPr>
          <a:xfrm>
            <a:off x="595524" y="5271592"/>
            <a:ext cx="899605" cy="987065"/>
            <a:chOff x="1924867" y="2138209"/>
            <a:chExt cx="899605" cy="987065"/>
          </a:xfrm>
        </p:grpSpPr>
        <p:sp>
          <p:nvSpPr>
            <p:cNvPr id="88" name="ZoneTexte 87"/>
            <p:cNvSpPr txBox="1"/>
            <p:nvPr/>
          </p:nvSpPr>
          <p:spPr>
            <a:xfrm>
              <a:off x="1924867" y="2663609"/>
              <a:ext cx="899605" cy="461665"/>
            </a:xfrm>
            <a:prstGeom prst="rect">
              <a:avLst/>
            </a:prstGeom>
            <a:noFill/>
          </p:spPr>
          <p:txBody>
            <a:bodyPr wrap="none" rtlCol="0">
              <a:spAutoFit/>
            </a:bodyPr>
            <a:lstStyle/>
            <a:p>
              <a:pPr algn="ctr"/>
              <a:r>
                <a:rPr lang="fr-FR" sz="1200" dirty="0" smtClean="0"/>
                <a:t>Imprimante</a:t>
              </a:r>
            </a:p>
            <a:p>
              <a:pPr algn="ctr"/>
              <a:r>
                <a:rPr lang="fr-FR" sz="1200" dirty="0" smtClean="0"/>
                <a:t>réseau</a:t>
              </a:r>
            </a:p>
          </p:txBody>
        </p:sp>
        <p:pic>
          <p:nvPicPr>
            <p:cNvPr id="89" name="Picture 9" descr="C:\Enseignement\GitHub\Informatique_College\Formation_2018\Quizz_Pomme\Images\lnasto-Laser-Printer-ln-300p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2" name="Connecteur droit 91"/>
          <p:cNvCxnSpPr>
            <a:stCxn id="82" idx="1"/>
            <a:endCxn id="76" idx="3"/>
          </p:cNvCxnSpPr>
          <p:nvPr/>
        </p:nvCxnSpPr>
        <p:spPr>
          <a:xfrm flipH="1" flipV="1">
            <a:off x="1355701" y="4289134"/>
            <a:ext cx="1602606" cy="47421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a:stCxn id="89" idx="3"/>
            <a:endCxn id="82" idx="1"/>
          </p:cNvCxnSpPr>
          <p:nvPr/>
        </p:nvCxnSpPr>
        <p:spPr>
          <a:xfrm flipV="1">
            <a:off x="1482019" y="4763347"/>
            <a:ext cx="1476288" cy="81684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0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Objectifs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a:t>
            </a:fld>
            <a:endParaRPr lang="fr-FR"/>
          </a:p>
        </p:txBody>
      </p:sp>
      <p:sp>
        <p:nvSpPr>
          <p:cNvPr id="5" name="Espace réservé du contenu 4"/>
          <p:cNvSpPr>
            <a:spLocks noGrp="1"/>
          </p:cNvSpPr>
          <p:nvPr>
            <p:ph sz="quarter" idx="1"/>
          </p:nvPr>
        </p:nvSpPr>
        <p:spPr/>
        <p:txBody>
          <a:bodyPr/>
          <a:lstStyle/>
          <a:p>
            <a:r>
              <a:rPr lang="fr-FR" dirty="0"/>
              <a:t>L’objectif est de vérifier que vous avez acquis des connaissances de base en algorithmique et programmation.</a:t>
            </a:r>
          </a:p>
          <a:p>
            <a:endParaRPr lang="fr-FR" dirty="0"/>
          </a:p>
        </p:txBody>
      </p:sp>
    </p:spTree>
    <p:extLst>
      <p:ext uri="{BB962C8B-B14F-4D97-AF65-F5344CB8AC3E}">
        <p14:creationId xmlns:p14="http://schemas.microsoft.com/office/powerpoint/2010/main" val="292152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 Mettre en place un réseau</a:t>
            </a:r>
            <a:br>
              <a:rPr lang="fr-FR" dirty="0" smtClean="0"/>
            </a:br>
            <a:r>
              <a:rPr lang="fr-FR" dirty="0" smtClean="0"/>
              <a:t>Architecture réseau local</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20</a:t>
            </a:fld>
            <a:endParaRPr lang="fr-FR"/>
          </a:p>
        </p:txBody>
      </p:sp>
      <p:sp>
        <p:nvSpPr>
          <p:cNvPr id="5" name="Espace réservé du contenu 4"/>
          <p:cNvSpPr>
            <a:spLocks noGrp="1"/>
          </p:cNvSpPr>
          <p:nvPr>
            <p:ph sz="quarter" idx="1"/>
          </p:nvPr>
        </p:nvSpPr>
        <p:spPr>
          <a:xfrm>
            <a:off x="251520" y="980728"/>
            <a:ext cx="8640960" cy="1080120"/>
          </a:xfrm>
        </p:spPr>
        <p:txBody>
          <a:bodyPr/>
          <a:lstStyle/>
          <a:p>
            <a:r>
              <a:rPr lang="fr-FR" dirty="0" smtClean="0"/>
              <a:t>Relier les différents matériels ci-dessous afin qu’ils soient en réa</a:t>
            </a:r>
            <a:endParaRPr lang="fr-FR" dirty="0"/>
          </a:p>
        </p:txBody>
      </p:sp>
      <p:sp>
        <p:nvSpPr>
          <p:cNvPr id="26"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3501008"/>
            <a:ext cx="8585788" cy="285057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endParaRPr lang="fr-FR" dirty="0">
              <a:solidFill>
                <a:srgbClr val="FF0000"/>
              </a:solidFill>
            </a:endParaRPr>
          </a:p>
        </p:txBody>
      </p:sp>
      <p:grpSp>
        <p:nvGrpSpPr>
          <p:cNvPr id="62" name="Groupe 61"/>
          <p:cNvGrpSpPr/>
          <p:nvPr/>
        </p:nvGrpSpPr>
        <p:grpSpPr>
          <a:xfrm>
            <a:off x="1414460" y="2175311"/>
            <a:ext cx="793807" cy="930872"/>
            <a:chOff x="3153979" y="2684721"/>
            <a:chExt cx="973081" cy="1141100"/>
          </a:xfrm>
        </p:grpSpPr>
        <p:pic>
          <p:nvPicPr>
            <p:cNvPr id="63"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64" name="ZoneTexte 63"/>
            <p:cNvSpPr txBox="1"/>
            <p:nvPr/>
          </p:nvSpPr>
          <p:spPr>
            <a:xfrm>
              <a:off x="3153979" y="3486265"/>
              <a:ext cx="973081" cy="339556"/>
            </a:xfrm>
            <a:prstGeom prst="rect">
              <a:avLst/>
            </a:prstGeom>
            <a:noFill/>
          </p:spPr>
          <p:txBody>
            <a:bodyPr wrap="none" rtlCol="0">
              <a:spAutoFit/>
            </a:bodyPr>
            <a:lstStyle/>
            <a:p>
              <a:pPr algn="ctr"/>
              <a:r>
                <a:rPr lang="fr-FR" sz="1200" dirty="0" smtClean="0"/>
                <a:t>Client PC</a:t>
              </a:r>
              <a:endParaRPr lang="fr-FR" sz="1200" dirty="0"/>
            </a:p>
          </p:txBody>
        </p:sp>
      </p:grpSp>
      <p:grpSp>
        <p:nvGrpSpPr>
          <p:cNvPr id="68" name="Groupe 67"/>
          <p:cNvGrpSpPr/>
          <p:nvPr/>
        </p:nvGrpSpPr>
        <p:grpSpPr>
          <a:xfrm>
            <a:off x="2798510" y="3143568"/>
            <a:ext cx="914630" cy="649235"/>
            <a:chOff x="5267525" y="4581825"/>
            <a:chExt cx="1121190" cy="795858"/>
          </a:xfrm>
        </p:grpSpPr>
        <p:pic>
          <p:nvPicPr>
            <p:cNvPr id="69"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70" name="ZoneTexte 69"/>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grpSp>
        <p:nvGrpSpPr>
          <p:cNvPr id="51" name="Groupe 50"/>
          <p:cNvGrpSpPr/>
          <p:nvPr/>
        </p:nvGrpSpPr>
        <p:grpSpPr>
          <a:xfrm>
            <a:off x="7647380" y="2103168"/>
            <a:ext cx="899605" cy="987065"/>
            <a:chOff x="1924868" y="2138209"/>
            <a:chExt cx="899605" cy="987065"/>
          </a:xfrm>
        </p:grpSpPr>
        <p:sp>
          <p:nvSpPr>
            <p:cNvPr id="71" name="ZoneTexte 70"/>
            <p:cNvSpPr txBox="1"/>
            <p:nvPr/>
          </p:nvSpPr>
          <p:spPr>
            <a:xfrm>
              <a:off x="1924868" y="2663609"/>
              <a:ext cx="899605" cy="461665"/>
            </a:xfrm>
            <a:prstGeom prst="rect">
              <a:avLst/>
            </a:prstGeom>
            <a:noFill/>
          </p:spPr>
          <p:txBody>
            <a:bodyPr wrap="none" rtlCol="0">
              <a:spAutoFit/>
            </a:bodyPr>
            <a:lstStyle/>
            <a:p>
              <a:pPr algn="ctr"/>
              <a:r>
                <a:rPr lang="fr-FR" sz="1200" dirty="0" smtClean="0"/>
                <a:t>Imprimante</a:t>
              </a:r>
            </a:p>
            <a:p>
              <a:pPr algn="ctr"/>
              <a:r>
                <a:rPr lang="fr-FR" sz="1200" dirty="0" smtClean="0"/>
                <a:t>réseau</a:t>
              </a:r>
            </a:p>
          </p:txBody>
        </p:sp>
        <p:pic>
          <p:nvPicPr>
            <p:cNvPr id="1033" name="Picture 9" descr="C:\Enseignement\GitHub\Informatique_College\Formation_2018\Quizz_Pomme\Images\lnasto-Laser-Printer-ln-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665088" y="3995425"/>
            <a:ext cx="793807" cy="930872"/>
            <a:chOff x="3153979" y="2684721"/>
            <a:chExt cx="973081" cy="1141100"/>
          </a:xfrm>
        </p:grpSpPr>
        <p:pic>
          <p:nvPicPr>
            <p:cNvPr id="76"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77" name="ZoneTexte 76"/>
            <p:cNvSpPr txBox="1"/>
            <p:nvPr/>
          </p:nvSpPr>
          <p:spPr>
            <a:xfrm>
              <a:off x="3153979" y="3486265"/>
              <a:ext cx="973081" cy="339556"/>
            </a:xfrm>
            <a:prstGeom prst="rect">
              <a:avLst/>
            </a:prstGeom>
            <a:noFill/>
          </p:spPr>
          <p:txBody>
            <a:bodyPr wrap="none" rtlCol="0">
              <a:spAutoFit/>
            </a:bodyPr>
            <a:lstStyle/>
            <a:p>
              <a:pPr algn="ctr"/>
              <a:r>
                <a:rPr lang="fr-FR" sz="1200" dirty="0" smtClean="0"/>
                <a:t>Client PC</a:t>
              </a:r>
              <a:endParaRPr lang="fr-FR" sz="1200" dirty="0"/>
            </a:p>
          </p:txBody>
        </p:sp>
      </p:grpSp>
      <p:grpSp>
        <p:nvGrpSpPr>
          <p:cNvPr id="81" name="Groupe 80"/>
          <p:cNvGrpSpPr/>
          <p:nvPr/>
        </p:nvGrpSpPr>
        <p:grpSpPr>
          <a:xfrm>
            <a:off x="2958307" y="4571475"/>
            <a:ext cx="914630" cy="649235"/>
            <a:chOff x="5267525" y="4581825"/>
            <a:chExt cx="1121190" cy="795858"/>
          </a:xfrm>
        </p:grpSpPr>
        <p:pic>
          <p:nvPicPr>
            <p:cNvPr id="82"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grpSp>
        <p:nvGrpSpPr>
          <p:cNvPr id="87" name="Groupe 86"/>
          <p:cNvGrpSpPr/>
          <p:nvPr/>
        </p:nvGrpSpPr>
        <p:grpSpPr>
          <a:xfrm>
            <a:off x="595524" y="5271592"/>
            <a:ext cx="899605" cy="987065"/>
            <a:chOff x="1924867" y="2138209"/>
            <a:chExt cx="899605" cy="987065"/>
          </a:xfrm>
        </p:grpSpPr>
        <p:sp>
          <p:nvSpPr>
            <p:cNvPr id="88" name="ZoneTexte 87"/>
            <p:cNvSpPr txBox="1"/>
            <p:nvPr/>
          </p:nvSpPr>
          <p:spPr>
            <a:xfrm>
              <a:off x="1924867" y="2663609"/>
              <a:ext cx="899605" cy="461665"/>
            </a:xfrm>
            <a:prstGeom prst="rect">
              <a:avLst/>
            </a:prstGeom>
            <a:noFill/>
          </p:spPr>
          <p:txBody>
            <a:bodyPr wrap="none" rtlCol="0">
              <a:spAutoFit/>
            </a:bodyPr>
            <a:lstStyle/>
            <a:p>
              <a:pPr algn="ctr"/>
              <a:r>
                <a:rPr lang="fr-FR" sz="1200" dirty="0" smtClean="0"/>
                <a:t>Imprimante</a:t>
              </a:r>
            </a:p>
            <a:p>
              <a:pPr algn="ctr"/>
              <a:r>
                <a:rPr lang="fr-FR" sz="1200" dirty="0" smtClean="0"/>
                <a:t>réseau</a:t>
              </a:r>
            </a:p>
          </p:txBody>
        </p:sp>
        <p:pic>
          <p:nvPicPr>
            <p:cNvPr id="89" name="Picture 9" descr="C:\Enseignement\GitHub\Informatique_College\Formation_2018\Quizz_Pomme\Images\lnasto-Laser-Printer-ln-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2" name="Connecteur droit 91"/>
          <p:cNvCxnSpPr>
            <a:stCxn id="82" idx="1"/>
            <a:endCxn id="76" idx="3"/>
          </p:cNvCxnSpPr>
          <p:nvPr/>
        </p:nvCxnSpPr>
        <p:spPr>
          <a:xfrm flipH="1" flipV="1">
            <a:off x="1355701" y="4289134"/>
            <a:ext cx="1602606" cy="47421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a:stCxn id="89" idx="3"/>
            <a:endCxn id="82" idx="1"/>
          </p:cNvCxnSpPr>
          <p:nvPr/>
        </p:nvCxnSpPr>
        <p:spPr>
          <a:xfrm flipV="1">
            <a:off x="1482019" y="4763347"/>
            <a:ext cx="1476288" cy="81684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69" idx="1"/>
            <a:endCxn id="64" idx="3"/>
          </p:cNvCxnSpPr>
          <p:nvPr/>
        </p:nvCxnSpPr>
        <p:spPr>
          <a:xfrm flipH="1" flipV="1">
            <a:off x="2208267" y="2967684"/>
            <a:ext cx="590243" cy="367756"/>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135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smtClean="0"/>
              <a:t>Architecture client-serveur</a:t>
            </a:r>
            <a:endParaRPr lang="fr-FR" dirty="0"/>
          </a:p>
        </p:txBody>
      </p:sp>
      <p:sp>
        <p:nvSpPr>
          <p:cNvPr id="3" name="Espace réservé du pied de page 2"/>
          <p:cNvSpPr>
            <a:spLocks noGrp="1"/>
          </p:cNvSpPr>
          <p:nvPr>
            <p:ph type="ftr" sz="quarter" idx="11"/>
          </p:nvPr>
        </p:nvSpPr>
        <p:spPr/>
        <p:txBody>
          <a:bodyPr/>
          <a:lstStyle/>
          <a:p>
            <a:r>
              <a:rPr lang="fr-FR" smtClean="0"/>
              <a:t>David Violeau – Xavier Pessoles</a:t>
            </a:r>
            <a:endParaRPr lang="fr-F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21</a:t>
            </a:fld>
            <a:endParaRPr lang="fr-FR"/>
          </a:p>
        </p:txBody>
      </p:sp>
      <p:sp>
        <p:nvSpPr>
          <p:cNvPr id="5" name="Espace réservé du contenu 4"/>
          <p:cNvSpPr>
            <a:spLocks noGrp="1"/>
          </p:cNvSpPr>
          <p:nvPr>
            <p:ph sz="quarter" idx="1"/>
          </p:nvPr>
        </p:nvSpPr>
        <p:spPr>
          <a:xfrm>
            <a:off x="251520" y="980728"/>
            <a:ext cx="8640960" cy="504056"/>
          </a:xfrm>
        </p:spPr>
        <p:txBody>
          <a:bodyPr/>
          <a:lstStyle/>
          <a:p>
            <a:r>
              <a:rPr lang="fr-FR" dirty="0" smtClean="0"/>
              <a:t>Associer chacun des clients à son serveur</a:t>
            </a:r>
            <a:endParaRPr lang="fr-FR" dirty="0"/>
          </a:p>
        </p:txBody>
      </p:sp>
      <p:sp>
        <p:nvSpPr>
          <p:cNvPr id="7" name="Espace réservé du contenu 4"/>
          <p:cNvSpPr txBox="1">
            <a:spLocks/>
          </p:cNvSpPr>
          <p:nvPr/>
        </p:nvSpPr>
        <p:spPr>
          <a:xfrm>
            <a:off x="251520" y="1772816"/>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Clients</a:t>
            </a:r>
          </a:p>
          <a:p>
            <a:pPr lvl="1"/>
            <a:r>
              <a:rPr lang="fr-FR" dirty="0" smtClean="0"/>
              <a:t>Firefox – Chrome</a:t>
            </a:r>
          </a:p>
          <a:p>
            <a:pPr lvl="1"/>
            <a:r>
              <a:rPr lang="fr-FR" dirty="0" smtClean="0"/>
              <a:t>Thunderbird – Outlook</a:t>
            </a:r>
          </a:p>
          <a:p>
            <a:pPr lvl="1"/>
            <a:r>
              <a:rPr lang="fr-FR" dirty="0" smtClean="0"/>
              <a:t>Filezilla</a:t>
            </a:r>
          </a:p>
        </p:txBody>
      </p:sp>
      <p:sp>
        <p:nvSpPr>
          <p:cNvPr id="8" name="Espace réservé du contenu 4"/>
          <p:cNvSpPr txBox="1">
            <a:spLocks/>
          </p:cNvSpPr>
          <p:nvPr/>
        </p:nvSpPr>
        <p:spPr>
          <a:xfrm>
            <a:off x="5292080" y="1772816"/>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Serveurs</a:t>
            </a:r>
          </a:p>
          <a:p>
            <a:pPr lvl="1"/>
            <a:r>
              <a:rPr lang="fr-FR" dirty="0" smtClean="0"/>
              <a:t>Serveur POP – IMAP</a:t>
            </a:r>
          </a:p>
          <a:p>
            <a:pPr lvl="1"/>
            <a:r>
              <a:rPr lang="fr-FR" dirty="0" smtClean="0"/>
              <a:t>Serveur HTTP (Apache)</a:t>
            </a:r>
          </a:p>
          <a:p>
            <a:pPr lvl="1"/>
            <a:r>
              <a:rPr lang="fr-FR" dirty="0" smtClean="0"/>
              <a:t>Serveur FTP</a:t>
            </a:r>
            <a:endParaRPr lang="fr-FR" dirty="0"/>
          </a:p>
        </p:txBody>
      </p:sp>
      <p:sp>
        <p:nvSpPr>
          <p:cNvPr id="9"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3501008"/>
            <a:ext cx="8585788" cy="285057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endParaRPr lang="fr-FR" dirty="0">
              <a:solidFill>
                <a:srgbClr val="FF0000"/>
              </a:solidFill>
            </a:endParaRPr>
          </a:p>
        </p:txBody>
      </p:sp>
      <p:sp>
        <p:nvSpPr>
          <p:cNvPr id="10" name="Espace réservé du contenu 4"/>
          <p:cNvSpPr txBox="1">
            <a:spLocks/>
          </p:cNvSpPr>
          <p:nvPr/>
        </p:nvSpPr>
        <p:spPr>
          <a:xfrm>
            <a:off x="323528" y="4149080"/>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Clients</a:t>
            </a:r>
          </a:p>
          <a:p>
            <a:pPr lvl="1"/>
            <a:r>
              <a:rPr lang="fr-FR" dirty="0" smtClean="0"/>
              <a:t>Firefox – Chrome</a:t>
            </a:r>
          </a:p>
          <a:p>
            <a:pPr lvl="1"/>
            <a:r>
              <a:rPr lang="fr-FR" dirty="0" smtClean="0"/>
              <a:t>Thunderbird – Outlook</a:t>
            </a:r>
          </a:p>
          <a:p>
            <a:pPr lvl="1"/>
            <a:r>
              <a:rPr lang="fr-FR" dirty="0" smtClean="0"/>
              <a:t>Filezilla</a:t>
            </a:r>
          </a:p>
        </p:txBody>
      </p:sp>
      <p:sp>
        <p:nvSpPr>
          <p:cNvPr id="11" name="Espace réservé du contenu 4"/>
          <p:cNvSpPr txBox="1">
            <a:spLocks/>
          </p:cNvSpPr>
          <p:nvPr/>
        </p:nvSpPr>
        <p:spPr>
          <a:xfrm>
            <a:off x="5364088" y="4149080"/>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Serveurs</a:t>
            </a:r>
          </a:p>
          <a:p>
            <a:pPr lvl="1"/>
            <a:r>
              <a:rPr lang="fr-FR" dirty="0" smtClean="0"/>
              <a:t>Serveur POP – IMAP</a:t>
            </a:r>
          </a:p>
          <a:p>
            <a:pPr lvl="1"/>
            <a:r>
              <a:rPr lang="fr-FR" dirty="0" smtClean="0"/>
              <a:t>Serveur HTTP (Apache)</a:t>
            </a:r>
          </a:p>
          <a:p>
            <a:pPr lvl="1"/>
            <a:r>
              <a:rPr lang="fr-FR" dirty="0" smtClean="0"/>
              <a:t>Serveur FTP</a:t>
            </a:r>
            <a:endParaRPr lang="fr-FR" dirty="0"/>
          </a:p>
        </p:txBody>
      </p:sp>
      <p:cxnSp>
        <p:nvCxnSpPr>
          <p:cNvPr id="12" name="Connecteur droit 11"/>
          <p:cNvCxnSpPr/>
          <p:nvPr/>
        </p:nvCxnSpPr>
        <p:spPr>
          <a:xfrm>
            <a:off x="3851920" y="4813979"/>
            <a:ext cx="1872208" cy="48722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flipV="1">
            <a:off x="3923928" y="4926298"/>
            <a:ext cx="1800200" cy="37491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3923928" y="5661248"/>
            <a:ext cx="180020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97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a:t>
            </a:r>
            <a:r>
              <a:rPr lang="fr-FR" dirty="0"/>
              <a:t>. Mettre en place un </a:t>
            </a:r>
            <a:r>
              <a:rPr lang="fr-FR" dirty="0" smtClean="0"/>
              <a:t>réseau</a:t>
            </a:r>
            <a:br>
              <a:rPr lang="fr-FR" dirty="0" smtClean="0"/>
            </a:br>
            <a:r>
              <a:rPr lang="fr-FR" dirty="0" smtClean="0"/>
              <a:t>Notions de couches</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22</a:t>
            </a:fld>
            <a:endParaRPr lang="fr-FR"/>
          </a:p>
        </p:txBody>
      </p:sp>
      <p:sp>
        <p:nvSpPr>
          <p:cNvPr id="5" name="Espace réservé du contenu 4"/>
          <p:cNvSpPr>
            <a:spLocks noGrp="1"/>
          </p:cNvSpPr>
          <p:nvPr>
            <p:ph sz="quarter" idx="1"/>
          </p:nvPr>
        </p:nvSpPr>
        <p:spPr>
          <a:xfrm>
            <a:off x="251520" y="980728"/>
            <a:ext cx="8640960" cy="2304256"/>
          </a:xfrm>
        </p:spPr>
        <p:txBody>
          <a:bodyPr>
            <a:normAutofit/>
          </a:bodyPr>
          <a:lstStyle/>
          <a:p>
            <a:r>
              <a:rPr lang="fr-FR" dirty="0" smtClean="0"/>
              <a:t>Le modèle OSI est organisé en couches..</a:t>
            </a:r>
          </a:p>
          <a:p>
            <a:r>
              <a:rPr lang="fr-FR" dirty="0" smtClean="0"/>
              <a:t>Répartir les couches suivantes dans les couches </a:t>
            </a:r>
            <a:r>
              <a:rPr lang="fr-FR" dirty="0"/>
              <a:t>« matérielle » et </a:t>
            </a:r>
            <a:r>
              <a:rPr lang="fr-FR" dirty="0" smtClean="0"/>
              <a:t>« haute ».</a:t>
            </a:r>
          </a:p>
          <a:p>
            <a:r>
              <a:rPr lang="fr-FR" dirty="0" smtClean="0"/>
              <a:t>Couche d’application, de présentation, de session, de transport, de réseau, de liaison, physique</a:t>
            </a:r>
            <a:endParaRPr lang="fr-FR" dirty="0"/>
          </a:p>
        </p:txBody>
      </p:sp>
      <p:sp>
        <p:nvSpPr>
          <p:cNvPr id="6"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3429000"/>
            <a:ext cx="8585788" cy="2922587"/>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endParaRPr lang="fr-FR" dirty="0" smtClean="0">
              <a:solidFill>
                <a:srgbClr val="FF0000"/>
              </a:solidFill>
            </a:endParaRPr>
          </a:p>
          <a:p>
            <a:pPr marL="0" indent="0">
              <a:buNone/>
            </a:pPr>
            <a:endParaRPr lang="fr-FR" dirty="0">
              <a:solidFill>
                <a:srgbClr val="FF0000"/>
              </a:solidFill>
            </a:endParaRPr>
          </a:p>
          <a:p>
            <a:pPr lvl="1"/>
            <a:endParaRPr lang="fr-FR" dirty="0">
              <a:solidFill>
                <a:srgbClr val="FF0000"/>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1266013773"/>
              </p:ext>
            </p:extLst>
          </p:nvPr>
        </p:nvGraphicFramePr>
        <p:xfrm>
          <a:off x="1043608" y="4365104"/>
          <a:ext cx="6096000" cy="15595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fr-FR" dirty="0" smtClean="0"/>
                        <a:t>Couche Matérielle</a:t>
                      </a:r>
                      <a:endParaRPr lang="fr-FR" dirty="0"/>
                    </a:p>
                  </a:txBody>
                  <a:tcPr/>
                </a:tc>
                <a:tc>
                  <a:txBody>
                    <a:bodyPr/>
                    <a:lstStyle/>
                    <a:p>
                      <a:r>
                        <a:rPr lang="fr-FR" dirty="0" smtClean="0"/>
                        <a:t>Couche haute</a:t>
                      </a:r>
                      <a:endParaRPr lang="fr-FR" dirty="0"/>
                    </a:p>
                  </a:txBody>
                  <a:tcPr/>
                </a:tc>
              </a:tr>
              <a:tr h="370840">
                <a:tc>
                  <a:txBody>
                    <a:bodyPr/>
                    <a:lstStyle/>
                    <a:p>
                      <a:r>
                        <a:rPr lang="fr-FR" dirty="0" smtClean="0"/>
                        <a:t>Couche Physique</a:t>
                      </a:r>
                    </a:p>
                    <a:p>
                      <a:r>
                        <a:rPr lang="fr-FR" dirty="0" smtClean="0"/>
                        <a:t>Couche</a:t>
                      </a:r>
                      <a:r>
                        <a:rPr lang="fr-FR" baseline="0" dirty="0" smtClean="0"/>
                        <a:t> de liaison</a:t>
                      </a:r>
                    </a:p>
                    <a:p>
                      <a:r>
                        <a:rPr lang="fr-FR" baseline="0" dirty="0" smtClean="0"/>
                        <a:t>Couche de réseau</a:t>
                      </a:r>
                      <a:endParaRPr lang="fr-FR" dirty="0"/>
                    </a:p>
                  </a:txBody>
                  <a:tcPr/>
                </a:tc>
                <a:tc>
                  <a:txBody>
                    <a:bodyPr/>
                    <a:lstStyle/>
                    <a:p>
                      <a:r>
                        <a:rPr lang="fr-FR" dirty="0" smtClean="0"/>
                        <a:t>Couche de transport</a:t>
                      </a:r>
                    </a:p>
                    <a:p>
                      <a:r>
                        <a:rPr lang="fr-FR" dirty="0" smtClean="0"/>
                        <a:t>Couche de session</a:t>
                      </a:r>
                    </a:p>
                    <a:p>
                      <a:r>
                        <a:rPr lang="fr-FR" dirty="0" smtClean="0"/>
                        <a:t>Couche de présentation</a:t>
                      </a:r>
                    </a:p>
                    <a:p>
                      <a:r>
                        <a:rPr lang="fr-FR" dirty="0" smtClean="0"/>
                        <a:t>Couche d’application</a:t>
                      </a:r>
                      <a:endParaRPr lang="fr-FR" dirty="0"/>
                    </a:p>
                  </a:txBody>
                  <a:tcPr/>
                </a:tc>
              </a:tr>
            </a:tbl>
          </a:graphicData>
        </a:graphic>
      </p:graphicFrame>
    </p:spTree>
    <p:extLst>
      <p:ext uri="{BB962C8B-B14F-4D97-AF65-F5344CB8AC3E}">
        <p14:creationId xmlns:p14="http://schemas.microsoft.com/office/powerpoint/2010/main" val="296507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a:t>
            </a:r>
            <a:r>
              <a:rPr lang="fr-FR" dirty="0"/>
              <a:t>. Mettre en place un </a:t>
            </a:r>
            <a:r>
              <a:rPr lang="fr-FR" dirty="0" smtClean="0"/>
              <a:t>réseau</a:t>
            </a:r>
            <a:br>
              <a:rPr lang="fr-FR" dirty="0" smtClean="0"/>
            </a:br>
            <a:r>
              <a:rPr lang="fr-FR" dirty="0" smtClean="0"/>
              <a:t>Notions de couches</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23</a:t>
            </a:fld>
            <a:endParaRPr lang="fr-FR"/>
          </a:p>
        </p:txBody>
      </p:sp>
      <p:sp>
        <p:nvSpPr>
          <p:cNvPr id="5" name="Espace réservé du contenu 4"/>
          <p:cNvSpPr>
            <a:spLocks noGrp="1"/>
          </p:cNvSpPr>
          <p:nvPr>
            <p:ph sz="quarter" idx="1"/>
          </p:nvPr>
        </p:nvSpPr>
        <p:spPr>
          <a:xfrm>
            <a:off x="251520" y="980728"/>
            <a:ext cx="8640960" cy="2304256"/>
          </a:xfrm>
        </p:spPr>
        <p:txBody>
          <a:bodyPr>
            <a:normAutofit/>
          </a:bodyPr>
          <a:lstStyle/>
          <a:p>
            <a:r>
              <a:rPr lang="fr-FR" dirty="0" smtClean="0"/>
              <a:t>Pour chaque couche de la couche matérielle (physique, liaison, réseau) associer un matériel (routeur, switch, hub) et l’unité de données du protocole associée à la couche (bit, trame, paquet)</a:t>
            </a:r>
            <a:endParaRPr lang="fr-FR" dirty="0"/>
          </a:p>
        </p:txBody>
      </p:sp>
      <p:sp>
        <p:nvSpPr>
          <p:cNvPr id="6"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3429000"/>
            <a:ext cx="8585788" cy="2922587"/>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endParaRPr lang="fr-FR" dirty="0" smtClean="0">
              <a:solidFill>
                <a:srgbClr val="FF0000"/>
              </a:solidFill>
            </a:endParaRPr>
          </a:p>
          <a:p>
            <a:pPr marL="0" indent="0">
              <a:buNone/>
            </a:pPr>
            <a:endParaRPr lang="fr-FR" dirty="0">
              <a:solidFill>
                <a:srgbClr val="FF0000"/>
              </a:solidFill>
            </a:endParaRPr>
          </a:p>
          <a:p>
            <a:pPr lvl="1"/>
            <a:endParaRPr lang="fr-FR" dirty="0">
              <a:solidFill>
                <a:srgbClr val="FF0000"/>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2239610661"/>
              </p:ext>
            </p:extLst>
          </p:nvPr>
        </p:nvGraphicFramePr>
        <p:xfrm>
          <a:off x="467545" y="4149080"/>
          <a:ext cx="8208912" cy="1554480"/>
        </p:xfrm>
        <a:graphic>
          <a:graphicData uri="http://schemas.openxmlformats.org/drawingml/2006/table">
            <a:tbl>
              <a:tblPr firstRow="1" bandRow="1">
                <a:tableStyleId>{5C22544A-7EE6-4342-B048-85BDC9FD1C3A}</a:tableStyleId>
              </a:tblPr>
              <a:tblGrid>
                <a:gridCol w="2736304"/>
                <a:gridCol w="2736304"/>
                <a:gridCol w="2736304"/>
              </a:tblGrid>
              <a:tr h="581751">
                <a:tc>
                  <a:txBody>
                    <a:bodyPr/>
                    <a:lstStyle/>
                    <a:p>
                      <a:r>
                        <a:rPr lang="fr-FR" dirty="0" smtClean="0"/>
                        <a:t>Couche Matérielle</a:t>
                      </a:r>
                      <a:endParaRPr lang="fr-FR" dirty="0"/>
                    </a:p>
                  </a:txBody>
                  <a:tcPr/>
                </a:tc>
                <a:tc>
                  <a:txBody>
                    <a:bodyPr/>
                    <a:lstStyle/>
                    <a:p>
                      <a:r>
                        <a:rPr lang="fr-FR" dirty="0" smtClean="0"/>
                        <a:t>Matériel</a:t>
                      </a:r>
                      <a:endParaRPr lang="fr-FR" dirty="0"/>
                    </a:p>
                  </a:txBody>
                  <a:tcPr/>
                </a:tc>
                <a:tc>
                  <a:txBody>
                    <a:bodyPr/>
                    <a:lstStyle/>
                    <a:p>
                      <a:r>
                        <a:rPr lang="fr-FR" dirty="0" smtClean="0"/>
                        <a:t>Unité</a:t>
                      </a:r>
                      <a:r>
                        <a:rPr lang="fr-FR" baseline="0" dirty="0" smtClean="0"/>
                        <a:t> de données du protocole</a:t>
                      </a:r>
                      <a:endParaRPr lang="fr-FR" dirty="0"/>
                    </a:p>
                  </a:txBody>
                  <a:tcPr/>
                </a:tc>
              </a:tr>
              <a:tr h="642385">
                <a:tc>
                  <a:txBody>
                    <a:bodyPr/>
                    <a:lstStyle/>
                    <a:p>
                      <a:r>
                        <a:rPr lang="fr-FR" dirty="0" smtClean="0"/>
                        <a:t>1. Couche Physique</a:t>
                      </a:r>
                    </a:p>
                    <a:p>
                      <a:r>
                        <a:rPr lang="fr-FR" dirty="0" smtClean="0"/>
                        <a:t>2. Couche</a:t>
                      </a:r>
                      <a:r>
                        <a:rPr lang="fr-FR" baseline="0" dirty="0" smtClean="0"/>
                        <a:t> de liaison</a:t>
                      </a:r>
                    </a:p>
                    <a:p>
                      <a:r>
                        <a:rPr lang="fr-FR" baseline="0" dirty="0" smtClean="0"/>
                        <a:t>3. Couche de réseau</a:t>
                      </a:r>
                      <a:endParaRPr lang="fr-FR" dirty="0"/>
                    </a:p>
                  </a:txBody>
                  <a:tcPr/>
                </a:tc>
                <a:tc>
                  <a:txBody>
                    <a:bodyPr/>
                    <a:lstStyle/>
                    <a:p>
                      <a:r>
                        <a:rPr lang="fr-FR" dirty="0" smtClean="0"/>
                        <a:t>Hub</a:t>
                      </a:r>
                    </a:p>
                    <a:p>
                      <a:r>
                        <a:rPr lang="fr-FR" dirty="0" smtClean="0"/>
                        <a:t>Switch</a:t>
                      </a:r>
                    </a:p>
                    <a:p>
                      <a:r>
                        <a:rPr lang="fr-FR" dirty="0" smtClean="0"/>
                        <a:t>Routeur</a:t>
                      </a:r>
                      <a:endParaRPr lang="fr-FR" dirty="0"/>
                    </a:p>
                  </a:txBody>
                  <a:tcPr/>
                </a:tc>
                <a:tc>
                  <a:txBody>
                    <a:bodyPr/>
                    <a:lstStyle/>
                    <a:p>
                      <a:r>
                        <a:rPr lang="fr-FR" dirty="0" smtClean="0"/>
                        <a:t>Bit</a:t>
                      </a:r>
                    </a:p>
                    <a:p>
                      <a:r>
                        <a:rPr lang="fr-FR" dirty="0" smtClean="0"/>
                        <a:t>Trame</a:t>
                      </a:r>
                    </a:p>
                    <a:p>
                      <a:r>
                        <a:rPr lang="fr-FR" dirty="0" smtClean="0"/>
                        <a:t>Paquet</a:t>
                      </a:r>
                      <a:endParaRPr lang="fr-FR" dirty="0"/>
                    </a:p>
                  </a:txBody>
                  <a:tcPr/>
                </a:tc>
              </a:tr>
            </a:tbl>
          </a:graphicData>
        </a:graphic>
      </p:graphicFrame>
    </p:spTree>
    <p:extLst>
      <p:ext uri="{BB962C8B-B14F-4D97-AF65-F5344CB8AC3E}">
        <p14:creationId xmlns:p14="http://schemas.microsoft.com/office/powerpoint/2010/main" val="2094566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Notions de couches</a:t>
            </a:r>
          </a:p>
        </p:txBody>
      </p:sp>
      <p:sp>
        <p:nvSpPr>
          <p:cNvPr id="3" name="Espace réservé du pied de page 2"/>
          <p:cNvSpPr>
            <a:spLocks noGrp="1"/>
          </p:cNvSpPr>
          <p:nvPr>
            <p:ph type="ftr" sz="quarter" idx="11"/>
          </p:nvPr>
        </p:nvSpPr>
        <p:spPr/>
        <p:txBody>
          <a:bodyPr/>
          <a:lstStyle/>
          <a:p>
            <a:r>
              <a:rPr lang="fr-FR" smtClean="0"/>
              <a:t>David Violeau – Xavier Pessoles</a:t>
            </a:r>
            <a:endParaRPr lang="fr-F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24</a:t>
            </a:fld>
            <a:endParaRPr lang="fr-FR"/>
          </a:p>
        </p:txBody>
      </p:sp>
      <p:sp>
        <p:nvSpPr>
          <p:cNvPr id="7" name="Espace réservé du contenu 6"/>
          <p:cNvSpPr>
            <a:spLocks noGrp="1"/>
          </p:cNvSpPr>
          <p:nvPr>
            <p:ph sz="quarter" idx="1"/>
          </p:nvPr>
        </p:nvSpPr>
        <p:spPr>
          <a:xfrm>
            <a:off x="251520" y="980728"/>
            <a:ext cx="6912768" cy="1965612"/>
          </a:xfrm>
        </p:spPr>
        <p:txBody>
          <a:bodyPr/>
          <a:lstStyle/>
          <a:p>
            <a:r>
              <a:rPr lang="fr-FR" dirty="0" smtClean="0"/>
              <a:t>Le protocole Ethernet (couche 2) permet de communiquer entre différents types de machines (PC, Serveur, </a:t>
            </a:r>
            <a:r>
              <a:rPr lang="fr-FR" smtClean="0"/>
              <a:t>imprimante réseau). </a:t>
            </a:r>
            <a:endParaRPr lang="fr-FR" dirty="0" smtClean="0"/>
          </a:p>
          <a:p>
            <a:r>
              <a:rPr lang="fr-FR" dirty="0" smtClean="0"/>
              <a:t>Une trame Ethernet est constituée ainsi : </a:t>
            </a:r>
            <a:endParaRPr lang="fr-FR" dirty="0"/>
          </a:p>
        </p:txBody>
      </p:sp>
      <p:sp>
        <p:nvSpPr>
          <p:cNvPr id="8" name="Rectangle 7"/>
          <p:cNvSpPr/>
          <p:nvPr/>
        </p:nvSpPr>
        <p:spPr>
          <a:xfrm>
            <a:off x="7452408" y="980728"/>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smtClean="0"/>
              <a:t>7. Application</a:t>
            </a:r>
            <a:endParaRPr lang="fr-FR" sz="1400" dirty="0"/>
          </a:p>
        </p:txBody>
      </p:sp>
      <p:sp>
        <p:nvSpPr>
          <p:cNvPr id="9" name="Rectangle 8"/>
          <p:cNvSpPr/>
          <p:nvPr/>
        </p:nvSpPr>
        <p:spPr>
          <a:xfrm>
            <a:off x="7452408" y="1472131"/>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smtClean="0"/>
              <a:t>6. Présentation</a:t>
            </a:r>
            <a:endParaRPr lang="fr-FR" sz="1400" dirty="0"/>
          </a:p>
        </p:txBody>
      </p:sp>
      <p:sp>
        <p:nvSpPr>
          <p:cNvPr id="10" name="Double flèche verticale 9"/>
          <p:cNvSpPr/>
          <p:nvPr/>
        </p:nvSpPr>
        <p:spPr>
          <a:xfrm>
            <a:off x="8100480" y="1270672"/>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1" name="Rectangle 10"/>
          <p:cNvSpPr/>
          <p:nvPr/>
        </p:nvSpPr>
        <p:spPr>
          <a:xfrm>
            <a:off x="7452408" y="1963533"/>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smtClean="0"/>
              <a:t>5. Session</a:t>
            </a:r>
            <a:endParaRPr lang="fr-FR" sz="1400" dirty="0"/>
          </a:p>
        </p:txBody>
      </p:sp>
      <p:sp>
        <p:nvSpPr>
          <p:cNvPr id="12" name="Double flèche verticale 11"/>
          <p:cNvSpPr/>
          <p:nvPr/>
        </p:nvSpPr>
        <p:spPr>
          <a:xfrm>
            <a:off x="8100480" y="1762074"/>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3" name="Rectangle 12"/>
          <p:cNvSpPr/>
          <p:nvPr/>
        </p:nvSpPr>
        <p:spPr>
          <a:xfrm>
            <a:off x="7452408" y="2454937"/>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smtClean="0"/>
              <a:t>4. Transport</a:t>
            </a:r>
            <a:endParaRPr lang="fr-FR" sz="1400" dirty="0"/>
          </a:p>
        </p:txBody>
      </p:sp>
      <p:sp>
        <p:nvSpPr>
          <p:cNvPr id="14" name="Double flèche verticale 13"/>
          <p:cNvSpPr/>
          <p:nvPr/>
        </p:nvSpPr>
        <p:spPr>
          <a:xfrm>
            <a:off x="8100480" y="2253477"/>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Rectangle 14"/>
          <p:cNvSpPr/>
          <p:nvPr/>
        </p:nvSpPr>
        <p:spPr>
          <a:xfrm>
            <a:off x="7452408" y="2946340"/>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3</a:t>
            </a:r>
            <a:r>
              <a:rPr lang="fr-FR" sz="1400" dirty="0" smtClean="0"/>
              <a:t>. Réseau</a:t>
            </a:r>
            <a:endParaRPr lang="fr-FR" sz="1400" dirty="0"/>
          </a:p>
        </p:txBody>
      </p:sp>
      <p:sp>
        <p:nvSpPr>
          <p:cNvPr id="16" name="Double flèche verticale 15"/>
          <p:cNvSpPr/>
          <p:nvPr/>
        </p:nvSpPr>
        <p:spPr>
          <a:xfrm>
            <a:off x="8100480" y="2744881"/>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1" name="Rectangle 20"/>
          <p:cNvSpPr/>
          <p:nvPr/>
        </p:nvSpPr>
        <p:spPr>
          <a:xfrm>
            <a:off x="7452408" y="3437744"/>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100" dirty="0"/>
              <a:t>2</a:t>
            </a:r>
            <a:r>
              <a:rPr lang="fr-FR" sz="1100" dirty="0" smtClean="0"/>
              <a:t>. Liaison de données</a:t>
            </a:r>
            <a:endParaRPr lang="fr-FR" sz="1100" dirty="0"/>
          </a:p>
        </p:txBody>
      </p:sp>
      <p:sp>
        <p:nvSpPr>
          <p:cNvPr id="22" name="Double flèche verticale 21"/>
          <p:cNvSpPr/>
          <p:nvPr/>
        </p:nvSpPr>
        <p:spPr>
          <a:xfrm>
            <a:off x="8100480" y="3236284"/>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3" name="Rectangle 22"/>
          <p:cNvSpPr/>
          <p:nvPr/>
        </p:nvSpPr>
        <p:spPr>
          <a:xfrm>
            <a:off x="7452408" y="3929146"/>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smtClean="0"/>
              <a:t>1. Physique</a:t>
            </a:r>
            <a:endParaRPr lang="fr-FR" sz="1400" dirty="0"/>
          </a:p>
        </p:txBody>
      </p:sp>
      <p:sp>
        <p:nvSpPr>
          <p:cNvPr id="24" name="Double flèche verticale 23"/>
          <p:cNvSpPr/>
          <p:nvPr/>
        </p:nvSpPr>
        <p:spPr>
          <a:xfrm>
            <a:off x="8100480" y="3727688"/>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graphicFrame>
        <p:nvGraphicFramePr>
          <p:cNvPr id="25" name="Tableau 24"/>
          <p:cNvGraphicFramePr>
            <a:graphicFrameLocks noGrp="1"/>
          </p:cNvGraphicFramePr>
          <p:nvPr>
            <p:extLst>
              <p:ext uri="{D42A27DB-BD31-4B8C-83A1-F6EECF244321}">
                <p14:modId xmlns:p14="http://schemas.microsoft.com/office/powerpoint/2010/main" val="3976430020"/>
              </p:ext>
            </p:extLst>
          </p:nvPr>
        </p:nvGraphicFramePr>
        <p:xfrm>
          <a:off x="251520" y="2946340"/>
          <a:ext cx="6768750" cy="640080"/>
        </p:xfrm>
        <a:graphic>
          <a:graphicData uri="http://schemas.openxmlformats.org/drawingml/2006/table">
            <a:tbl>
              <a:tblPr firstRow="1" bandRow="1">
                <a:tableStyleId>{5C22544A-7EE6-4342-B048-85BDC9FD1C3A}</a:tableStyleId>
              </a:tblPr>
              <a:tblGrid>
                <a:gridCol w="1353750"/>
                <a:gridCol w="1353750"/>
                <a:gridCol w="1353750"/>
                <a:gridCol w="1353750"/>
                <a:gridCol w="1353750"/>
              </a:tblGrid>
              <a:tr h="370840">
                <a:tc>
                  <a:txBody>
                    <a:bodyPr/>
                    <a:lstStyle/>
                    <a:p>
                      <a:pPr algn="ctr"/>
                      <a:r>
                        <a:rPr lang="fr-FR" sz="1200" dirty="0" smtClean="0"/>
                        <a:t>ADRESSE MAC </a:t>
                      </a:r>
                    </a:p>
                    <a:p>
                      <a:pPr algn="ctr"/>
                      <a:r>
                        <a:rPr lang="fr-FR" sz="1200" dirty="0" smtClean="0"/>
                        <a:t>(Destinataire)</a:t>
                      </a:r>
                      <a:endParaRPr lang="fr-FR" sz="1200" dirty="0"/>
                    </a:p>
                  </a:txBody>
                  <a:tcPr anchor="ctr"/>
                </a:tc>
                <a:tc>
                  <a:txBody>
                    <a:bodyPr/>
                    <a:lstStyle/>
                    <a:p>
                      <a:pPr algn="ctr"/>
                      <a:r>
                        <a:rPr lang="fr-FR" sz="1200" dirty="0" smtClean="0"/>
                        <a:t>ADRESSE MAC </a:t>
                      </a:r>
                    </a:p>
                    <a:p>
                      <a:pPr algn="ctr"/>
                      <a:r>
                        <a:rPr lang="fr-FR" sz="1200" dirty="0" smtClean="0"/>
                        <a:t>(Expéditeur)</a:t>
                      </a:r>
                    </a:p>
                  </a:txBody>
                  <a:tcPr anchor="ctr"/>
                </a:tc>
                <a:tc>
                  <a:txBody>
                    <a:bodyPr/>
                    <a:lstStyle/>
                    <a:p>
                      <a:pPr algn="ctr"/>
                      <a:r>
                        <a:rPr lang="fr-FR" sz="1200" dirty="0" smtClean="0"/>
                        <a:t>Protocole couche 3</a:t>
                      </a:r>
                      <a:endParaRPr lang="fr-FR" sz="1200" dirty="0"/>
                    </a:p>
                  </a:txBody>
                  <a:tcPr anchor="ctr"/>
                </a:tc>
                <a:tc>
                  <a:txBody>
                    <a:bodyPr/>
                    <a:lstStyle/>
                    <a:p>
                      <a:pPr algn="ctr"/>
                      <a:r>
                        <a:rPr lang="fr-FR" sz="1200" dirty="0" smtClean="0"/>
                        <a:t>Données à transmettre</a:t>
                      </a:r>
                      <a:endParaRPr lang="fr-FR" sz="1200" dirty="0"/>
                    </a:p>
                  </a:txBody>
                  <a:tcPr anchor="ctr"/>
                </a:tc>
                <a:tc>
                  <a:txBody>
                    <a:bodyPr/>
                    <a:lstStyle/>
                    <a:p>
                      <a:pPr algn="ctr"/>
                      <a:r>
                        <a:rPr lang="fr-FR" sz="1200" dirty="0" smtClean="0"/>
                        <a:t>Code</a:t>
                      </a:r>
                      <a:r>
                        <a:rPr lang="fr-FR" sz="1200" baseline="0" dirty="0" smtClean="0"/>
                        <a:t> redondance cyclique</a:t>
                      </a:r>
                      <a:endParaRPr lang="fr-FR" sz="1200" dirty="0"/>
                    </a:p>
                  </a:txBody>
                  <a:tcPr anchor="ctr"/>
                </a:tc>
              </a:tr>
            </a:tbl>
          </a:graphicData>
        </a:graphic>
      </p:graphicFrame>
      <p:sp>
        <p:nvSpPr>
          <p:cNvPr id="26" name="Espace réservé du contenu 6"/>
          <p:cNvSpPr txBox="1">
            <a:spLocks/>
          </p:cNvSpPr>
          <p:nvPr/>
        </p:nvSpPr>
        <p:spPr>
          <a:xfrm>
            <a:off x="251520" y="3695636"/>
            <a:ext cx="6912768" cy="1965612"/>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VRAI/FAUX</a:t>
            </a:r>
          </a:p>
          <a:p>
            <a:endParaRPr lang="fr-FR" dirty="0"/>
          </a:p>
        </p:txBody>
      </p:sp>
      <p:graphicFrame>
        <p:nvGraphicFramePr>
          <p:cNvPr id="27" name="Tableau 26"/>
          <p:cNvGraphicFramePr>
            <a:graphicFrameLocks noGrp="1"/>
          </p:cNvGraphicFramePr>
          <p:nvPr>
            <p:extLst>
              <p:ext uri="{D42A27DB-BD31-4B8C-83A1-F6EECF244321}">
                <p14:modId xmlns:p14="http://schemas.microsoft.com/office/powerpoint/2010/main" val="2705723436"/>
              </p:ext>
            </p:extLst>
          </p:nvPr>
        </p:nvGraphicFramePr>
        <p:xfrm>
          <a:off x="251520" y="4217178"/>
          <a:ext cx="8641048" cy="2162078"/>
        </p:xfrm>
        <a:graphic>
          <a:graphicData uri="http://schemas.openxmlformats.org/drawingml/2006/table">
            <a:tbl>
              <a:tblPr firstRow="1" bandRow="1">
                <a:tableStyleId>{5C22544A-7EE6-4342-B048-85BDC9FD1C3A}</a:tableStyleId>
              </a:tblPr>
              <a:tblGrid>
                <a:gridCol w="3514136"/>
                <a:gridCol w="576064"/>
                <a:gridCol w="4550848"/>
              </a:tblGrid>
              <a:tr h="198421">
                <a:tc>
                  <a:txBody>
                    <a:bodyPr/>
                    <a:lstStyle/>
                    <a:p>
                      <a:r>
                        <a:rPr lang="fr-FR" sz="900" dirty="0" smtClean="0">
                          <a:solidFill>
                            <a:schemeClr val="tx1"/>
                          </a:solidFill>
                        </a:rPr>
                        <a:t>Question</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V/F</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Commentaires</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2494">
                <a:tc>
                  <a:txBody>
                    <a:bodyPr/>
                    <a:lstStyle/>
                    <a:p>
                      <a:r>
                        <a:rPr lang="fr-FR" sz="900" dirty="0" smtClean="0">
                          <a:solidFill>
                            <a:schemeClr val="tx1"/>
                          </a:solidFill>
                        </a:rPr>
                        <a:t>L’adresse MAC est unique pour</a:t>
                      </a:r>
                      <a:r>
                        <a:rPr lang="fr-FR" sz="900" baseline="0" dirty="0" smtClean="0">
                          <a:solidFill>
                            <a:schemeClr val="tx1"/>
                          </a:solidFill>
                        </a:rPr>
                        <a:t> une seule carte réseau.</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VRAI</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Chaque constructeur</a:t>
                      </a:r>
                      <a:r>
                        <a:rPr lang="fr-FR" sz="900" baseline="0" dirty="0" smtClean="0">
                          <a:solidFill>
                            <a:schemeClr val="tx1"/>
                          </a:solidFill>
                        </a:rPr>
                        <a:t> de carte réseau dispose d’une plage d’adresse MAC qu’il attribue à chacune des cartes fabriquées. Initialement 2</a:t>
                      </a:r>
                      <a:r>
                        <a:rPr lang="fr-FR" sz="900" baseline="30000" dirty="0" smtClean="0">
                          <a:solidFill>
                            <a:schemeClr val="tx1"/>
                          </a:solidFill>
                        </a:rPr>
                        <a:t>48</a:t>
                      </a:r>
                      <a:r>
                        <a:rPr lang="fr-FR" sz="900" baseline="0" dirty="0" smtClean="0">
                          <a:solidFill>
                            <a:schemeClr val="tx1"/>
                          </a:solidFill>
                        </a:rPr>
                        <a:t> adresses étaient disponibles.</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7473">
                <a:tc>
                  <a:txBody>
                    <a:bodyPr/>
                    <a:lstStyle/>
                    <a:p>
                      <a:r>
                        <a:rPr lang="fr-FR" sz="900" dirty="0" smtClean="0">
                          <a:solidFill>
                            <a:schemeClr val="tx1"/>
                          </a:solidFill>
                        </a:rPr>
                        <a:t>L’adresse MAC change lorsqu’on change de réseau</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FAUX</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Quel que soit</a:t>
                      </a:r>
                      <a:r>
                        <a:rPr lang="fr-FR" sz="900" baseline="0" dirty="0" smtClean="0">
                          <a:solidFill>
                            <a:schemeClr val="tx1"/>
                          </a:solidFill>
                        </a:rPr>
                        <a:t> le réseau sur lequel on se situe l’adresse MAC restera la même car il s’agit d’un paramètre matériel.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5219">
                <a:tc>
                  <a:txBody>
                    <a:bodyPr/>
                    <a:lstStyle/>
                    <a:p>
                      <a:r>
                        <a:rPr lang="fr-FR" sz="900" dirty="0" smtClean="0">
                          <a:solidFill>
                            <a:schemeClr val="tx1"/>
                          </a:solidFill>
                        </a:rPr>
                        <a:t>On peut changer</a:t>
                      </a:r>
                      <a:r>
                        <a:rPr lang="fr-FR" sz="900" baseline="0" dirty="0" smtClean="0">
                          <a:solidFill>
                            <a:schemeClr val="tx1"/>
                          </a:solidFill>
                        </a:rPr>
                        <a:t> son adresse MAC.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VRAI</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Il est en</a:t>
                      </a:r>
                      <a:r>
                        <a:rPr lang="fr-FR" sz="900" baseline="0" dirty="0" smtClean="0">
                          <a:solidFill>
                            <a:schemeClr val="tx1"/>
                          </a:solidFill>
                        </a:rPr>
                        <a:t> effet possible de modifier son adresse MAC. Mais il faut éviter cela.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7473">
                <a:tc>
                  <a:txBody>
                    <a:bodyPr/>
                    <a:lstStyle/>
                    <a:p>
                      <a:r>
                        <a:rPr lang="fr-FR" sz="900" dirty="0" smtClean="0">
                          <a:solidFill>
                            <a:schemeClr val="tx1"/>
                          </a:solidFill>
                        </a:rPr>
                        <a:t>Toutes les adresses MAC sont</a:t>
                      </a:r>
                      <a:r>
                        <a:rPr lang="fr-FR" sz="900" baseline="0" dirty="0" smtClean="0">
                          <a:solidFill>
                            <a:schemeClr val="tx1"/>
                          </a:solidFill>
                        </a:rPr>
                        <a:t> utilisables</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FAUX</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L’adresse FF:FF:FF:FF:FF:FF</a:t>
                      </a:r>
                      <a:r>
                        <a:rPr lang="fr-FR" sz="900" baseline="0" dirty="0" smtClean="0">
                          <a:solidFill>
                            <a:schemeClr val="tx1"/>
                          </a:solidFill>
                        </a:rPr>
                        <a:t> est une adresse de broadcast. Cela signifie que quand une trame est adressée à cette adresse MAC, toute carte réseau doit lire les données.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5219">
                <a:tc>
                  <a:txBody>
                    <a:bodyPr/>
                    <a:lstStyle/>
                    <a:p>
                      <a:r>
                        <a:rPr lang="fr-FR" sz="900" dirty="0" smtClean="0">
                          <a:solidFill>
                            <a:schemeClr val="tx1"/>
                          </a:solidFill>
                        </a:rPr>
                        <a:t>L’adresse MAC permet de communiquer entre 2 PC sur un réseau.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VRAI</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7473">
                <a:tc>
                  <a:txBody>
                    <a:bodyPr/>
                    <a:lstStyle/>
                    <a:p>
                      <a:r>
                        <a:rPr lang="fr-FR" sz="900" dirty="0" smtClean="0">
                          <a:solidFill>
                            <a:schemeClr val="tx1"/>
                          </a:solidFill>
                        </a:rPr>
                        <a:t>L’adresse MAC permet de communiquer entre</a:t>
                      </a:r>
                      <a:r>
                        <a:rPr lang="fr-FR" sz="900" baseline="0" dirty="0" smtClean="0">
                          <a:solidFill>
                            <a:schemeClr val="tx1"/>
                          </a:solidFill>
                        </a:rPr>
                        <a:t> 2 PC sur 2 réseaux différents.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FAUX</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smtClean="0">
                          <a:solidFill>
                            <a:schemeClr val="tx1"/>
                          </a:solidFill>
                        </a:rPr>
                        <a:t>Une trame ne peut aller interroger tous les PC d</a:t>
                      </a:r>
                      <a:r>
                        <a:rPr lang="fr-FR" sz="900" baseline="0" dirty="0" smtClean="0">
                          <a:solidFill>
                            <a:schemeClr val="tx1"/>
                          </a:solidFill>
                        </a:rPr>
                        <a:t>u monde pour chercher son destinataire.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73272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 Mettre en place un réseau</a:t>
            </a:r>
            <a:br>
              <a:rPr lang="fr-FR" dirty="0" smtClean="0"/>
            </a:br>
            <a:r>
              <a:rPr lang="fr-FR" dirty="0" err="1" smtClean="0"/>
              <a:t>Réseau</a:t>
            </a:r>
            <a:r>
              <a:rPr lang="fr-FR" dirty="0" smtClean="0"/>
              <a:t> local</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25</a:t>
            </a:fld>
            <a:endParaRPr lang="fr-FR"/>
          </a:p>
        </p:txBody>
      </p:sp>
      <p:sp>
        <p:nvSpPr>
          <p:cNvPr id="5" name="Espace réservé du contenu 4"/>
          <p:cNvSpPr>
            <a:spLocks noGrp="1"/>
          </p:cNvSpPr>
          <p:nvPr>
            <p:ph sz="quarter" idx="1"/>
          </p:nvPr>
        </p:nvSpPr>
        <p:spPr>
          <a:xfrm>
            <a:off x="251520" y="980728"/>
            <a:ext cx="8640960" cy="1080120"/>
          </a:xfrm>
        </p:spPr>
        <p:txBody>
          <a:bodyPr>
            <a:normAutofit fontScale="55000" lnSpcReduction="20000"/>
          </a:bodyPr>
          <a:lstStyle/>
          <a:p>
            <a:r>
              <a:rPr lang="fr-FR" dirty="0" smtClean="0"/>
              <a:t>3 PC communiquent via un switch depuis un certain temps. </a:t>
            </a:r>
          </a:p>
          <a:p>
            <a:r>
              <a:rPr lang="fr-FR" dirty="0" smtClean="0"/>
              <a:t>PC 1doit envoyer un message à PC 3.</a:t>
            </a:r>
          </a:p>
          <a:p>
            <a:r>
              <a:rPr lang="fr-FR" dirty="0" smtClean="0"/>
              <a:t>Indiquer le chemin du message 1. </a:t>
            </a:r>
          </a:p>
          <a:p>
            <a:r>
              <a:rPr lang="fr-FR" dirty="0" smtClean="0"/>
              <a:t>Donner la table de correspondance Port – Mac </a:t>
            </a:r>
            <a:endParaRPr lang="fr-FR" dirty="0"/>
          </a:p>
        </p:txBody>
      </p:sp>
      <p:sp>
        <p:nvSpPr>
          <p:cNvPr id="26"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4132022"/>
            <a:ext cx="8585788" cy="221956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a:t>
            </a:r>
            <a:r>
              <a:rPr lang="fr-FR" sz="2000" dirty="0" smtClean="0">
                <a:solidFill>
                  <a:srgbClr val="FF0000"/>
                </a:solidFill>
              </a:rPr>
              <a:t>: Le switch connait pas la table de relation port – adresse mac : </a:t>
            </a:r>
          </a:p>
          <a:p>
            <a:pPr lvl="1"/>
            <a:r>
              <a:rPr lang="fr-FR" sz="1800" dirty="0" smtClean="0">
                <a:solidFill>
                  <a:srgbClr val="FF0000"/>
                </a:solidFill>
              </a:rPr>
              <a:t>Port 1 : Mac 1</a:t>
            </a:r>
          </a:p>
          <a:p>
            <a:pPr lvl="1"/>
            <a:r>
              <a:rPr lang="fr-FR" sz="1800" dirty="0" smtClean="0">
                <a:solidFill>
                  <a:srgbClr val="FF0000"/>
                </a:solidFill>
              </a:rPr>
              <a:t>Port 2 : Mac 2</a:t>
            </a:r>
          </a:p>
          <a:p>
            <a:pPr lvl="1"/>
            <a:r>
              <a:rPr lang="fr-FR" sz="1800" dirty="0" smtClean="0">
                <a:solidFill>
                  <a:srgbClr val="FF0000"/>
                </a:solidFill>
              </a:rPr>
              <a:t>Port 3 : Mac 3</a:t>
            </a:r>
            <a:r>
              <a:rPr lang="fr-FR" sz="1800" dirty="0" smtClean="0">
                <a:solidFill>
                  <a:srgbClr val="FF0000"/>
                </a:solidFill>
              </a:rPr>
              <a:t> </a:t>
            </a:r>
            <a:endParaRPr lang="fr-FR" sz="1800" dirty="0">
              <a:solidFill>
                <a:srgbClr val="FF0000"/>
              </a:solidFill>
            </a:endParaRPr>
          </a:p>
          <a:p>
            <a:pPr lvl="1"/>
            <a:endParaRPr lang="fr-FR" sz="1800" dirty="0">
              <a:solidFill>
                <a:srgbClr val="FF0000"/>
              </a:solidFill>
            </a:endParaRPr>
          </a:p>
        </p:txBody>
      </p:sp>
      <p:grpSp>
        <p:nvGrpSpPr>
          <p:cNvPr id="58" name="Groupe 57"/>
          <p:cNvGrpSpPr/>
          <p:nvPr/>
        </p:nvGrpSpPr>
        <p:grpSpPr>
          <a:xfrm>
            <a:off x="1533535" y="2070083"/>
            <a:ext cx="5425556" cy="2061938"/>
            <a:chOff x="1533535" y="2070083"/>
            <a:chExt cx="5425556" cy="2061938"/>
          </a:xfrm>
        </p:grpSpPr>
        <p:grpSp>
          <p:nvGrpSpPr>
            <p:cNvPr id="46" name="Groupe 45"/>
            <p:cNvGrpSpPr/>
            <p:nvPr/>
          </p:nvGrpSpPr>
          <p:grpSpPr>
            <a:xfrm>
              <a:off x="1533535" y="2070083"/>
              <a:ext cx="5425556" cy="2061938"/>
              <a:chOff x="651327" y="1596807"/>
              <a:chExt cx="5425556" cy="2061938"/>
            </a:xfrm>
          </p:grpSpPr>
          <p:grpSp>
            <p:nvGrpSpPr>
              <p:cNvPr id="27" name="Groupe 26"/>
              <p:cNvGrpSpPr/>
              <p:nvPr/>
            </p:nvGrpSpPr>
            <p:grpSpPr>
              <a:xfrm>
                <a:off x="2949352" y="1596807"/>
                <a:ext cx="870751" cy="930869"/>
                <a:chOff x="3106818" y="2380693"/>
                <a:chExt cx="1067402" cy="1141097"/>
              </a:xfrm>
            </p:grpSpPr>
            <p:pic>
              <p:nvPicPr>
                <p:cNvPr id="2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3106818" y="3182233"/>
                  <a:ext cx="1067402" cy="339557"/>
                </a:xfrm>
                <a:prstGeom prst="rect">
                  <a:avLst/>
                </a:prstGeom>
                <a:noFill/>
              </p:spPr>
              <p:txBody>
                <a:bodyPr wrap="none" rtlCol="0">
                  <a:spAutoFit/>
                </a:bodyPr>
                <a:lstStyle/>
                <a:p>
                  <a:pPr algn="ctr"/>
                  <a:r>
                    <a:rPr lang="fr-FR" sz="1200" dirty="0" smtClean="0"/>
                    <a:t>Client </a:t>
                  </a:r>
                  <a:r>
                    <a:rPr lang="fr-FR" sz="1200" dirty="0" smtClean="0"/>
                    <a:t>PC2</a:t>
                  </a:r>
                  <a:endParaRPr lang="fr-FR" sz="1200" dirty="0"/>
                </a:p>
              </p:txBody>
            </p:sp>
          </p:grpSp>
          <p:grpSp>
            <p:nvGrpSpPr>
              <p:cNvPr id="36" name="Groupe 35"/>
              <p:cNvGrpSpPr/>
              <p:nvPr/>
            </p:nvGrpSpPr>
            <p:grpSpPr>
              <a:xfrm>
                <a:off x="2927412" y="3009510"/>
                <a:ext cx="914630" cy="649235"/>
                <a:chOff x="5267525" y="4581825"/>
                <a:chExt cx="1121190" cy="795858"/>
              </a:xfrm>
            </p:grpSpPr>
            <p:pic>
              <p:nvPicPr>
                <p:cNvPr id="3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8" name="ZoneTexte 37"/>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cxnSp>
            <p:nvCxnSpPr>
              <p:cNvPr id="50" name="Connecteur droit 49"/>
              <p:cNvCxnSpPr>
                <a:stCxn id="37" idx="3"/>
                <a:endCxn id="54"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651327" y="1844824"/>
                <a:ext cx="870751" cy="930872"/>
                <a:chOff x="3106820" y="2684721"/>
                <a:chExt cx="1067403" cy="1141100"/>
              </a:xfrm>
            </p:grpSpPr>
            <p:pic>
              <p:nvPicPr>
                <p:cNvPr id="49"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p:cNvSpPr txBox="1"/>
                <p:nvPr/>
              </p:nvSpPr>
              <p:spPr>
                <a:xfrm>
                  <a:off x="3106820" y="3486265"/>
                  <a:ext cx="1067403" cy="339556"/>
                </a:xfrm>
                <a:prstGeom prst="rect">
                  <a:avLst/>
                </a:prstGeom>
                <a:noFill/>
              </p:spPr>
              <p:txBody>
                <a:bodyPr wrap="none" rtlCol="0">
                  <a:spAutoFit/>
                </a:bodyPr>
                <a:lstStyle/>
                <a:p>
                  <a:pPr algn="ctr"/>
                  <a:r>
                    <a:rPr lang="fr-FR" sz="1200" dirty="0" smtClean="0"/>
                    <a:t>Client PC1</a:t>
                  </a:r>
                  <a:endParaRPr lang="fr-FR" sz="1200" dirty="0"/>
                </a:p>
              </p:txBody>
            </p:sp>
          </p:grpSp>
          <p:grpSp>
            <p:nvGrpSpPr>
              <p:cNvPr id="52" name="Groupe 51"/>
              <p:cNvGrpSpPr/>
              <p:nvPr/>
            </p:nvGrpSpPr>
            <p:grpSpPr>
              <a:xfrm>
                <a:off x="5206132" y="1839124"/>
                <a:ext cx="870751" cy="930872"/>
                <a:chOff x="3106818" y="2684721"/>
                <a:chExt cx="1067402" cy="1141100"/>
              </a:xfrm>
            </p:grpSpPr>
            <p:pic>
              <p:nvPicPr>
                <p:cNvPr id="5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p:cNvSpPr txBox="1"/>
                <p:nvPr/>
              </p:nvSpPr>
              <p:spPr>
                <a:xfrm>
                  <a:off x="3106818" y="3486265"/>
                  <a:ext cx="1067402" cy="339556"/>
                </a:xfrm>
                <a:prstGeom prst="rect">
                  <a:avLst/>
                </a:prstGeom>
                <a:noFill/>
              </p:spPr>
              <p:txBody>
                <a:bodyPr wrap="none" rtlCol="0">
                  <a:spAutoFit/>
                </a:bodyPr>
                <a:lstStyle/>
                <a:p>
                  <a:pPr algn="ctr"/>
                  <a:r>
                    <a:rPr lang="fr-FR" sz="1200" dirty="0" smtClean="0"/>
                    <a:t>Client </a:t>
                  </a:r>
                  <a:r>
                    <a:rPr lang="fr-FR" sz="1200" dirty="0" smtClean="0"/>
                    <a:t>PC3</a:t>
                  </a:r>
                  <a:endParaRPr lang="fr-FR" sz="1200" dirty="0"/>
                </a:p>
              </p:txBody>
            </p:sp>
          </p:grpSp>
          <p:cxnSp>
            <p:nvCxnSpPr>
              <p:cNvPr id="57" name="Connecteur droit 56"/>
              <p:cNvCxnSpPr>
                <a:stCxn id="37" idx="1"/>
                <a:endCxn id="49"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a:stCxn id="37" idx="0"/>
                <a:endCxn id="29"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5" name="ZoneTexte 64"/>
            <p:cNvSpPr txBox="1"/>
            <p:nvPr/>
          </p:nvSpPr>
          <p:spPr>
            <a:xfrm>
              <a:off x="3542284" y="3228357"/>
              <a:ext cx="579839" cy="276999"/>
            </a:xfrm>
            <a:prstGeom prst="rect">
              <a:avLst/>
            </a:prstGeom>
            <a:noFill/>
          </p:spPr>
          <p:txBody>
            <a:bodyPr wrap="none" rtlCol="0">
              <a:spAutoFit/>
            </a:bodyPr>
            <a:lstStyle/>
            <a:p>
              <a:pPr algn="ctr"/>
              <a:r>
                <a:rPr lang="fr-FR" sz="1200" dirty="0" smtClean="0"/>
                <a:t>Port 1</a:t>
              </a:r>
              <a:endParaRPr lang="fr-FR" sz="1200" dirty="0"/>
            </a:p>
          </p:txBody>
        </p:sp>
        <p:sp>
          <p:nvSpPr>
            <p:cNvPr id="66" name="ZoneTexte 65"/>
            <p:cNvSpPr txBox="1"/>
            <p:nvPr/>
          </p:nvSpPr>
          <p:spPr>
            <a:xfrm>
              <a:off x="4246313" y="3173315"/>
              <a:ext cx="579839" cy="276999"/>
            </a:xfrm>
            <a:prstGeom prst="rect">
              <a:avLst/>
            </a:prstGeom>
            <a:noFill/>
          </p:spPr>
          <p:txBody>
            <a:bodyPr wrap="none" rtlCol="0">
              <a:spAutoFit/>
            </a:bodyPr>
            <a:lstStyle/>
            <a:p>
              <a:pPr algn="ctr"/>
              <a:r>
                <a:rPr lang="fr-FR" sz="1200" dirty="0" smtClean="0"/>
                <a:t>Port 2</a:t>
              </a:r>
              <a:endParaRPr lang="fr-FR" sz="1200" dirty="0"/>
            </a:p>
          </p:txBody>
        </p:sp>
        <p:sp>
          <p:nvSpPr>
            <p:cNvPr id="67" name="ZoneTexte 66"/>
            <p:cNvSpPr txBox="1"/>
            <p:nvPr/>
          </p:nvSpPr>
          <p:spPr>
            <a:xfrm>
              <a:off x="4790693" y="3512041"/>
              <a:ext cx="579839" cy="276999"/>
            </a:xfrm>
            <a:prstGeom prst="rect">
              <a:avLst/>
            </a:prstGeom>
            <a:noFill/>
          </p:spPr>
          <p:txBody>
            <a:bodyPr wrap="none" rtlCol="0">
              <a:spAutoFit/>
            </a:bodyPr>
            <a:lstStyle/>
            <a:p>
              <a:pPr algn="ctr"/>
              <a:r>
                <a:rPr lang="fr-FR" sz="1200" dirty="0" smtClean="0"/>
                <a:t>Port 3</a:t>
              </a:r>
              <a:endParaRPr lang="fr-FR" sz="1200" dirty="0"/>
            </a:p>
          </p:txBody>
        </p:sp>
      </p:grpSp>
      <p:grpSp>
        <p:nvGrpSpPr>
          <p:cNvPr id="69" name="Groupe 68"/>
          <p:cNvGrpSpPr/>
          <p:nvPr/>
        </p:nvGrpSpPr>
        <p:grpSpPr>
          <a:xfrm>
            <a:off x="2989388" y="4428122"/>
            <a:ext cx="5425556" cy="2061938"/>
            <a:chOff x="1533535" y="2070083"/>
            <a:chExt cx="5425556" cy="2061938"/>
          </a:xfrm>
        </p:grpSpPr>
        <p:grpSp>
          <p:nvGrpSpPr>
            <p:cNvPr id="70" name="Groupe 69"/>
            <p:cNvGrpSpPr/>
            <p:nvPr/>
          </p:nvGrpSpPr>
          <p:grpSpPr>
            <a:xfrm>
              <a:off x="1533535" y="2070083"/>
              <a:ext cx="5425556" cy="2061938"/>
              <a:chOff x="651327" y="1596807"/>
              <a:chExt cx="5425556" cy="2061938"/>
            </a:xfrm>
          </p:grpSpPr>
          <p:grpSp>
            <p:nvGrpSpPr>
              <p:cNvPr id="74" name="Groupe 73"/>
              <p:cNvGrpSpPr/>
              <p:nvPr/>
            </p:nvGrpSpPr>
            <p:grpSpPr>
              <a:xfrm>
                <a:off x="2949352" y="1596807"/>
                <a:ext cx="870751" cy="930869"/>
                <a:chOff x="3106818" y="2380693"/>
                <a:chExt cx="1067402" cy="1141097"/>
              </a:xfrm>
            </p:grpSpPr>
            <p:pic>
              <p:nvPicPr>
                <p:cNvPr id="87"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88" name="ZoneTexte 87"/>
                <p:cNvSpPr txBox="1"/>
                <p:nvPr/>
              </p:nvSpPr>
              <p:spPr>
                <a:xfrm>
                  <a:off x="3106818" y="3182233"/>
                  <a:ext cx="1067402" cy="339557"/>
                </a:xfrm>
                <a:prstGeom prst="rect">
                  <a:avLst/>
                </a:prstGeom>
                <a:noFill/>
              </p:spPr>
              <p:txBody>
                <a:bodyPr wrap="none" rtlCol="0">
                  <a:spAutoFit/>
                </a:bodyPr>
                <a:lstStyle/>
                <a:p>
                  <a:pPr algn="ctr"/>
                  <a:r>
                    <a:rPr lang="fr-FR" sz="1200" dirty="0" smtClean="0"/>
                    <a:t>Client </a:t>
                  </a:r>
                  <a:r>
                    <a:rPr lang="fr-FR" sz="1200" dirty="0" smtClean="0"/>
                    <a:t>PC2</a:t>
                  </a:r>
                  <a:endParaRPr lang="fr-FR" sz="1200" dirty="0"/>
                </a:p>
              </p:txBody>
            </p:sp>
          </p:grpSp>
          <p:grpSp>
            <p:nvGrpSpPr>
              <p:cNvPr id="75" name="Groupe 74"/>
              <p:cNvGrpSpPr/>
              <p:nvPr/>
            </p:nvGrpSpPr>
            <p:grpSpPr>
              <a:xfrm>
                <a:off x="2927412" y="3009510"/>
                <a:ext cx="914630" cy="649235"/>
                <a:chOff x="5267525" y="4581825"/>
                <a:chExt cx="1121190" cy="795858"/>
              </a:xfrm>
            </p:grpSpPr>
            <p:pic>
              <p:nvPicPr>
                <p:cNvPr id="85"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86" name="ZoneTexte 85"/>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cxnSp>
            <p:nvCxnSpPr>
              <p:cNvPr id="76" name="Connecteur droit 75"/>
              <p:cNvCxnSpPr>
                <a:stCxn id="85" idx="3"/>
                <a:endCxn id="81"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77" name="Groupe 76"/>
              <p:cNvGrpSpPr/>
              <p:nvPr/>
            </p:nvGrpSpPr>
            <p:grpSpPr>
              <a:xfrm>
                <a:off x="651327" y="1844824"/>
                <a:ext cx="870751" cy="930872"/>
                <a:chOff x="3106820" y="2684721"/>
                <a:chExt cx="1067403" cy="1141100"/>
              </a:xfrm>
            </p:grpSpPr>
            <p:pic>
              <p:nvPicPr>
                <p:cNvPr id="83"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84" name="ZoneTexte 83"/>
                <p:cNvSpPr txBox="1"/>
                <p:nvPr/>
              </p:nvSpPr>
              <p:spPr>
                <a:xfrm>
                  <a:off x="3106820" y="3486265"/>
                  <a:ext cx="1067403" cy="339556"/>
                </a:xfrm>
                <a:prstGeom prst="rect">
                  <a:avLst/>
                </a:prstGeom>
                <a:noFill/>
              </p:spPr>
              <p:txBody>
                <a:bodyPr wrap="none" rtlCol="0">
                  <a:spAutoFit/>
                </a:bodyPr>
                <a:lstStyle/>
                <a:p>
                  <a:pPr algn="ctr"/>
                  <a:r>
                    <a:rPr lang="fr-FR" sz="1200" dirty="0" smtClean="0"/>
                    <a:t>Client PC1</a:t>
                  </a:r>
                  <a:endParaRPr lang="fr-FR" sz="1200" dirty="0"/>
                </a:p>
              </p:txBody>
            </p:sp>
          </p:grpSp>
          <p:grpSp>
            <p:nvGrpSpPr>
              <p:cNvPr id="78" name="Groupe 77"/>
              <p:cNvGrpSpPr/>
              <p:nvPr/>
            </p:nvGrpSpPr>
            <p:grpSpPr>
              <a:xfrm>
                <a:off x="5206132" y="1839124"/>
                <a:ext cx="870751" cy="930872"/>
                <a:chOff x="3106818" y="2684721"/>
                <a:chExt cx="1067402" cy="1141100"/>
              </a:xfrm>
            </p:grpSpPr>
            <p:pic>
              <p:nvPicPr>
                <p:cNvPr id="81"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82" name="ZoneTexte 81"/>
                <p:cNvSpPr txBox="1"/>
                <p:nvPr/>
              </p:nvSpPr>
              <p:spPr>
                <a:xfrm>
                  <a:off x="3106818" y="3486265"/>
                  <a:ext cx="1067402" cy="339556"/>
                </a:xfrm>
                <a:prstGeom prst="rect">
                  <a:avLst/>
                </a:prstGeom>
                <a:noFill/>
              </p:spPr>
              <p:txBody>
                <a:bodyPr wrap="none" rtlCol="0">
                  <a:spAutoFit/>
                </a:bodyPr>
                <a:lstStyle/>
                <a:p>
                  <a:pPr algn="ctr"/>
                  <a:r>
                    <a:rPr lang="fr-FR" sz="1200" dirty="0" smtClean="0"/>
                    <a:t>Client </a:t>
                  </a:r>
                  <a:r>
                    <a:rPr lang="fr-FR" sz="1200" dirty="0" smtClean="0"/>
                    <a:t>PC3</a:t>
                  </a:r>
                  <a:endParaRPr lang="fr-FR" sz="1200" dirty="0"/>
                </a:p>
              </p:txBody>
            </p:sp>
          </p:grpSp>
          <p:cxnSp>
            <p:nvCxnSpPr>
              <p:cNvPr id="79" name="Connecteur droit 78"/>
              <p:cNvCxnSpPr>
                <a:stCxn id="85" idx="1"/>
                <a:endCxn id="83"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a:stCxn id="85" idx="0"/>
                <a:endCxn id="88"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1" name="ZoneTexte 70"/>
            <p:cNvSpPr txBox="1"/>
            <p:nvPr/>
          </p:nvSpPr>
          <p:spPr>
            <a:xfrm>
              <a:off x="3542284" y="3228357"/>
              <a:ext cx="579839" cy="276999"/>
            </a:xfrm>
            <a:prstGeom prst="rect">
              <a:avLst/>
            </a:prstGeom>
            <a:noFill/>
          </p:spPr>
          <p:txBody>
            <a:bodyPr wrap="none" rtlCol="0">
              <a:spAutoFit/>
            </a:bodyPr>
            <a:lstStyle/>
            <a:p>
              <a:pPr algn="ctr"/>
              <a:r>
                <a:rPr lang="fr-FR" sz="1200" dirty="0" smtClean="0"/>
                <a:t>Port 1</a:t>
              </a:r>
              <a:endParaRPr lang="fr-FR" sz="1200" dirty="0"/>
            </a:p>
          </p:txBody>
        </p:sp>
        <p:sp>
          <p:nvSpPr>
            <p:cNvPr id="72" name="ZoneTexte 71"/>
            <p:cNvSpPr txBox="1"/>
            <p:nvPr/>
          </p:nvSpPr>
          <p:spPr>
            <a:xfrm>
              <a:off x="4246313" y="3173315"/>
              <a:ext cx="579839" cy="276999"/>
            </a:xfrm>
            <a:prstGeom prst="rect">
              <a:avLst/>
            </a:prstGeom>
            <a:noFill/>
          </p:spPr>
          <p:txBody>
            <a:bodyPr wrap="none" rtlCol="0">
              <a:spAutoFit/>
            </a:bodyPr>
            <a:lstStyle/>
            <a:p>
              <a:pPr algn="ctr"/>
              <a:r>
                <a:rPr lang="fr-FR" sz="1200" dirty="0" smtClean="0"/>
                <a:t>Port 2</a:t>
              </a:r>
              <a:endParaRPr lang="fr-FR" sz="1200" dirty="0"/>
            </a:p>
          </p:txBody>
        </p:sp>
        <p:sp>
          <p:nvSpPr>
            <p:cNvPr id="73" name="ZoneTexte 72"/>
            <p:cNvSpPr txBox="1"/>
            <p:nvPr/>
          </p:nvSpPr>
          <p:spPr>
            <a:xfrm>
              <a:off x="4790693" y="3512041"/>
              <a:ext cx="579839" cy="276999"/>
            </a:xfrm>
            <a:prstGeom prst="rect">
              <a:avLst/>
            </a:prstGeom>
            <a:noFill/>
          </p:spPr>
          <p:txBody>
            <a:bodyPr wrap="none" rtlCol="0">
              <a:spAutoFit/>
            </a:bodyPr>
            <a:lstStyle/>
            <a:p>
              <a:pPr algn="ctr"/>
              <a:r>
                <a:rPr lang="fr-FR" sz="1200" dirty="0" smtClean="0"/>
                <a:t>Port 3</a:t>
              </a:r>
              <a:endParaRPr lang="fr-FR" sz="1200" dirty="0"/>
            </a:p>
          </p:txBody>
        </p:sp>
      </p:grpSp>
      <p:cxnSp>
        <p:nvCxnSpPr>
          <p:cNvPr id="109" name="Connecteur droit 108"/>
          <p:cNvCxnSpPr/>
          <p:nvPr/>
        </p:nvCxnSpPr>
        <p:spPr>
          <a:xfrm flipH="1" flipV="1">
            <a:off x="3721868" y="5138428"/>
            <a:ext cx="1546999" cy="1062849"/>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a:xfrm flipH="1">
            <a:off x="6230008" y="5072736"/>
            <a:ext cx="1505758" cy="1068549"/>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61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 Mettre en place un réseau</a:t>
            </a:r>
            <a:br>
              <a:rPr lang="fr-FR" dirty="0" smtClean="0"/>
            </a:br>
            <a:r>
              <a:rPr lang="fr-FR" dirty="0" err="1" smtClean="0"/>
              <a:t>Réseau</a:t>
            </a:r>
            <a:r>
              <a:rPr lang="fr-FR" dirty="0" smtClean="0"/>
              <a:t> local</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26</a:t>
            </a:fld>
            <a:endParaRPr lang="fr-FR"/>
          </a:p>
        </p:txBody>
      </p:sp>
      <p:sp>
        <p:nvSpPr>
          <p:cNvPr id="5" name="Espace réservé du contenu 4"/>
          <p:cNvSpPr>
            <a:spLocks noGrp="1"/>
          </p:cNvSpPr>
          <p:nvPr>
            <p:ph sz="quarter" idx="1"/>
          </p:nvPr>
        </p:nvSpPr>
        <p:spPr>
          <a:xfrm>
            <a:off x="251520" y="980727"/>
            <a:ext cx="3616290" cy="1869681"/>
          </a:xfrm>
        </p:spPr>
        <p:txBody>
          <a:bodyPr>
            <a:normAutofit fontScale="62500" lnSpcReduction="20000"/>
          </a:bodyPr>
          <a:lstStyle/>
          <a:p>
            <a:r>
              <a:rPr lang="fr-FR" dirty="0" smtClean="0"/>
              <a:t>3 PC viennent d’être reliés à un switch. </a:t>
            </a:r>
          </a:p>
          <a:p>
            <a:r>
              <a:rPr lang="fr-FR" dirty="0" smtClean="0"/>
              <a:t>PC 1doit envoyer un message à PC 3.</a:t>
            </a:r>
          </a:p>
          <a:p>
            <a:r>
              <a:rPr lang="fr-FR" dirty="0" smtClean="0"/>
              <a:t>Quel va être le chemin du message. </a:t>
            </a:r>
            <a:r>
              <a:rPr lang="fr-FR" dirty="0" smtClean="0">
                <a:solidFill>
                  <a:srgbClr val="FF0000"/>
                </a:solidFill>
              </a:rPr>
              <a:t>(QCM)</a:t>
            </a:r>
          </a:p>
          <a:p>
            <a:r>
              <a:rPr lang="fr-FR" dirty="0" smtClean="0"/>
              <a:t>Quel sera le contenu de la table après envoi du message ? </a:t>
            </a:r>
            <a:r>
              <a:rPr lang="fr-FR" dirty="0" smtClean="0">
                <a:solidFill>
                  <a:srgbClr val="FF0000"/>
                </a:solidFill>
              </a:rPr>
              <a:t>(QCM)</a:t>
            </a:r>
            <a:endParaRPr lang="fr-FR" dirty="0">
              <a:solidFill>
                <a:srgbClr val="FF0000"/>
              </a:solidFill>
            </a:endParaRPr>
          </a:p>
        </p:txBody>
      </p:sp>
      <p:sp>
        <p:nvSpPr>
          <p:cNvPr id="26"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3212976"/>
            <a:ext cx="6993819" cy="313861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1600" dirty="0">
                <a:solidFill>
                  <a:srgbClr val="FF0000"/>
                </a:solidFill>
              </a:rPr>
              <a:t>Solution </a:t>
            </a:r>
            <a:r>
              <a:rPr lang="fr-FR" sz="1600" dirty="0" smtClean="0">
                <a:solidFill>
                  <a:srgbClr val="FF0000"/>
                </a:solidFill>
              </a:rPr>
              <a:t>: </a:t>
            </a:r>
          </a:p>
          <a:p>
            <a:pPr lvl="1"/>
            <a:r>
              <a:rPr lang="fr-FR" sz="1400" dirty="0" smtClean="0">
                <a:solidFill>
                  <a:srgbClr val="FF0000"/>
                </a:solidFill>
              </a:rPr>
              <a:t>au branchement le switch ne connait pas encore la table de relation port – adresse mac. Il envoie donc le message à tous les </a:t>
            </a:r>
            <a:r>
              <a:rPr lang="fr-FR" sz="1400" dirty="0" err="1" smtClean="0">
                <a:solidFill>
                  <a:srgbClr val="FF0000"/>
                </a:solidFill>
              </a:rPr>
              <a:t>PCs</a:t>
            </a:r>
            <a:r>
              <a:rPr lang="fr-FR" sz="1400" dirty="0" smtClean="0">
                <a:solidFill>
                  <a:srgbClr val="FF0000"/>
                </a:solidFill>
              </a:rPr>
              <a:t>. </a:t>
            </a:r>
          </a:p>
          <a:p>
            <a:pPr lvl="1"/>
            <a:r>
              <a:rPr lang="fr-FR" sz="1400" dirty="0" smtClean="0">
                <a:solidFill>
                  <a:srgbClr val="FF0000"/>
                </a:solidFill>
              </a:rPr>
              <a:t>Le switch ne connait que l’association Port 1 &lt;&gt; Mac 1 car il a lu l’adresse mac de l’expéditeur lorsqu’il a reçu le message provenant de PC 1. Il l’a ensuite renvoyé sur tous les ports car il ne savait pas sur quel port était branché le destinataire. (Il ne connaitra le l’association Port3 &lt;&gt; Mac 3 si PC 3 répond à PC 1).</a:t>
            </a:r>
            <a:endParaRPr lang="fr-FR" sz="1400" dirty="0">
              <a:solidFill>
                <a:srgbClr val="FF0000"/>
              </a:solidFill>
            </a:endParaRPr>
          </a:p>
          <a:p>
            <a:pPr lvl="1"/>
            <a:endParaRPr lang="fr-FR" sz="1400" dirty="0">
              <a:solidFill>
                <a:srgbClr val="FF0000"/>
              </a:solidFill>
            </a:endParaRPr>
          </a:p>
        </p:txBody>
      </p:sp>
      <p:grpSp>
        <p:nvGrpSpPr>
          <p:cNvPr id="6" name="Groupe 5"/>
          <p:cNvGrpSpPr/>
          <p:nvPr/>
        </p:nvGrpSpPr>
        <p:grpSpPr>
          <a:xfrm>
            <a:off x="3726143" y="926970"/>
            <a:ext cx="5425556" cy="2061938"/>
            <a:chOff x="1534178" y="2447182"/>
            <a:chExt cx="5425556" cy="2061938"/>
          </a:xfrm>
        </p:grpSpPr>
        <p:grpSp>
          <p:nvGrpSpPr>
            <p:cNvPr id="46" name="Groupe 45"/>
            <p:cNvGrpSpPr/>
            <p:nvPr/>
          </p:nvGrpSpPr>
          <p:grpSpPr>
            <a:xfrm>
              <a:off x="1534178" y="2447182"/>
              <a:ext cx="5425556" cy="2061938"/>
              <a:chOff x="651327" y="1596807"/>
              <a:chExt cx="5425556" cy="2061938"/>
            </a:xfrm>
          </p:grpSpPr>
          <p:grpSp>
            <p:nvGrpSpPr>
              <p:cNvPr id="27" name="Groupe 26"/>
              <p:cNvGrpSpPr/>
              <p:nvPr/>
            </p:nvGrpSpPr>
            <p:grpSpPr>
              <a:xfrm>
                <a:off x="2949352" y="1596807"/>
                <a:ext cx="870751" cy="930869"/>
                <a:chOff x="3106818" y="2380693"/>
                <a:chExt cx="1067402" cy="1141097"/>
              </a:xfrm>
            </p:grpSpPr>
            <p:pic>
              <p:nvPicPr>
                <p:cNvPr id="2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3106818" y="3182233"/>
                  <a:ext cx="1067402" cy="339557"/>
                </a:xfrm>
                <a:prstGeom prst="rect">
                  <a:avLst/>
                </a:prstGeom>
                <a:noFill/>
              </p:spPr>
              <p:txBody>
                <a:bodyPr wrap="none" rtlCol="0">
                  <a:spAutoFit/>
                </a:bodyPr>
                <a:lstStyle/>
                <a:p>
                  <a:pPr algn="ctr"/>
                  <a:r>
                    <a:rPr lang="fr-FR" sz="1200" dirty="0" smtClean="0"/>
                    <a:t>Client </a:t>
                  </a:r>
                  <a:r>
                    <a:rPr lang="fr-FR" sz="1200" dirty="0" smtClean="0"/>
                    <a:t>PC2</a:t>
                  </a:r>
                  <a:endParaRPr lang="fr-FR" sz="1200" dirty="0"/>
                </a:p>
              </p:txBody>
            </p:sp>
          </p:grpSp>
          <p:grpSp>
            <p:nvGrpSpPr>
              <p:cNvPr id="36" name="Groupe 35"/>
              <p:cNvGrpSpPr/>
              <p:nvPr/>
            </p:nvGrpSpPr>
            <p:grpSpPr>
              <a:xfrm>
                <a:off x="2927412" y="3009510"/>
                <a:ext cx="914630" cy="649235"/>
                <a:chOff x="5267525" y="4581825"/>
                <a:chExt cx="1121190" cy="795858"/>
              </a:xfrm>
            </p:grpSpPr>
            <p:pic>
              <p:nvPicPr>
                <p:cNvPr id="3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8" name="ZoneTexte 37"/>
                <p:cNvSpPr txBox="1"/>
                <p:nvPr/>
              </p:nvSpPr>
              <p:spPr>
                <a:xfrm>
                  <a:off x="5463411" y="5038127"/>
                  <a:ext cx="729419" cy="339556"/>
                </a:xfrm>
                <a:prstGeom prst="rect">
                  <a:avLst/>
                </a:prstGeom>
                <a:noFill/>
              </p:spPr>
              <p:txBody>
                <a:bodyPr wrap="none" rtlCol="0">
                  <a:spAutoFit/>
                </a:bodyPr>
                <a:lstStyle/>
                <a:p>
                  <a:pPr algn="ctr"/>
                  <a:r>
                    <a:rPr lang="fr-FR" sz="1200" dirty="0" smtClean="0"/>
                    <a:t>Switch</a:t>
                  </a:r>
                </a:p>
              </p:txBody>
            </p:sp>
          </p:grpSp>
          <p:cxnSp>
            <p:nvCxnSpPr>
              <p:cNvPr id="50" name="Connecteur droit 49"/>
              <p:cNvCxnSpPr>
                <a:stCxn id="37" idx="3"/>
                <a:endCxn id="54"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651327" y="1844824"/>
                <a:ext cx="870751" cy="930872"/>
                <a:chOff x="3106820" y="2684721"/>
                <a:chExt cx="1067403" cy="1141100"/>
              </a:xfrm>
            </p:grpSpPr>
            <p:pic>
              <p:nvPicPr>
                <p:cNvPr id="49"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p:cNvSpPr txBox="1"/>
                <p:nvPr/>
              </p:nvSpPr>
              <p:spPr>
                <a:xfrm>
                  <a:off x="3106820" y="3486265"/>
                  <a:ext cx="1067403" cy="339556"/>
                </a:xfrm>
                <a:prstGeom prst="rect">
                  <a:avLst/>
                </a:prstGeom>
                <a:noFill/>
              </p:spPr>
              <p:txBody>
                <a:bodyPr wrap="none" rtlCol="0">
                  <a:spAutoFit/>
                </a:bodyPr>
                <a:lstStyle/>
                <a:p>
                  <a:pPr algn="ctr"/>
                  <a:r>
                    <a:rPr lang="fr-FR" sz="1200" dirty="0" smtClean="0"/>
                    <a:t>Client PC1</a:t>
                  </a:r>
                  <a:endParaRPr lang="fr-FR" sz="1200" dirty="0"/>
                </a:p>
              </p:txBody>
            </p:sp>
          </p:grpSp>
          <p:grpSp>
            <p:nvGrpSpPr>
              <p:cNvPr id="52" name="Groupe 51"/>
              <p:cNvGrpSpPr/>
              <p:nvPr/>
            </p:nvGrpSpPr>
            <p:grpSpPr>
              <a:xfrm>
                <a:off x="5206132" y="1839124"/>
                <a:ext cx="870751" cy="930872"/>
                <a:chOff x="3106818" y="2684721"/>
                <a:chExt cx="1067402" cy="1141100"/>
              </a:xfrm>
            </p:grpSpPr>
            <p:pic>
              <p:nvPicPr>
                <p:cNvPr id="5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p:cNvSpPr txBox="1"/>
                <p:nvPr/>
              </p:nvSpPr>
              <p:spPr>
                <a:xfrm>
                  <a:off x="3106818" y="3486265"/>
                  <a:ext cx="1067402" cy="339556"/>
                </a:xfrm>
                <a:prstGeom prst="rect">
                  <a:avLst/>
                </a:prstGeom>
                <a:noFill/>
              </p:spPr>
              <p:txBody>
                <a:bodyPr wrap="none" rtlCol="0">
                  <a:spAutoFit/>
                </a:bodyPr>
                <a:lstStyle/>
                <a:p>
                  <a:pPr algn="ctr"/>
                  <a:r>
                    <a:rPr lang="fr-FR" sz="1200" dirty="0" smtClean="0"/>
                    <a:t>Client </a:t>
                  </a:r>
                  <a:r>
                    <a:rPr lang="fr-FR" sz="1200" dirty="0" smtClean="0"/>
                    <a:t>PC3</a:t>
                  </a:r>
                  <a:endParaRPr lang="fr-FR" sz="1200" dirty="0"/>
                </a:p>
              </p:txBody>
            </p:sp>
          </p:grpSp>
          <p:cxnSp>
            <p:nvCxnSpPr>
              <p:cNvPr id="57" name="Connecteur droit 56"/>
              <p:cNvCxnSpPr>
                <a:stCxn id="37" idx="1"/>
                <a:endCxn id="49"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a:stCxn id="37" idx="0"/>
                <a:endCxn id="29"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5" name="ZoneTexte 64"/>
            <p:cNvSpPr txBox="1"/>
            <p:nvPr/>
          </p:nvSpPr>
          <p:spPr>
            <a:xfrm>
              <a:off x="3542284" y="3675782"/>
              <a:ext cx="579839" cy="276999"/>
            </a:xfrm>
            <a:prstGeom prst="rect">
              <a:avLst/>
            </a:prstGeom>
            <a:noFill/>
          </p:spPr>
          <p:txBody>
            <a:bodyPr wrap="none" rtlCol="0">
              <a:spAutoFit/>
            </a:bodyPr>
            <a:lstStyle/>
            <a:p>
              <a:pPr algn="ctr"/>
              <a:r>
                <a:rPr lang="fr-FR" sz="1200" dirty="0" smtClean="0"/>
                <a:t>Port 1</a:t>
              </a:r>
              <a:endParaRPr lang="fr-FR" sz="1200" dirty="0"/>
            </a:p>
          </p:txBody>
        </p:sp>
        <p:sp>
          <p:nvSpPr>
            <p:cNvPr id="66" name="ZoneTexte 65"/>
            <p:cNvSpPr txBox="1"/>
            <p:nvPr/>
          </p:nvSpPr>
          <p:spPr>
            <a:xfrm>
              <a:off x="4246313" y="3620740"/>
              <a:ext cx="579839" cy="276999"/>
            </a:xfrm>
            <a:prstGeom prst="rect">
              <a:avLst/>
            </a:prstGeom>
            <a:noFill/>
          </p:spPr>
          <p:txBody>
            <a:bodyPr wrap="none" rtlCol="0">
              <a:spAutoFit/>
            </a:bodyPr>
            <a:lstStyle/>
            <a:p>
              <a:pPr algn="ctr"/>
              <a:r>
                <a:rPr lang="fr-FR" sz="1200" dirty="0" smtClean="0"/>
                <a:t>Port 2</a:t>
              </a:r>
              <a:endParaRPr lang="fr-FR" sz="1200" dirty="0"/>
            </a:p>
          </p:txBody>
        </p:sp>
        <p:sp>
          <p:nvSpPr>
            <p:cNvPr id="67" name="ZoneTexte 66"/>
            <p:cNvSpPr txBox="1"/>
            <p:nvPr/>
          </p:nvSpPr>
          <p:spPr>
            <a:xfrm>
              <a:off x="4790693" y="3959466"/>
              <a:ext cx="579839" cy="276999"/>
            </a:xfrm>
            <a:prstGeom prst="rect">
              <a:avLst/>
            </a:prstGeom>
            <a:noFill/>
          </p:spPr>
          <p:txBody>
            <a:bodyPr wrap="none" rtlCol="0">
              <a:spAutoFit/>
            </a:bodyPr>
            <a:lstStyle/>
            <a:p>
              <a:pPr algn="ctr"/>
              <a:r>
                <a:rPr lang="fr-FR" sz="1200" dirty="0" smtClean="0"/>
                <a:t>Port 3</a:t>
              </a:r>
              <a:endParaRPr lang="fr-FR" sz="1200" dirty="0"/>
            </a:p>
          </p:txBody>
        </p:sp>
      </p:gr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083" y="5416941"/>
            <a:ext cx="2295073" cy="89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3" name="Connecteur droit 62"/>
          <p:cNvCxnSpPr/>
          <p:nvPr/>
        </p:nvCxnSpPr>
        <p:spPr>
          <a:xfrm flipH="1" flipV="1">
            <a:off x="758120" y="5777896"/>
            <a:ext cx="522714" cy="35912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a:off x="1896251" y="5777896"/>
            <a:ext cx="522714" cy="371151"/>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1476184" y="5769290"/>
            <a:ext cx="0" cy="18557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grpSp>
        <p:nvGrpSpPr>
          <p:cNvPr id="11" name="Groupe 10"/>
          <p:cNvGrpSpPr/>
          <p:nvPr/>
        </p:nvGrpSpPr>
        <p:grpSpPr>
          <a:xfrm>
            <a:off x="2708975" y="5416941"/>
            <a:ext cx="2295073" cy="892379"/>
            <a:chOff x="619944" y="4805536"/>
            <a:chExt cx="2295073" cy="892379"/>
          </a:xfrm>
        </p:grpSpPr>
        <p:pic>
          <p:nvPicPr>
            <p:cNvPr id="7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944" y="4805536"/>
              <a:ext cx="2295073" cy="89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4" name="Connecteur droit 73"/>
            <p:cNvCxnSpPr/>
            <p:nvPr/>
          </p:nvCxnSpPr>
          <p:spPr>
            <a:xfrm flipH="1" flipV="1">
              <a:off x="993981" y="5166491"/>
              <a:ext cx="522714" cy="35912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flipH="1">
              <a:off x="2132112" y="5166491"/>
              <a:ext cx="522714" cy="371151"/>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323528" y="5416941"/>
            <a:ext cx="2355628" cy="892379"/>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graphicFrame>
        <p:nvGraphicFramePr>
          <p:cNvPr id="15" name="Tableau 14"/>
          <p:cNvGraphicFramePr>
            <a:graphicFrameLocks noGrp="1"/>
          </p:cNvGraphicFramePr>
          <p:nvPr>
            <p:extLst>
              <p:ext uri="{D42A27DB-BD31-4B8C-83A1-F6EECF244321}">
                <p14:modId xmlns:p14="http://schemas.microsoft.com/office/powerpoint/2010/main" val="2540180997"/>
              </p:ext>
            </p:extLst>
          </p:nvPr>
        </p:nvGraphicFramePr>
        <p:xfrm>
          <a:off x="7288732" y="3140968"/>
          <a:ext cx="1387724" cy="844328"/>
        </p:xfrm>
        <a:graphic>
          <a:graphicData uri="http://schemas.openxmlformats.org/drawingml/2006/table">
            <a:tbl>
              <a:tblPr firstRow="1" bandRow="1">
                <a:tableStyleId>{5C22544A-7EE6-4342-B048-85BDC9FD1C3A}</a:tableStyleId>
              </a:tblPr>
              <a:tblGrid>
                <a:gridCol w="667644"/>
                <a:gridCol w="720080"/>
              </a:tblGrid>
              <a:tr h="188242">
                <a:tc>
                  <a:txBody>
                    <a:bodyPr/>
                    <a:lstStyle/>
                    <a:p>
                      <a:r>
                        <a:rPr lang="fr-FR" sz="1000" dirty="0" smtClean="0">
                          <a:solidFill>
                            <a:schemeClr val="tx1"/>
                          </a:solidFill>
                        </a:rPr>
                        <a:t>Port</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2</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PC2</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3</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PC3</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8" name="Tableau 77"/>
          <p:cNvGraphicFramePr>
            <a:graphicFrameLocks noGrp="1"/>
          </p:cNvGraphicFramePr>
          <p:nvPr>
            <p:extLst>
              <p:ext uri="{D42A27DB-BD31-4B8C-83A1-F6EECF244321}">
                <p14:modId xmlns:p14="http://schemas.microsoft.com/office/powerpoint/2010/main" val="1893416934"/>
              </p:ext>
            </p:extLst>
          </p:nvPr>
        </p:nvGraphicFramePr>
        <p:xfrm>
          <a:off x="7326548" y="4888927"/>
          <a:ext cx="1387724" cy="633246"/>
        </p:xfrm>
        <a:graphic>
          <a:graphicData uri="http://schemas.openxmlformats.org/drawingml/2006/table">
            <a:tbl>
              <a:tblPr firstRow="1" bandRow="1">
                <a:tableStyleId>{5C22544A-7EE6-4342-B048-85BDC9FD1C3A}</a:tableStyleId>
              </a:tblPr>
              <a:tblGrid>
                <a:gridCol w="667644"/>
                <a:gridCol w="720080"/>
              </a:tblGrid>
              <a:tr h="188242">
                <a:tc>
                  <a:txBody>
                    <a:bodyPr/>
                    <a:lstStyle/>
                    <a:p>
                      <a:r>
                        <a:rPr lang="fr-FR" sz="1000" dirty="0" smtClean="0">
                          <a:solidFill>
                            <a:schemeClr val="tx1"/>
                          </a:solidFill>
                        </a:rPr>
                        <a:t>Port</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2</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PC2</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9" name="Tableau 78"/>
          <p:cNvGraphicFramePr>
            <a:graphicFrameLocks noGrp="1"/>
          </p:cNvGraphicFramePr>
          <p:nvPr>
            <p:extLst>
              <p:ext uri="{D42A27DB-BD31-4B8C-83A1-F6EECF244321}">
                <p14:modId xmlns:p14="http://schemas.microsoft.com/office/powerpoint/2010/main" val="468343764"/>
              </p:ext>
            </p:extLst>
          </p:nvPr>
        </p:nvGraphicFramePr>
        <p:xfrm>
          <a:off x="7288732" y="4149080"/>
          <a:ext cx="1387724" cy="633246"/>
        </p:xfrm>
        <a:graphic>
          <a:graphicData uri="http://schemas.openxmlformats.org/drawingml/2006/table">
            <a:tbl>
              <a:tblPr firstRow="1" bandRow="1">
                <a:tableStyleId>{5C22544A-7EE6-4342-B048-85BDC9FD1C3A}</a:tableStyleId>
              </a:tblPr>
              <a:tblGrid>
                <a:gridCol w="667644"/>
                <a:gridCol w="720080"/>
              </a:tblGrid>
              <a:tr h="188242">
                <a:tc>
                  <a:txBody>
                    <a:bodyPr/>
                    <a:lstStyle/>
                    <a:p>
                      <a:r>
                        <a:rPr lang="fr-FR" sz="1000" dirty="0" smtClean="0">
                          <a:solidFill>
                            <a:schemeClr val="tx1"/>
                          </a:solidFill>
                        </a:rPr>
                        <a:t>Port</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3</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PC3</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0" name="Tableau 79"/>
          <p:cNvGraphicFramePr>
            <a:graphicFrameLocks noGrp="1"/>
          </p:cNvGraphicFramePr>
          <p:nvPr>
            <p:extLst>
              <p:ext uri="{D42A27DB-BD31-4B8C-83A1-F6EECF244321}">
                <p14:modId xmlns:p14="http://schemas.microsoft.com/office/powerpoint/2010/main" val="4011594723"/>
              </p:ext>
            </p:extLst>
          </p:nvPr>
        </p:nvGraphicFramePr>
        <p:xfrm>
          <a:off x="7308506" y="5726397"/>
          <a:ext cx="1387724" cy="422164"/>
        </p:xfrm>
        <a:graphic>
          <a:graphicData uri="http://schemas.openxmlformats.org/drawingml/2006/table">
            <a:tbl>
              <a:tblPr firstRow="1" bandRow="1">
                <a:tableStyleId>{5C22544A-7EE6-4342-B048-85BDC9FD1C3A}</a:tableStyleId>
              </a:tblPr>
              <a:tblGrid>
                <a:gridCol w="667644"/>
                <a:gridCol w="720080"/>
              </a:tblGrid>
              <a:tr h="188242">
                <a:tc>
                  <a:txBody>
                    <a:bodyPr/>
                    <a:lstStyle/>
                    <a:p>
                      <a:r>
                        <a:rPr lang="fr-FR" sz="1000" dirty="0" smtClean="0">
                          <a:solidFill>
                            <a:schemeClr val="tx1"/>
                          </a:solidFill>
                        </a:rPr>
                        <a:t>Port</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8242">
                <a:tc>
                  <a:txBody>
                    <a:bodyPr/>
                    <a:lstStyle/>
                    <a:p>
                      <a:r>
                        <a:rPr lang="fr-FR" sz="1000" dirty="0" smtClean="0">
                          <a:solidFill>
                            <a:schemeClr val="tx1"/>
                          </a:solidFill>
                        </a:rPr>
                        <a:t>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smtClean="0">
                          <a:solidFill>
                            <a:schemeClr val="tx1"/>
                          </a:solidFill>
                        </a:rPr>
                        <a:t>Mac PC1</a:t>
                      </a:r>
                      <a:endParaRPr lang="fr-FR" sz="1000" dirty="0">
                        <a:solidFill>
                          <a:schemeClr val="tx1"/>
                        </a:solidFill>
                      </a:endParaRP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1" name="Rectangle 80"/>
          <p:cNvSpPr/>
          <p:nvPr/>
        </p:nvSpPr>
        <p:spPr>
          <a:xfrm>
            <a:off x="7245339" y="5575098"/>
            <a:ext cx="1503125" cy="662214"/>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spTree>
    <p:extLst>
      <p:ext uri="{BB962C8B-B14F-4D97-AF65-F5344CB8AC3E}">
        <p14:creationId xmlns:p14="http://schemas.microsoft.com/office/powerpoint/2010/main" val="968524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err="1"/>
              <a:t>Réseau</a:t>
            </a:r>
            <a:r>
              <a:rPr lang="fr-FR" dirty="0"/>
              <a:t> local</a:t>
            </a:r>
            <a:endParaRPr lang="fr-FR" dirty="0"/>
          </a:p>
        </p:txBody>
      </p:sp>
      <p:sp>
        <p:nvSpPr>
          <p:cNvPr id="3" name="Espace réservé du pied de page 2"/>
          <p:cNvSpPr>
            <a:spLocks noGrp="1"/>
          </p:cNvSpPr>
          <p:nvPr>
            <p:ph type="ftr" sz="quarter" idx="11"/>
          </p:nvPr>
        </p:nvSpPr>
        <p:spPr/>
        <p:txBody>
          <a:bodyPr/>
          <a:lstStyle/>
          <a:p>
            <a:r>
              <a:rPr lang="fr-FR" smtClean="0"/>
              <a:t>David Violeau – Xavier Pessoles</a:t>
            </a:r>
            <a:endParaRPr lang="fr-F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27</a:t>
            </a:fld>
            <a:endParaRPr lang="fr-FR"/>
          </a:p>
        </p:txBody>
      </p:sp>
      <p:sp>
        <p:nvSpPr>
          <p:cNvPr id="5" name="Espace réservé du contenu 4"/>
          <p:cNvSpPr>
            <a:spLocks noGrp="1"/>
          </p:cNvSpPr>
          <p:nvPr>
            <p:ph sz="quarter" idx="1"/>
          </p:nvPr>
        </p:nvSpPr>
        <p:spPr/>
        <p:txBody>
          <a:bodyPr>
            <a:normAutofit/>
          </a:bodyPr>
          <a:lstStyle/>
          <a:p>
            <a:r>
              <a:rPr lang="fr-FR" sz="2000" dirty="0" smtClean="0"/>
              <a:t>Soit le réseau local câblé ainsi. PC1 veut envoyer un message à PC 2. Que se passe-t-il ? </a:t>
            </a:r>
            <a:endParaRPr lang="fr-FR" sz="2000" dirty="0"/>
          </a:p>
        </p:txBody>
      </p:sp>
      <p:grpSp>
        <p:nvGrpSpPr>
          <p:cNvPr id="11" name="Groupe 10"/>
          <p:cNvGrpSpPr/>
          <p:nvPr/>
        </p:nvGrpSpPr>
        <p:grpSpPr>
          <a:xfrm>
            <a:off x="3310747" y="1680940"/>
            <a:ext cx="870751" cy="930869"/>
            <a:chOff x="3106818" y="2380693"/>
            <a:chExt cx="1067402" cy="1141097"/>
          </a:xfrm>
        </p:grpSpPr>
        <p:pic>
          <p:nvPicPr>
            <p:cNvPr id="2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p:cNvSpPr txBox="1"/>
            <p:nvPr/>
          </p:nvSpPr>
          <p:spPr>
            <a:xfrm>
              <a:off x="3106818" y="3182233"/>
              <a:ext cx="1067402" cy="339557"/>
            </a:xfrm>
            <a:prstGeom prst="rect">
              <a:avLst/>
            </a:prstGeom>
            <a:noFill/>
          </p:spPr>
          <p:txBody>
            <a:bodyPr wrap="none" rtlCol="0">
              <a:spAutoFit/>
            </a:bodyPr>
            <a:lstStyle/>
            <a:p>
              <a:pPr algn="ctr"/>
              <a:r>
                <a:rPr lang="fr-FR" sz="1200" dirty="0" smtClean="0"/>
                <a:t>Client </a:t>
              </a:r>
              <a:r>
                <a:rPr lang="fr-FR" sz="1200" dirty="0" smtClean="0"/>
                <a:t>PC2</a:t>
              </a:r>
              <a:endParaRPr lang="fr-FR" sz="1200" dirty="0"/>
            </a:p>
          </p:txBody>
        </p:sp>
      </p:grpSp>
      <p:cxnSp>
        <p:nvCxnSpPr>
          <p:cNvPr id="13" name="Connecteur droit 12"/>
          <p:cNvCxnSpPr>
            <a:stCxn id="27" idx="0"/>
            <a:endCxn id="25" idx="2"/>
          </p:cNvCxnSpPr>
          <p:nvPr/>
        </p:nvCxnSpPr>
        <p:spPr>
          <a:xfrm flipV="1">
            <a:off x="3724183" y="2611809"/>
            <a:ext cx="21940" cy="19482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p:nvGrpSpPr>
        <p:grpSpPr>
          <a:xfrm>
            <a:off x="872567" y="1706256"/>
            <a:ext cx="870751" cy="930872"/>
            <a:chOff x="3106820" y="2684721"/>
            <a:chExt cx="1067403" cy="1141100"/>
          </a:xfrm>
        </p:grpSpPr>
        <p:pic>
          <p:nvPicPr>
            <p:cNvPr id="20"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3106820" y="3486265"/>
              <a:ext cx="1067403" cy="339556"/>
            </a:xfrm>
            <a:prstGeom prst="rect">
              <a:avLst/>
            </a:prstGeom>
            <a:noFill/>
          </p:spPr>
          <p:txBody>
            <a:bodyPr wrap="none" rtlCol="0">
              <a:spAutoFit/>
            </a:bodyPr>
            <a:lstStyle/>
            <a:p>
              <a:pPr algn="ctr"/>
              <a:r>
                <a:rPr lang="fr-FR" sz="1200" dirty="0" smtClean="0"/>
                <a:t>Client PC1</a:t>
              </a:r>
              <a:endParaRPr lang="fr-FR" sz="1200" dirty="0"/>
            </a:p>
          </p:txBody>
        </p:sp>
      </p:grpSp>
      <p:grpSp>
        <p:nvGrpSpPr>
          <p:cNvPr id="15" name="Groupe 14"/>
          <p:cNvGrpSpPr/>
          <p:nvPr/>
        </p:nvGrpSpPr>
        <p:grpSpPr>
          <a:xfrm>
            <a:off x="437191" y="2887425"/>
            <a:ext cx="870751" cy="930872"/>
            <a:chOff x="3106818" y="2684721"/>
            <a:chExt cx="1067402" cy="1141100"/>
          </a:xfrm>
        </p:grpSpPr>
        <p:pic>
          <p:nvPicPr>
            <p:cNvPr id="1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3106818" y="3486265"/>
              <a:ext cx="1067402" cy="339556"/>
            </a:xfrm>
            <a:prstGeom prst="rect">
              <a:avLst/>
            </a:prstGeom>
            <a:noFill/>
          </p:spPr>
          <p:txBody>
            <a:bodyPr wrap="none" rtlCol="0">
              <a:spAutoFit/>
            </a:bodyPr>
            <a:lstStyle/>
            <a:p>
              <a:pPr algn="ctr"/>
              <a:r>
                <a:rPr lang="fr-FR" sz="1200" dirty="0" smtClean="0"/>
                <a:t>Client </a:t>
              </a:r>
              <a:r>
                <a:rPr lang="fr-FR" sz="1200" dirty="0" smtClean="0"/>
                <a:t>PC3</a:t>
              </a:r>
              <a:endParaRPr lang="fr-FR" sz="1200" dirty="0"/>
            </a:p>
          </p:txBody>
        </p:sp>
      </p:grpSp>
      <p:cxnSp>
        <p:nvCxnSpPr>
          <p:cNvPr id="16" name="Connecteur droit 15"/>
          <p:cNvCxnSpPr>
            <a:stCxn id="33" idx="0"/>
            <a:endCxn id="20" idx="3"/>
          </p:cNvCxnSpPr>
          <p:nvPr/>
        </p:nvCxnSpPr>
        <p:spPr>
          <a:xfrm flipH="1" flipV="1">
            <a:off x="1601651" y="1999965"/>
            <a:ext cx="558544" cy="55732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a:stCxn id="19" idx="2"/>
            <a:endCxn id="31" idx="1"/>
          </p:cNvCxnSpPr>
          <p:nvPr/>
        </p:nvCxnSpPr>
        <p:spPr>
          <a:xfrm>
            <a:off x="872567" y="3818297"/>
            <a:ext cx="1700711" cy="13850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p:nvGrpSpPr>
        <p:grpSpPr>
          <a:xfrm>
            <a:off x="3266868" y="2806633"/>
            <a:ext cx="914630" cy="649235"/>
            <a:chOff x="5267525" y="4581825"/>
            <a:chExt cx="1121190" cy="795858"/>
          </a:xfrm>
        </p:grpSpPr>
        <p:pic>
          <p:nvPicPr>
            <p:cNvPr id="2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p:cNvSpPr txBox="1"/>
            <p:nvPr/>
          </p:nvSpPr>
          <p:spPr>
            <a:xfrm>
              <a:off x="5416251" y="5038127"/>
              <a:ext cx="823739" cy="339556"/>
            </a:xfrm>
            <a:prstGeom prst="rect">
              <a:avLst/>
            </a:prstGeom>
            <a:noFill/>
          </p:spPr>
          <p:txBody>
            <a:bodyPr wrap="none" rtlCol="0">
              <a:spAutoFit/>
            </a:bodyPr>
            <a:lstStyle/>
            <a:p>
              <a:pPr algn="ctr"/>
              <a:r>
                <a:rPr lang="fr-FR" sz="1200" dirty="0" smtClean="0"/>
                <a:t>Switch2</a:t>
              </a:r>
              <a:endParaRPr lang="fr-FR" sz="1200" dirty="0" smtClean="0"/>
            </a:p>
          </p:txBody>
        </p:sp>
      </p:grpSp>
      <p:grpSp>
        <p:nvGrpSpPr>
          <p:cNvPr id="29" name="Groupe 28"/>
          <p:cNvGrpSpPr/>
          <p:nvPr/>
        </p:nvGrpSpPr>
        <p:grpSpPr>
          <a:xfrm>
            <a:off x="2451952" y="3446061"/>
            <a:ext cx="914630" cy="649235"/>
            <a:chOff x="5267525" y="4581825"/>
            <a:chExt cx="1121190" cy="795858"/>
          </a:xfrm>
        </p:grpSpPr>
        <p:pic>
          <p:nvPicPr>
            <p:cNvPr id="30"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p:cNvSpPr txBox="1"/>
            <p:nvPr/>
          </p:nvSpPr>
          <p:spPr>
            <a:xfrm>
              <a:off x="5416251" y="5038127"/>
              <a:ext cx="823739" cy="339556"/>
            </a:xfrm>
            <a:prstGeom prst="rect">
              <a:avLst/>
            </a:prstGeom>
            <a:noFill/>
          </p:spPr>
          <p:txBody>
            <a:bodyPr wrap="none" rtlCol="0">
              <a:spAutoFit/>
            </a:bodyPr>
            <a:lstStyle/>
            <a:p>
              <a:pPr algn="ctr"/>
              <a:r>
                <a:rPr lang="fr-FR" sz="1200" dirty="0" smtClean="0"/>
                <a:t>Switch3</a:t>
              </a:r>
              <a:endParaRPr lang="fr-FR" sz="1200" dirty="0" smtClean="0"/>
            </a:p>
          </p:txBody>
        </p:sp>
      </p:grpSp>
      <p:grpSp>
        <p:nvGrpSpPr>
          <p:cNvPr id="32" name="Groupe 31"/>
          <p:cNvGrpSpPr/>
          <p:nvPr/>
        </p:nvGrpSpPr>
        <p:grpSpPr>
          <a:xfrm>
            <a:off x="1702880" y="2557286"/>
            <a:ext cx="914630" cy="649235"/>
            <a:chOff x="5267525" y="4581825"/>
            <a:chExt cx="1121190" cy="795858"/>
          </a:xfrm>
        </p:grpSpPr>
        <p:pic>
          <p:nvPicPr>
            <p:cNvPr id="33"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p:cNvSpPr txBox="1"/>
            <p:nvPr/>
          </p:nvSpPr>
          <p:spPr>
            <a:xfrm>
              <a:off x="5416251" y="5038127"/>
              <a:ext cx="823739" cy="339556"/>
            </a:xfrm>
            <a:prstGeom prst="rect">
              <a:avLst/>
            </a:prstGeom>
            <a:noFill/>
          </p:spPr>
          <p:txBody>
            <a:bodyPr wrap="none" rtlCol="0">
              <a:spAutoFit/>
            </a:bodyPr>
            <a:lstStyle/>
            <a:p>
              <a:pPr algn="ctr"/>
              <a:r>
                <a:rPr lang="fr-FR" sz="1200" dirty="0" smtClean="0"/>
                <a:t>Switch1</a:t>
              </a:r>
              <a:endParaRPr lang="fr-FR" sz="1200" dirty="0" smtClean="0"/>
            </a:p>
          </p:txBody>
        </p:sp>
      </p:grpSp>
      <p:cxnSp>
        <p:nvCxnSpPr>
          <p:cNvPr id="40" name="Connecteur droit 39"/>
          <p:cNvCxnSpPr>
            <a:stCxn id="33" idx="3"/>
            <a:endCxn id="27" idx="1"/>
          </p:cNvCxnSpPr>
          <p:nvPr/>
        </p:nvCxnSpPr>
        <p:spPr>
          <a:xfrm>
            <a:off x="2617510" y="2749158"/>
            <a:ext cx="649358" cy="249347"/>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a:stCxn id="30" idx="1"/>
            <a:endCxn id="34" idx="2"/>
          </p:cNvCxnSpPr>
          <p:nvPr/>
        </p:nvCxnSpPr>
        <p:spPr>
          <a:xfrm flipH="1" flipV="1">
            <a:off x="2160196" y="3206521"/>
            <a:ext cx="291756" cy="431412"/>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stCxn id="30" idx="3"/>
            <a:endCxn id="28" idx="2"/>
          </p:cNvCxnSpPr>
          <p:nvPr/>
        </p:nvCxnSpPr>
        <p:spPr>
          <a:xfrm flipV="1">
            <a:off x="3366582" y="3455868"/>
            <a:ext cx="357602" cy="18206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50"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4653136"/>
            <a:ext cx="8568952" cy="169845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1600">
                <a:solidFill>
                  <a:srgbClr val="FF0000"/>
                </a:solidFill>
              </a:rPr>
              <a:t>Solution </a:t>
            </a:r>
            <a:r>
              <a:rPr lang="fr-FR" sz="1600" smtClean="0">
                <a:solidFill>
                  <a:srgbClr val="FF0000"/>
                </a:solidFill>
              </a:rPr>
              <a:t>(QCM)</a:t>
            </a:r>
            <a:endParaRPr lang="fr-FR" sz="1600" dirty="0" smtClean="0">
              <a:solidFill>
                <a:srgbClr val="FF0000"/>
              </a:solidFill>
            </a:endParaRPr>
          </a:p>
          <a:p>
            <a:pPr lvl="1"/>
            <a:r>
              <a:rPr lang="fr-FR" sz="1400" dirty="0" smtClean="0">
                <a:solidFill>
                  <a:srgbClr val="FF0000"/>
                </a:solidFill>
              </a:rPr>
              <a:t>PC1 envoie le message à switch 1 qui envoie à switch 2 qui envoie à PC 2</a:t>
            </a:r>
          </a:p>
          <a:p>
            <a:pPr lvl="1"/>
            <a:r>
              <a:rPr lang="fr-FR" sz="1400" dirty="0">
                <a:solidFill>
                  <a:srgbClr val="FF0000"/>
                </a:solidFill>
              </a:rPr>
              <a:t>PC1 envoie le message à switch </a:t>
            </a:r>
            <a:r>
              <a:rPr lang="fr-FR" sz="1400" dirty="0" smtClean="0">
                <a:solidFill>
                  <a:srgbClr val="FF0000"/>
                </a:solidFill>
              </a:rPr>
              <a:t>3 </a:t>
            </a:r>
            <a:r>
              <a:rPr lang="fr-FR" sz="1400" dirty="0">
                <a:solidFill>
                  <a:srgbClr val="FF0000"/>
                </a:solidFill>
              </a:rPr>
              <a:t>qui envoie à </a:t>
            </a:r>
            <a:r>
              <a:rPr lang="fr-FR" sz="1400" dirty="0" smtClean="0">
                <a:solidFill>
                  <a:srgbClr val="FF0000"/>
                </a:solidFill>
              </a:rPr>
              <a:t>switch 2 </a:t>
            </a:r>
            <a:r>
              <a:rPr lang="fr-FR" sz="1400" dirty="0">
                <a:solidFill>
                  <a:srgbClr val="FF0000"/>
                </a:solidFill>
              </a:rPr>
              <a:t>qui envoie à PC 2</a:t>
            </a:r>
          </a:p>
          <a:p>
            <a:pPr lvl="1"/>
            <a:r>
              <a:rPr lang="fr-FR" sz="1400" b="1" dirty="0" smtClean="0">
                <a:solidFill>
                  <a:srgbClr val="FF0000"/>
                </a:solidFill>
              </a:rPr>
              <a:t>PC1 envoie le message à switch 1 qui envoie à switch 2 et 3 qui envoient respectivement  à PC 2 et Switch 3 et PC3 et switch3… et c’est l’écroulement du réseau. </a:t>
            </a:r>
            <a:endParaRPr lang="fr-FR" sz="1400" b="1" dirty="0">
              <a:solidFill>
                <a:srgbClr val="FF0000"/>
              </a:solidFill>
            </a:endParaRPr>
          </a:p>
        </p:txBody>
      </p:sp>
      <p:sp>
        <p:nvSpPr>
          <p:cNvPr id="51" name="Rectangle 50"/>
          <p:cNvSpPr/>
          <p:nvPr/>
        </p:nvSpPr>
        <p:spPr>
          <a:xfrm>
            <a:off x="323528" y="5502361"/>
            <a:ext cx="8424936" cy="806959"/>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spTree>
    <p:extLst>
      <p:ext uri="{BB962C8B-B14F-4D97-AF65-F5344CB8AC3E}">
        <p14:creationId xmlns:p14="http://schemas.microsoft.com/office/powerpoint/2010/main" val="306792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a:t>
            </a:r>
            <a:br>
              <a:rPr lang="fr-FR" dirty="0"/>
            </a:br>
            <a:r>
              <a:rPr lang="fr-FR" dirty="0"/>
              <a:t>Séquences d’instruction</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3</a:t>
            </a:fld>
            <a:endParaRPr lang="fr-FR"/>
          </a:p>
        </p:txBody>
      </p:sp>
      <p:sp>
        <p:nvSpPr>
          <p:cNvPr id="5" name="Espace réservé du contenu 4"/>
          <p:cNvSpPr>
            <a:spLocks noGrp="1"/>
          </p:cNvSpPr>
          <p:nvPr>
            <p:ph sz="quarter" idx="1"/>
          </p:nvPr>
        </p:nvSpPr>
        <p:spPr>
          <a:xfrm>
            <a:off x="251520" y="980728"/>
            <a:ext cx="5060440" cy="5400600"/>
          </a:xfrm>
        </p:spPr>
        <p:txBody>
          <a:bodyPr>
            <a:normAutofit/>
          </a:bodyPr>
          <a:lstStyle/>
          <a:p>
            <a:r>
              <a:rPr lang="fr-FR" sz="1800" dirty="0"/>
              <a:t>L’objectif est que scratch mange « la première » pomme et atteigne la cloche. </a:t>
            </a:r>
          </a:p>
          <a:p>
            <a:pPr marL="0" indent="0">
              <a:buNone/>
            </a:pPr>
            <a:endParaRPr lang="fr-FR" sz="1800" dirty="0"/>
          </a:p>
          <a:p>
            <a:r>
              <a:rPr lang="fr-FR" sz="1800" dirty="0"/>
              <a:t>Les instructions disponibles sont les suivantes :</a:t>
            </a:r>
          </a:p>
          <a:p>
            <a:pPr lvl="1"/>
            <a:r>
              <a:rPr lang="fr-FR" sz="1600" dirty="0"/>
              <a:t>Haut</a:t>
            </a:r>
          </a:p>
          <a:p>
            <a:pPr lvl="1"/>
            <a:r>
              <a:rPr lang="fr-FR" sz="1600" dirty="0"/>
              <a:t>Bas</a:t>
            </a:r>
          </a:p>
          <a:p>
            <a:pPr lvl="1"/>
            <a:r>
              <a:rPr lang="fr-FR" sz="1600" dirty="0"/>
              <a:t>Gauche</a:t>
            </a:r>
          </a:p>
          <a:p>
            <a:pPr lvl="1"/>
            <a:r>
              <a:rPr lang="fr-FR" sz="1600" dirty="0"/>
              <a:t>Droite</a:t>
            </a:r>
          </a:p>
          <a:p>
            <a:pPr lvl="1"/>
            <a:r>
              <a:rPr lang="fr-FR" sz="1600" dirty="0"/>
              <a:t>Manger</a:t>
            </a:r>
          </a:p>
          <a:p>
            <a:pPr lvl="1"/>
            <a:r>
              <a:rPr lang="fr-FR" sz="1600" dirty="0"/>
              <a:t>Sonner</a:t>
            </a:r>
          </a:p>
          <a:p>
            <a:pPr lvl="1"/>
            <a:endParaRPr lang="fr-FR" sz="1600" dirty="0"/>
          </a:p>
          <a:p>
            <a:r>
              <a:rPr lang="fr-FR" sz="1800" dirty="0"/>
              <a:t>Donner la séquence d’instructions permettant de manger une seule pomme. </a:t>
            </a:r>
          </a:p>
          <a:p>
            <a:endParaRPr lang="fr-FR" sz="1800" dirty="0"/>
          </a:p>
          <a:p>
            <a:r>
              <a:rPr lang="fr-FR" sz="1800" b="1" i="1" dirty="0">
                <a:solidFill>
                  <a:srgbClr val="FF0000"/>
                </a:solidFill>
              </a:rPr>
              <a:t>Donner au stagiaire des boîtes à ordonner. </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1999" y="1165496"/>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5311959" y="3573016"/>
            <a:ext cx="3580521" cy="230425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1" name="Groupe 10"/>
          <p:cNvGrpSpPr/>
          <p:nvPr/>
        </p:nvGrpSpPr>
        <p:grpSpPr>
          <a:xfrm>
            <a:off x="5436096" y="4221648"/>
            <a:ext cx="1332147" cy="1366264"/>
            <a:chOff x="3357967" y="3151302"/>
            <a:chExt cx="1332147" cy="1366264"/>
          </a:xfrm>
        </p:grpSpPr>
        <p:grpSp>
          <p:nvGrpSpPr>
            <p:cNvPr id="27" name="Groupe 26"/>
            <p:cNvGrpSpPr/>
            <p:nvPr/>
          </p:nvGrpSpPr>
          <p:grpSpPr>
            <a:xfrm>
              <a:off x="3357967" y="4186584"/>
              <a:ext cx="1332147" cy="330982"/>
              <a:chOff x="3379780" y="3320988"/>
              <a:chExt cx="1332147" cy="330982"/>
            </a:xfrm>
          </p:grpSpPr>
          <p:sp>
            <p:nvSpPr>
              <p:cNvPr id="28" name="Chevron 27"/>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9" name="Rectangle 28"/>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9" name="Groupe 8"/>
            <p:cNvGrpSpPr/>
            <p:nvPr/>
          </p:nvGrpSpPr>
          <p:grpSpPr>
            <a:xfrm>
              <a:off x="3357967" y="3151302"/>
              <a:ext cx="1332147" cy="330982"/>
              <a:chOff x="3379780" y="3320988"/>
              <a:chExt cx="1332147" cy="330982"/>
            </a:xfrm>
          </p:grpSpPr>
          <p:sp>
            <p:nvSpPr>
              <p:cNvPr id="6" name="Chevron 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7" name="Rectangle 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Droite</a:t>
                </a:r>
              </a:p>
            </p:txBody>
          </p:sp>
        </p:grpSp>
        <p:grpSp>
          <p:nvGrpSpPr>
            <p:cNvPr id="18" name="Groupe 17"/>
            <p:cNvGrpSpPr/>
            <p:nvPr/>
          </p:nvGrpSpPr>
          <p:grpSpPr>
            <a:xfrm>
              <a:off x="3357967" y="3410123"/>
              <a:ext cx="1332147" cy="330982"/>
              <a:chOff x="3379780" y="3320988"/>
              <a:chExt cx="1332147" cy="330982"/>
            </a:xfrm>
          </p:grpSpPr>
          <p:sp>
            <p:nvSpPr>
              <p:cNvPr id="19" name="Chevron 1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 name="Rectangle 1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nvGrpSpPr>
            <p:cNvPr id="21" name="Groupe 20"/>
            <p:cNvGrpSpPr/>
            <p:nvPr/>
          </p:nvGrpSpPr>
          <p:grpSpPr>
            <a:xfrm>
              <a:off x="3357967" y="3668944"/>
              <a:ext cx="1332147" cy="330982"/>
              <a:chOff x="3379780" y="3320988"/>
              <a:chExt cx="1332147" cy="330982"/>
            </a:xfrm>
          </p:grpSpPr>
          <p:sp>
            <p:nvSpPr>
              <p:cNvPr id="22" name="Chevron 21"/>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3" name="Rectangle 22"/>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24" name="Groupe 23"/>
            <p:cNvGrpSpPr/>
            <p:nvPr/>
          </p:nvGrpSpPr>
          <p:grpSpPr>
            <a:xfrm>
              <a:off x="3357967" y="3927765"/>
              <a:ext cx="1332147" cy="330982"/>
              <a:chOff x="3379780" y="3320988"/>
              <a:chExt cx="1332147" cy="330982"/>
            </a:xfrm>
          </p:grpSpPr>
          <p:sp>
            <p:nvSpPr>
              <p:cNvPr id="25" name="Chevron 24"/>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6" name="Rectangle 25"/>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grpSp>
        <p:nvGrpSpPr>
          <p:cNvPr id="31" name="Groupe 30"/>
          <p:cNvGrpSpPr/>
          <p:nvPr/>
        </p:nvGrpSpPr>
        <p:grpSpPr>
          <a:xfrm>
            <a:off x="7163602" y="4221648"/>
            <a:ext cx="1332147" cy="1366264"/>
            <a:chOff x="3357967" y="3151302"/>
            <a:chExt cx="1332147" cy="1366264"/>
          </a:xfrm>
        </p:grpSpPr>
        <p:grpSp>
          <p:nvGrpSpPr>
            <p:cNvPr id="32" name="Groupe 31"/>
            <p:cNvGrpSpPr/>
            <p:nvPr/>
          </p:nvGrpSpPr>
          <p:grpSpPr>
            <a:xfrm>
              <a:off x="3357967" y="4186584"/>
              <a:ext cx="1332147" cy="330982"/>
              <a:chOff x="3379780" y="3320988"/>
              <a:chExt cx="1332147" cy="330982"/>
            </a:xfrm>
          </p:grpSpPr>
          <p:sp>
            <p:nvSpPr>
              <p:cNvPr id="45" name="Chevron 44"/>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6" name="Rectangle 45"/>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33" name="Groupe 32"/>
            <p:cNvGrpSpPr/>
            <p:nvPr/>
          </p:nvGrpSpPr>
          <p:grpSpPr>
            <a:xfrm>
              <a:off x="3357967" y="3151302"/>
              <a:ext cx="1332147" cy="330982"/>
              <a:chOff x="3379780" y="3320988"/>
              <a:chExt cx="1332147" cy="330982"/>
            </a:xfrm>
          </p:grpSpPr>
          <p:sp>
            <p:nvSpPr>
              <p:cNvPr id="43" name="Chevron 42"/>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4" name="Rectangle 43"/>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nvGrpSpPr>
            <p:cNvPr id="34" name="Groupe 33"/>
            <p:cNvGrpSpPr/>
            <p:nvPr/>
          </p:nvGrpSpPr>
          <p:grpSpPr>
            <a:xfrm>
              <a:off x="3357967" y="3410123"/>
              <a:ext cx="1332147" cy="330982"/>
              <a:chOff x="3379780" y="3320988"/>
              <a:chExt cx="1332147" cy="330982"/>
            </a:xfrm>
          </p:grpSpPr>
          <p:sp>
            <p:nvSpPr>
              <p:cNvPr id="41" name="Chevron 40"/>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2" name="Rectangle 41"/>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Droite</a:t>
                </a:r>
              </a:p>
            </p:txBody>
          </p:sp>
        </p:grpSp>
        <p:grpSp>
          <p:nvGrpSpPr>
            <p:cNvPr id="35" name="Groupe 34"/>
            <p:cNvGrpSpPr/>
            <p:nvPr/>
          </p:nvGrpSpPr>
          <p:grpSpPr>
            <a:xfrm>
              <a:off x="3357967" y="3668944"/>
              <a:ext cx="1332147" cy="330982"/>
              <a:chOff x="3379780" y="3320988"/>
              <a:chExt cx="1332147" cy="330982"/>
            </a:xfrm>
          </p:grpSpPr>
          <p:sp>
            <p:nvSpPr>
              <p:cNvPr id="39" name="Chevron 3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0" name="Rectangle 3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36" name="Groupe 35"/>
            <p:cNvGrpSpPr/>
            <p:nvPr/>
          </p:nvGrpSpPr>
          <p:grpSpPr>
            <a:xfrm>
              <a:off x="3357967" y="3927765"/>
              <a:ext cx="1332147" cy="330982"/>
              <a:chOff x="3379780" y="3320988"/>
              <a:chExt cx="1332147" cy="330982"/>
            </a:xfrm>
          </p:grpSpPr>
          <p:sp>
            <p:nvSpPr>
              <p:cNvPr id="37" name="Chevron 36"/>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38" name="Rectangle 37"/>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spTree>
    <p:extLst>
      <p:ext uri="{BB962C8B-B14F-4D97-AF65-F5344CB8AC3E}">
        <p14:creationId xmlns:p14="http://schemas.microsoft.com/office/powerpoint/2010/main" val="214241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Séquences d’instruction</a:t>
            </a:r>
          </a:p>
        </p:txBody>
      </p:sp>
      <p:sp>
        <p:nvSpPr>
          <p:cNvPr id="3" name="Espace réservé du pied de page 2"/>
          <p:cNvSpPr>
            <a:spLocks noGrp="1"/>
          </p:cNvSpPr>
          <p:nvPr>
            <p:ph type="ftr" sz="quarter" idx="11"/>
          </p:nvPr>
        </p:nvSpPr>
        <p:spPr/>
        <p:txBody>
          <a:bodyPr/>
          <a:lstStyle/>
          <a:p>
            <a:r>
              <a:rPr lang="fr-FR" dirty="0"/>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4</a:t>
            </a:fld>
            <a:endParaRPr lang="fr-FR" dirty="0"/>
          </a:p>
        </p:txBody>
      </p:sp>
      <p:sp>
        <p:nvSpPr>
          <p:cNvPr id="5" name="Espace réservé du contenu 4"/>
          <p:cNvSpPr>
            <a:spLocks noGrp="1"/>
          </p:cNvSpPr>
          <p:nvPr>
            <p:ph sz="quarter" idx="1"/>
          </p:nvPr>
        </p:nvSpPr>
        <p:spPr>
          <a:xfrm>
            <a:off x="251520" y="980728"/>
            <a:ext cx="5060440" cy="2808312"/>
          </a:xfrm>
        </p:spPr>
        <p:txBody>
          <a:bodyPr>
            <a:normAutofit lnSpcReduction="10000"/>
          </a:bodyPr>
          <a:lstStyle/>
          <a:p>
            <a:r>
              <a:rPr lang="fr-FR" sz="1800" dirty="0"/>
              <a:t>L’objectif est que scratch mange « la première » pomme et atteigne la cloche. </a:t>
            </a:r>
          </a:p>
          <a:p>
            <a:r>
              <a:rPr lang="fr-FR" sz="1800" dirty="0"/>
              <a:t>Afin de donner un effet de déplacement, Scratch doit se déplacer par pas de 20 pixels en x ou en y.</a:t>
            </a:r>
          </a:p>
          <a:p>
            <a:r>
              <a:rPr lang="fr-FR" sz="1800" dirty="0"/>
              <a:t>Une case fait 80 pixels de large. </a:t>
            </a:r>
          </a:p>
          <a:p>
            <a:r>
              <a:rPr lang="fr-FR" sz="1800" dirty="0"/>
              <a:t>Donner la séquence d’instructions permettant de manger une seule pomme. </a:t>
            </a:r>
          </a:p>
          <a:p>
            <a:r>
              <a:rPr lang="fr-FR" sz="1800" b="1" i="1" dirty="0">
                <a:solidFill>
                  <a:srgbClr val="FF0000"/>
                </a:solidFill>
              </a:rPr>
              <a:t>QCM </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1999" y="1165496"/>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251520" y="3573016"/>
            <a:ext cx="8640960" cy="273630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sp>
        <p:nvSpPr>
          <p:cNvPr id="10" name="Espace réservé du contenu 4"/>
          <p:cNvSpPr txBox="1">
            <a:spLocks/>
          </p:cNvSpPr>
          <p:nvPr/>
        </p:nvSpPr>
        <p:spPr>
          <a:xfrm>
            <a:off x="517982" y="3932286"/>
            <a:ext cx="1908000" cy="165695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endParaRPr lang="fr-FR" sz="1600" dirty="0"/>
          </a:p>
        </p:txBody>
      </p:sp>
      <p:sp>
        <p:nvSpPr>
          <p:cNvPr id="11" name="Espace réservé du contenu 4"/>
          <p:cNvSpPr txBox="1">
            <a:spLocks/>
          </p:cNvSpPr>
          <p:nvPr/>
        </p:nvSpPr>
        <p:spPr>
          <a:xfrm>
            <a:off x="2634895" y="3645024"/>
            <a:ext cx="3960440" cy="1944216"/>
          </a:xfrm>
          <a:prstGeom prst="rect">
            <a:avLst/>
          </a:prstGeom>
          <a:ln>
            <a:solidFill>
              <a:schemeClr val="accent5">
                <a:lumMod val="50000"/>
              </a:schemeClr>
            </a:solidFill>
            <a:prstDash val="lgDash"/>
          </a:ln>
        </p:spPr>
        <p:txBody>
          <a:bodyPr vert="horz" numCol="2">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57200" indent="-457200">
              <a:buFont typeface="+mj-lt"/>
              <a:buAutoNum type="arabicPeriod"/>
            </a:pPr>
            <a:endParaRPr lang="fr-FR" sz="1600" dirty="0"/>
          </a:p>
        </p:txBody>
      </p:sp>
      <p:sp>
        <p:nvSpPr>
          <p:cNvPr id="13" name="Espace réservé du contenu 4"/>
          <p:cNvSpPr txBox="1">
            <a:spLocks/>
          </p:cNvSpPr>
          <p:nvPr/>
        </p:nvSpPr>
        <p:spPr>
          <a:xfrm>
            <a:off x="6804248" y="3932286"/>
            <a:ext cx="1908000" cy="165695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57200" indent="-457200">
              <a:buFont typeface="+mj-lt"/>
              <a:buAutoNum type="arabicPeriod"/>
            </a:pPr>
            <a:endParaRPr lang="fr-FR" sz="1600" dirty="0"/>
          </a:p>
        </p:txBody>
      </p:sp>
      <p:sp>
        <p:nvSpPr>
          <p:cNvPr id="12" name="Espace réservé du contenu 4"/>
          <p:cNvSpPr txBox="1">
            <a:spLocks/>
          </p:cNvSpPr>
          <p:nvPr/>
        </p:nvSpPr>
        <p:spPr>
          <a:xfrm>
            <a:off x="498999" y="5661248"/>
            <a:ext cx="1908000" cy="576834"/>
          </a:xfrm>
          <a:prstGeom prst="rect">
            <a:avLst/>
          </a:prstGeom>
          <a:solidFill>
            <a:schemeClr val="accent5">
              <a:lumMod val="20000"/>
              <a:lumOff val="80000"/>
            </a:schemeClr>
          </a:solidFill>
          <a:ln>
            <a:noFill/>
            <a:prstDash val="lgDash"/>
          </a:ln>
        </p:spPr>
        <p:txBody>
          <a:bodyPr vert="horz">
            <a:normAutofit fontScale="550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Cette solution répond à l’objectif, mais ne permet pas d’avoir un effet visuel d’avancée du robot. </a:t>
            </a:r>
          </a:p>
        </p:txBody>
      </p:sp>
      <p:sp>
        <p:nvSpPr>
          <p:cNvPr id="14" name="Espace réservé du contenu 4"/>
          <p:cNvSpPr txBox="1">
            <a:spLocks/>
          </p:cNvSpPr>
          <p:nvPr/>
        </p:nvSpPr>
        <p:spPr>
          <a:xfrm>
            <a:off x="2634894" y="5661248"/>
            <a:ext cx="3960441" cy="576834"/>
          </a:xfrm>
          <a:prstGeom prst="rect">
            <a:avLst/>
          </a:prstGeom>
          <a:solidFill>
            <a:schemeClr val="accent5">
              <a:lumMod val="20000"/>
              <a:lumOff val="80000"/>
            </a:schemeClr>
          </a:solidFill>
          <a:ln>
            <a:noFill/>
            <a:prstDash val="lgDash"/>
          </a:ln>
        </p:spPr>
        <p:txBody>
          <a:bodyPr vert="horz" anchor="ctr">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fr-FR" sz="1600" dirty="0"/>
              <a:t>Bonne solution !</a:t>
            </a:r>
          </a:p>
        </p:txBody>
      </p:sp>
      <p:sp>
        <p:nvSpPr>
          <p:cNvPr id="15" name="Espace réservé du contenu 4"/>
          <p:cNvSpPr txBox="1">
            <a:spLocks/>
          </p:cNvSpPr>
          <p:nvPr/>
        </p:nvSpPr>
        <p:spPr>
          <a:xfrm>
            <a:off x="6804248" y="5663931"/>
            <a:ext cx="1908000" cy="576834"/>
          </a:xfrm>
          <a:prstGeom prst="rect">
            <a:avLst/>
          </a:prstGeom>
          <a:solidFill>
            <a:schemeClr val="accent5">
              <a:lumMod val="20000"/>
              <a:lumOff val="80000"/>
            </a:schemeClr>
          </a:solidFill>
          <a:ln>
            <a:noFill/>
            <a:prstDash val="lgDash"/>
          </a:ln>
        </p:spPr>
        <p:txBody>
          <a:bodyPr vert="horz">
            <a:normAutofit fontScale="775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Cette solution ne permet pas de manger les pommes. </a:t>
            </a:r>
          </a:p>
        </p:txBody>
      </p:sp>
      <p:grpSp>
        <p:nvGrpSpPr>
          <p:cNvPr id="16" name="Groupe 15"/>
          <p:cNvGrpSpPr/>
          <p:nvPr/>
        </p:nvGrpSpPr>
        <p:grpSpPr>
          <a:xfrm>
            <a:off x="805908" y="4115229"/>
            <a:ext cx="1332147" cy="1366264"/>
            <a:chOff x="3357967" y="3151302"/>
            <a:chExt cx="1332147" cy="1366264"/>
          </a:xfrm>
        </p:grpSpPr>
        <p:grpSp>
          <p:nvGrpSpPr>
            <p:cNvPr id="17" name="Groupe 16"/>
            <p:cNvGrpSpPr/>
            <p:nvPr/>
          </p:nvGrpSpPr>
          <p:grpSpPr>
            <a:xfrm>
              <a:off x="3357967" y="4186584"/>
              <a:ext cx="1332147" cy="330982"/>
              <a:chOff x="3379780" y="3320988"/>
              <a:chExt cx="1332147" cy="330982"/>
            </a:xfrm>
          </p:grpSpPr>
          <p:sp>
            <p:nvSpPr>
              <p:cNvPr id="30" name="Chevron 29"/>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31" name="Rectangle 30"/>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18" name="Groupe 17"/>
            <p:cNvGrpSpPr/>
            <p:nvPr/>
          </p:nvGrpSpPr>
          <p:grpSpPr>
            <a:xfrm>
              <a:off x="3357967" y="3151302"/>
              <a:ext cx="1332147" cy="330982"/>
              <a:chOff x="3379780" y="3320988"/>
              <a:chExt cx="1332147" cy="330982"/>
            </a:xfrm>
          </p:grpSpPr>
          <p:sp>
            <p:nvSpPr>
              <p:cNvPr id="28" name="Chevron 2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9" name="Rectangle 2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x</a:t>
                </a:r>
              </a:p>
            </p:txBody>
          </p:sp>
        </p:grpSp>
        <p:grpSp>
          <p:nvGrpSpPr>
            <p:cNvPr id="19" name="Groupe 18"/>
            <p:cNvGrpSpPr/>
            <p:nvPr/>
          </p:nvGrpSpPr>
          <p:grpSpPr>
            <a:xfrm>
              <a:off x="3357967" y="3410123"/>
              <a:ext cx="1332147" cy="330982"/>
              <a:chOff x="3379780" y="3320988"/>
              <a:chExt cx="1332147" cy="330982"/>
            </a:xfrm>
          </p:grpSpPr>
          <p:sp>
            <p:nvSpPr>
              <p:cNvPr id="26" name="Chevron 25"/>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7" name="Rectangle 26"/>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y</a:t>
                </a:r>
              </a:p>
            </p:txBody>
          </p:sp>
        </p:grpSp>
        <p:grpSp>
          <p:nvGrpSpPr>
            <p:cNvPr id="20" name="Groupe 19"/>
            <p:cNvGrpSpPr/>
            <p:nvPr/>
          </p:nvGrpSpPr>
          <p:grpSpPr>
            <a:xfrm>
              <a:off x="3357967" y="3668944"/>
              <a:ext cx="1332147" cy="330982"/>
              <a:chOff x="3379780" y="3320988"/>
              <a:chExt cx="1332147" cy="330982"/>
            </a:xfrm>
          </p:grpSpPr>
          <p:sp>
            <p:nvSpPr>
              <p:cNvPr id="24" name="Chevron 23"/>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5" name="Rectangle 24"/>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21" name="Groupe 20"/>
            <p:cNvGrpSpPr/>
            <p:nvPr/>
          </p:nvGrpSpPr>
          <p:grpSpPr>
            <a:xfrm>
              <a:off x="3357967" y="3927765"/>
              <a:ext cx="1332147" cy="330982"/>
              <a:chOff x="3379780" y="3320988"/>
              <a:chExt cx="1332147" cy="330982"/>
            </a:xfrm>
          </p:grpSpPr>
          <p:sp>
            <p:nvSpPr>
              <p:cNvPr id="22" name="Chevron 2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3" name="Rectangle 2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y</a:t>
                </a:r>
              </a:p>
            </p:txBody>
          </p:sp>
        </p:grpSp>
      </p:grpSp>
      <p:grpSp>
        <p:nvGrpSpPr>
          <p:cNvPr id="32" name="Groupe 31"/>
          <p:cNvGrpSpPr/>
          <p:nvPr/>
        </p:nvGrpSpPr>
        <p:grpSpPr>
          <a:xfrm>
            <a:off x="7092174" y="4078203"/>
            <a:ext cx="1332147" cy="1366264"/>
            <a:chOff x="3357967" y="3151302"/>
            <a:chExt cx="1332147" cy="1366264"/>
          </a:xfrm>
        </p:grpSpPr>
        <p:grpSp>
          <p:nvGrpSpPr>
            <p:cNvPr id="33" name="Groupe 32"/>
            <p:cNvGrpSpPr/>
            <p:nvPr/>
          </p:nvGrpSpPr>
          <p:grpSpPr>
            <a:xfrm>
              <a:off x="3357967" y="4186584"/>
              <a:ext cx="1332147" cy="330982"/>
              <a:chOff x="3379780" y="3320988"/>
              <a:chExt cx="1332147" cy="330982"/>
            </a:xfrm>
          </p:grpSpPr>
          <p:sp>
            <p:nvSpPr>
              <p:cNvPr id="46" name="Chevron 4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7" name="Rectangle 4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34" name="Groupe 33"/>
            <p:cNvGrpSpPr/>
            <p:nvPr/>
          </p:nvGrpSpPr>
          <p:grpSpPr>
            <a:xfrm>
              <a:off x="3357967" y="3151302"/>
              <a:ext cx="1332147" cy="330982"/>
              <a:chOff x="3379780" y="3320988"/>
              <a:chExt cx="1332147" cy="330982"/>
            </a:xfrm>
          </p:grpSpPr>
          <p:sp>
            <p:nvSpPr>
              <p:cNvPr id="44" name="Chevron 4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5" name="Rectangle 4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x</a:t>
                </a:r>
              </a:p>
            </p:txBody>
          </p:sp>
        </p:grpSp>
        <p:grpSp>
          <p:nvGrpSpPr>
            <p:cNvPr id="35" name="Groupe 34"/>
            <p:cNvGrpSpPr/>
            <p:nvPr/>
          </p:nvGrpSpPr>
          <p:grpSpPr>
            <a:xfrm>
              <a:off x="3357967" y="3410123"/>
              <a:ext cx="1332147" cy="330982"/>
              <a:chOff x="3379780" y="3320988"/>
              <a:chExt cx="1332147" cy="330982"/>
            </a:xfrm>
          </p:grpSpPr>
          <p:sp>
            <p:nvSpPr>
              <p:cNvPr id="42" name="Chevron 4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3" name="Rectangle 4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y</a:t>
                </a:r>
              </a:p>
            </p:txBody>
          </p:sp>
        </p:grpSp>
        <p:grpSp>
          <p:nvGrpSpPr>
            <p:cNvPr id="36" name="Groupe 35"/>
            <p:cNvGrpSpPr/>
            <p:nvPr/>
          </p:nvGrpSpPr>
          <p:grpSpPr>
            <a:xfrm>
              <a:off x="3357967" y="3668944"/>
              <a:ext cx="1332147" cy="330982"/>
              <a:chOff x="3379780" y="3320988"/>
              <a:chExt cx="1332147" cy="330982"/>
            </a:xfrm>
          </p:grpSpPr>
          <p:sp>
            <p:nvSpPr>
              <p:cNvPr id="40" name="Chevron 39"/>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1" name="Rectangle 40"/>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37" name="Groupe 36"/>
            <p:cNvGrpSpPr/>
            <p:nvPr/>
          </p:nvGrpSpPr>
          <p:grpSpPr>
            <a:xfrm>
              <a:off x="3357967" y="3927765"/>
              <a:ext cx="1332147" cy="330982"/>
              <a:chOff x="3379780" y="3320988"/>
              <a:chExt cx="1332147" cy="330982"/>
            </a:xfrm>
          </p:grpSpPr>
          <p:sp>
            <p:nvSpPr>
              <p:cNvPr id="38" name="Chevron 3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39" name="Rectangle 3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y</a:t>
                </a:r>
              </a:p>
            </p:txBody>
          </p:sp>
        </p:grpSp>
      </p:grpSp>
      <p:grpSp>
        <p:nvGrpSpPr>
          <p:cNvPr id="106" name="Groupe 105"/>
          <p:cNvGrpSpPr/>
          <p:nvPr/>
        </p:nvGrpSpPr>
        <p:grpSpPr>
          <a:xfrm>
            <a:off x="3165652" y="3715484"/>
            <a:ext cx="2812696" cy="1873756"/>
            <a:chOff x="1740925" y="3510781"/>
            <a:chExt cx="2812696" cy="1873756"/>
          </a:xfrm>
        </p:grpSpPr>
        <p:grpSp>
          <p:nvGrpSpPr>
            <p:cNvPr id="9" name="Groupe 8"/>
            <p:cNvGrpSpPr/>
            <p:nvPr/>
          </p:nvGrpSpPr>
          <p:grpSpPr>
            <a:xfrm>
              <a:off x="1740925" y="3511647"/>
              <a:ext cx="1332147" cy="1872820"/>
              <a:chOff x="1740925" y="3511647"/>
              <a:chExt cx="1332147" cy="1872820"/>
            </a:xfrm>
          </p:grpSpPr>
          <p:grpSp>
            <p:nvGrpSpPr>
              <p:cNvPr id="50" name="Groupe 49"/>
              <p:cNvGrpSpPr/>
              <p:nvPr/>
            </p:nvGrpSpPr>
            <p:grpSpPr>
              <a:xfrm>
                <a:off x="1740925" y="3511647"/>
                <a:ext cx="1332147" cy="330982"/>
                <a:chOff x="3379780" y="3320988"/>
                <a:chExt cx="1332147" cy="330982"/>
              </a:xfrm>
            </p:grpSpPr>
            <p:sp>
              <p:nvSpPr>
                <p:cNvPr id="60" name="Chevron 5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1" name="Rectangle 6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64" name="Groupe 63"/>
              <p:cNvGrpSpPr/>
              <p:nvPr/>
            </p:nvGrpSpPr>
            <p:grpSpPr>
              <a:xfrm>
                <a:off x="1740925" y="3768620"/>
                <a:ext cx="1332147" cy="330982"/>
                <a:chOff x="3379780" y="3320988"/>
                <a:chExt cx="1332147" cy="330982"/>
              </a:xfrm>
            </p:grpSpPr>
            <p:sp>
              <p:nvSpPr>
                <p:cNvPr id="65" name="Chevron 6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6" name="Rectangle 6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67" name="Groupe 66"/>
              <p:cNvGrpSpPr/>
              <p:nvPr/>
            </p:nvGrpSpPr>
            <p:grpSpPr>
              <a:xfrm>
                <a:off x="1740925" y="4025593"/>
                <a:ext cx="1332147" cy="330982"/>
                <a:chOff x="3379780" y="3320988"/>
                <a:chExt cx="1332147" cy="330982"/>
              </a:xfrm>
            </p:grpSpPr>
            <p:sp>
              <p:nvSpPr>
                <p:cNvPr id="68" name="Chevron 6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9" name="Rectangle 6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0" name="Groupe 69"/>
              <p:cNvGrpSpPr/>
              <p:nvPr/>
            </p:nvGrpSpPr>
            <p:grpSpPr>
              <a:xfrm>
                <a:off x="1740925" y="4282566"/>
                <a:ext cx="1332147" cy="330982"/>
                <a:chOff x="3379780" y="3320988"/>
                <a:chExt cx="1332147" cy="330982"/>
              </a:xfrm>
            </p:grpSpPr>
            <p:sp>
              <p:nvSpPr>
                <p:cNvPr id="71" name="Chevron 7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2" name="Rectangle 7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3" name="Groupe 72"/>
              <p:cNvGrpSpPr/>
              <p:nvPr/>
            </p:nvGrpSpPr>
            <p:grpSpPr>
              <a:xfrm>
                <a:off x="1740925" y="4539539"/>
                <a:ext cx="1332147" cy="330982"/>
                <a:chOff x="3379780" y="3320988"/>
                <a:chExt cx="1332147" cy="330982"/>
              </a:xfrm>
            </p:grpSpPr>
            <p:sp>
              <p:nvSpPr>
                <p:cNvPr id="74" name="Chevron 7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5" name="Rectangle 7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79" name="Groupe 78"/>
              <p:cNvGrpSpPr/>
              <p:nvPr/>
            </p:nvGrpSpPr>
            <p:grpSpPr>
              <a:xfrm>
                <a:off x="1740925" y="4796512"/>
                <a:ext cx="1332147" cy="330982"/>
                <a:chOff x="3379780" y="3320988"/>
                <a:chExt cx="1332147" cy="330982"/>
              </a:xfrm>
            </p:grpSpPr>
            <p:sp>
              <p:nvSpPr>
                <p:cNvPr id="80" name="Chevron 7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1" name="Rectangle 8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82" name="Groupe 81"/>
              <p:cNvGrpSpPr/>
              <p:nvPr/>
            </p:nvGrpSpPr>
            <p:grpSpPr>
              <a:xfrm>
                <a:off x="1740925" y="5053485"/>
                <a:ext cx="1332147" cy="330982"/>
                <a:chOff x="3379780" y="3320988"/>
                <a:chExt cx="1332147" cy="330982"/>
              </a:xfrm>
            </p:grpSpPr>
            <p:sp>
              <p:nvSpPr>
                <p:cNvPr id="83" name="Chevron 82"/>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4" name="Rectangle 83"/>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grpSp>
          <p:nvGrpSpPr>
            <p:cNvPr id="7" name="Groupe 6"/>
            <p:cNvGrpSpPr/>
            <p:nvPr/>
          </p:nvGrpSpPr>
          <p:grpSpPr>
            <a:xfrm>
              <a:off x="3221474" y="3510781"/>
              <a:ext cx="1332147" cy="1873756"/>
              <a:chOff x="3221474" y="3510781"/>
              <a:chExt cx="1332147" cy="1873756"/>
            </a:xfrm>
          </p:grpSpPr>
          <p:grpSp>
            <p:nvGrpSpPr>
              <p:cNvPr id="85" name="Groupe 84"/>
              <p:cNvGrpSpPr/>
              <p:nvPr/>
            </p:nvGrpSpPr>
            <p:grpSpPr>
              <a:xfrm>
                <a:off x="3221474" y="3510781"/>
                <a:ext cx="1332147" cy="330982"/>
                <a:chOff x="3379780" y="3320988"/>
                <a:chExt cx="1332147" cy="330982"/>
              </a:xfrm>
            </p:grpSpPr>
            <p:sp>
              <p:nvSpPr>
                <p:cNvPr id="86" name="Chevron 85"/>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7" name="Rectangle 86"/>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88" name="Groupe 87"/>
              <p:cNvGrpSpPr/>
              <p:nvPr/>
            </p:nvGrpSpPr>
            <p:grpSpPr>
              <a:xfrm>
                <a:off x="3221474" y="3767910"/>
                <a:ext cx="1332147" cy="330982"/>
                <a:chOff x="3379780" y="3320988"/>
                <a:chExt cx="1332147" cy="330982"/>
              </a:xfrm>
            </p:grpSpPr>
            <p:sp>
              <p:nvSpPr>
                <p:cNvPr id="89" name="Chevron 8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90" name="Rectangle 8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91" name="Groupe 90"/>
              <p:cNvGrpSpPr/>
              <p:nvPr/>
            </p:nvGrpSpPr>
            <p:grpSpPr>
              <a:xfrm>
                <a:off x="3221474" y="4025039"/>
                <a:ext cx="1332147" cy="330982"/>
                <a:chOff x="3379780" y="3320988"/>
                <a:chExt cx="1332147" cy="330982"/>
              </a:xfrm>
            </p:grpSpPr>
            <p:sp>
              <p:nvSpPr>
                <p:cNvPr id="92" name="Chevron 9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3" name="Rectangle 9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94" name="Groupe 93"/>
              <p:cNvGrpSpPr/>
              <p:nvPr/>
            </p:nvGrpSpPr>
            <p:grpSpPr>
              <a:xfrm>
                <a:off x="3221474" y="4282168"/>
                <a:ext cx="1332147" cy="330982"/>
                <a:chOff x="3379780" y="3320988"/>
                <a:chExt cx="1332147" cy="330982"/>
              </a:xfrm>
            </p:grpSpPr>
            <p:sp>
              <p:nvSpPr>
                <p:cNvPr id="95" name="Chevron 9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6" name="Rectangle 9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97" name="Groupe 96"/>
              <p:cNvGrpSpPr/>
              <p:nvPr/>
            </p:nvGrpSpPr>
            <p:grpSpPr>
              <a:xfrm>
                <a:off x="3221474" y="4539297"/>
                <a:ext cx="1332147" cy="330982"/>
                <a:chOff x="3379780" y="3320988"/>
                <a:chExt cx="1332147" cy="330982"/>
              </a:xfrm>
            </p:grpSpPr>
            <p:sp>
              <p:nvSpPr>
                <p:cNvPr id="98" name="Chevron 9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9" name="Rectangle 9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00" name="Groupe 99"/>
              <p:cNvGrpSpPr/>
              <p:nvPr/>
            </p:nvGrpSpPr>
            <p:grpSpPr>
              <a:xfrm>
                <a:off x="3221474" y="4796426"/>
                <a:ext cx="1332147" cy="330982"/>
                <a:chOff x="3379780" y="3320988"/>
                <a:chExt cx="1332147" cy="330982"/>
              </a:xfrm>
            </p:grpSpPr>
            <p:sp>
              <p:nvSpPr>
                <p:cNvPr id="101" name="Chevron 10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02" name="Rectangle 10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03" name="Groupe 102"/>
              <p:cNvGrpSpPr/>
              <p:nvPr/>
            </p:nvGrpSpPr>
            <p:grpSpPr>
              <a:xfrm>
                <a:off x="3221474" y="5053555"/>
                <a:ext cx="1332147" cy="330982"/>
                <a:chOff x="3379780" y="3320988"/>
                <a:chExt cx="1332147" cy="330982"/>
              </a:xfrm>
            </p:grpSpPr>
            <p:sp>
              <p:nvSpPr>
                <p:cNvPr id="104" name="Chevron 103"/>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05" name="Rectangle 104"/>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grpSp>
    </p:spTree>
    <p:extLst>
      <p:ext uri="{BB962C8B-B14F-4D97-AF65-F5344CB8AC3E}">
        <p14:creationId xmlns:p14="http://schemas.microsoft.com/office/powerpoint/2010/main" val="175511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5</a:t>
            </a:fld>
            <a:endParaRPr lang="fr-FR"/>
          </a:p>
        </p:txBody>
      </p:sp>
      <p:sp>
        <p:nvSpPr>
          <p:cNvPr id="5" name="Espace réservé du contenu 4"/>
          <p:cNvSpPr>
            <a:spLocks noGrp="1"/>
          </p:cNvSpPr>
          <p:nvPr>
            <p:ph sz="quarter" idx="1"/>
          </p:nvPr>
        </p:nvSpPr>
        <p:spPr>
          <a:xfrm>
            <a:off x="251520" y="980729"/>
            <a:ext cx="8640960" cy="2016224"/>
          </a:xfrm>
        </p:spPr>
        <p:txBody>
          <a:bodyPr>
            <a:normAutofit fontScale="92500"/>
          </a:bodyPr>
          <a:lstStyle/>
          <a:p>
            <a:r>
              <a:rPr lang="fr-FR" sz="1800" dirty="0"/>
              <a:t>L’objectif est que scratch mange « la première » pomme et atteigne la cloche. </a:t>
            </a:r>
          </a:p>
          <a:p>
            <a:r>
              <a:rPr lang="fr-FR" sz="1800" dirty="0"/>
              <a:t>Afin de donner un effet de déplacement, Scratch doit se déplacer par pas de 20 pixels en x ou en y.</a:t>
            </a:r>
          </a:p>
          <a:p>
            <a:r>
              <a:rPr lang="fr-FR" sz="1800" dirty="0"/>
              <a:t>Une case fait 80 pixels de large. </a:t>
            </a:r>
          </a:p>
          <a:p>
            <a:r>
              <a:rPr lang="fr-FR" sz="1800" dirty="0"/>
              <a:t>En utilisant la répétition,  donner la séquence permettant d’atteindre la première pomme.</a:t>
            </a:r>
          </a:p>
          <a:p>
            <a:r>
              <a:rPr lang="fr-FR" sz="1800" b="1" i="1" dirty="0">
                <a:solidFill>
                  <a:srgbClr val="FF0000"/>
                </a:solidFill>
              </a:rPr>
              <a:t>Donner au stagiaire des boîtes à ordonner.</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852" y="3590369"/>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3059832" y="2996952"/>
            <a:ext cx="5832648" cy="331236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024" name="Groupe 1023"/>
          <p:cNvGrpSpPr/>
          <p:nvPr/>
        </p:nvGrpSpPr>
        <p:grpSpPr>
          <a:xfrm>
            <a:off x="6701943" y="3115899"/>
            <a:ext cx="1974513" cy="3070739"/>
            <a:chOff x="507304" y="3501008"/>
            <a:chExt cx="1974513" cy="3070739"/>
          </a:xfrm>
        </p:grpSpPr>
        <p:grpSp>
          <p:nvGrpSpPr>
            <p:cNvPr id="25" name="Groupe 24"/>
            <p:cNvGrpSpPr/>
            <p:nvPr/>
          </p:nvGrpSpPr>
          <p:grpSpPr>
            <a:xfrm>
              <a:off x="640959" y="6240765"/>
              <a:ext cx="1332147" cy="330982"/>
              <a:chOff x="3379780" y="3320988"/>
              <a:chExt cx="1332147" cy="330982"/>
            </a:xfrm>
          </p:grpSpPr>
          <p:sp>
            <p:nvSpPr>
              <p:cNvPr id="26" name="Chevron 2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7" name="Rectangle 2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nvGrpSpPr>
            <p:cNvPr id="111" name="Groupe 110"/>
            <p:cNvGrpSpPr/>
            <p:nvPr/>
          </p:nvGrpSpPr>
          <p:grpSpPr>
            <a:xfrm>
              <a:off x="507304" y="3501008"/>
              <a:ext cx="1974513" cy="868339"/>
              <a:chOff x="509254" y="4077072"/>
              <a:chExt cx="1974513" cy="868339"/>
            </a:xfrm>
          </p:grpSpPr>
          <p:grpSp>
            <p:nvGrpSpPr>
              <p:cNvPr id="62" name="Groupe 61"/>
              <p:cNvGrpSpPr/>
              <p:nvPr/>
            </p:nvGrpSpPr>
            <p:grpSpPr>
              <a:xfrm>
                <a:off x="642909" y="4346685"/>
                <a:ext cx="1332147" cy="330982"/>
                <a:chOff x="3379780" y="3320988"/>
                <a:chExt cx="1332147" cy="330982"/>
              </a:xfrm>
            </p:grpSpPr>
            <p:sp>
              <p:nvSpPr>
                <p:cNvPr id="81" name="Chevron 8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2" name="Rectangle 8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 name="Groupe 6"/>
              <p:cNvGrpSpPr/>
              <p:nvPr/>
            </p:nvGrpSpPr>
            <p:grpSpPr>
              <a:xfrm>
                <a:off x="509254" y="4077072"/>
                <a:ext cx="1974513" cy="330982"/>
                <a:chOff x="509254" y="4090266"/>
                <a:chExt cx="1974513" cy="330982"/>
              </a:xfrm>
            </p:grpSpPr>
            <p:sp>
              <p:nvSpPr>
                <p:cNvPr id="105" name="Chevron 104"/>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6" name="Rectangle 105"/>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07" name="Rectangle 106"/>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9" name="Groupe 8"/>
              <p:cNvGrpSpPr/>
              <p:nvPr/>
            </p:nvGrpSpPr>
            <p:grpSpPr>
              <a:xfrm>
                <a:off x="509254" y="4566176"/>
                <a:ext cx="1974513" cy="379235"/>
                <a:chOff x="509254" y="4551803"/>
                <a:chExt cx="1974513" cy="379235"/>
              </a:xfrm>
            </p:grpSpPr>
            <p:grpSp>
              <p:nvGrpSpPr>
                <p:cNvPr id="6" name="Groupe 5"/>
                <p:cNvGrpSpPr/>
                <p:nvPr/>
              </p:nvGrpSpPr>
              <p:grpSpPr>
                <a:xfrm>
                  <a:off x="642909" y="4600056"/>
                  <a:ext cx="1840858" cy="330982"/>
                  <a:chOff x="651294" y="4799644"/>
                  <a:chExt cx="1840858" cy="330982"/>
                </a:xfrm>
              </p:grpSpPr>
              <p:sp>
                <p:nvSpPr>
                  <p:cNvPr id="108" name="Chevron 107"/>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9" name="Rectangle 108"/>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0" name="Rectangle 109"/>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13" name="Groupe 112"/>
            <p:cNvGrpSpPr/>
            <p:nvPr/>
          </p:nvGrpSpPr>
          <p:grpSpPr>
            <a:xfrm>
              <a:off x="507304" y="4320287"/>
              <a:ext cx="1974513" cy="868339"/>
              <a:chOff x="509254" y="4077072"/>
              <a:chExt cx="1974513" cy="868339"/>
            </a:xfrm>
          </p:grpSpPr>
          <p:grpSp>
            <p:nvGrpSpPr>
              <p:cNvPr id="114" name="Groupe 113"/>
              <p:cNvGrpSpPr/>
              <p:nvPr/>
            </p:nvGrpSpPr>
            <p:grpSpPr>
              <a:xfrm>
                <a:off x="642909" y="4346685"/>
                <a:ext cx="1332147" cy="330982"/>
                <a:chOff x="3379780" y="3320988"/>
                <a:chExt cx="1332147" cy="330982"/>
              </a:xfrm>
            </p:grpSpPr>
            <p:sp>
              <p:nvSpPr>
                <p:cNvPr id="124" name="Chevron 12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25" name="Rectangle 12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15" name="Groupe 114"/>
              <p:cNvGrpSpPr/>
              <p:nvPr/>
            </p:nvGrpSpPr>
            <p:grpSpPr>
              <a:xfrm>
                <a:off x="509254" y="4077072"/>
                <a:ext cx="1974513" cy="330982"/>
                <a:chOff x="509254" y="4090266"/>
                <a:chExt cx="1974513" cy="330982"/>
              </a:xfrm>
            </p:grpSpPr>
            <p:sp>
              <p:nvSpPr>
                <p:cNvPr id="121" name="Chevron 120"/>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23" name="Rectangle 122"/>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p:cNvGrpSpPr/>
              <p:nvPr/>
            </p:nvGrpSpPr>
            <p:grpSpPr>
              <a:xfrm>
                <a:off x="509254" y="4566176"/>
                <a:ext cx="1974513" cy="379235"/>
                <a:chOff x="509254" y="4551803"/>
                <a:chExt cx="1974513" cy="379235"/>
              </a:xfrm>
            </p:grpSpPr>
            <p:grpSp>
              <p:nvGrpSpPr>
                <p:cNvPr id="117" name="Groupe 116"/>
                <p:cNvGrpSpPr/>
                <p:nvPr/>
              </p:nvGrpSpPr>
              <p:grpSpPr>
                <a:xfrm>
                  <a:off x="642909" y="4600056"/>
                  <a:ext cx="1840858" cy="330982"/>
                  <a:chOff x="651294" y="4799644"/>
                  <a:chExt cx="1840858" cy="330982"/>
                </a:xfrm>
              </p:grpSpPr>
              <p:sp>
                <p:nvSpPr>
                  <p:cNvPr id="119" name="Chevron 118"/>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8" name="Rectangle 117"/>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12" name="Groupe 111"/>
            <p:cNvGrpSpPr/>
            <p:nvPr/>
          </p:nvGrpSpPr>
          <p:grpSpPr>
            <a:xfrm>
              <a:off x="642909" y="5139566"/>
              <a:ext cx="1332147" cy="330982"/>
              <a:chOff x="7576340" y="4124943"/>
              <a:chExt cx="1332147" cy="330982"/>
            </a:xfrm>
          </p:grpSpPr>
          <p:sp>
            <p:nvSpPr>
              <p:cNvPr id="126" name="Chevron 125"/>
              <p:cNvSpPr/>
              <p:nvPr/>
            </p:nvSpPr>
            <p:spPr>
              <a:xfrm rot="5400000">
                <a:off x="7554865" y="4146418"/>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7" name="Rectangle 126"/>
              <p:cNvSpPr/>
              <p:nvPr/>
            </p:nvSpPr>
            <p:spPr>
              <a:xfrm>
                <a:off x="7864372" y="4124943"/>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29" name="Groupe 128"/>
            <p:cNvGrpSpPr/>
            <p:nvPr/>
          </p:nvGrpSpPr>
          <p:grpSpPr>
            <a:xfrm>
              <a:off x="507304" y="5421488"/>
              <a:ext cx="1974513" cy="868339"/>
              <a:chOff x="509254" y="4077072"/>
              <a:chExt cx="1974513" cy="868339"/>
            </a:xfrm>
          </p:grpSpPr>
          <p:grpSp>
            <p:nvGrpSpPr>
              <p:cNvPr id="130" name="Groupe 129"/>
              <p:cNvGrpSpPr/>
              <p:nvPr/>
            </p:nvGrpSpPr>
            <p:grpSpPr>
              <a:xfrm>
                <a:off x="642909" y="4346685"/>
                <a:ext cx="1332147" cy="330982"/>
                <a:chOff x="3379780" y="3320988"/>
                <a:chExt cx="1332147" cy="330982"/>
              </a:xfrm>
            </p:grpSpPr>
            <p:sp>
              <p:nvSpPr>
                <p:cNvPr id="140" name="Chevron 13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41" name="Rectangle 14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31" name="Groupe 130"/>
              <p:cNvGrpSpPr/>
              <p:nvPr/>
            </p:nvGrpSpPr>
            <p:grpSpPr>
              <a:xfrm>
                <a:off x="509254" y="4077072"/>
                <a:ext cx="1974513" cy="330982"/>
                <a:chOff x="509254" y="4090266"/>
                <a:chExt cx="1974513" cy="330982"/>
              </a:xfrm>
            </p:grpSpPr>
            <p:sp>
              <p:nvSpPr>
                <p:cNvPr id="137" name="Chevron 136"/>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8" name="Rectangle 137"/>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39" name="Rectangle 138"/>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32" name="Groupe 131"/>
              <p:cNvGrpSpPr/>
              <p:nvPr/>
            </p:nvGrpSpPr>
            <p:grpSpPr>
              <a:xfrm>
                <a:off x="509254" y="4566176"/>
                <a:ext cx="1974513" cy="379235"/>
                <a:chOff x="509254" y="4551803"/>
                <a:chExt cx="1974513" cy="379235"/>
              </a:xfrm>
            </p:grpSpPr>
            <p:grpSp>
              <p:nvGrpSpPr>
                <p:cNvPr id="133" name="Groupe 132"/>
                <p:cNvGrpSpPr/>
                <p:nvPr/>
              </p:nvGrpSpPr>
              <p:grpSpPr>
                <a:xfrm>
                  <a:off x="642909" y="4600056"/>
                  <a:ext cx="1840858" cy="330982"/>
                  <a:chOff x="651294" y="4799644"/>
                  <a:chExt cx="1840858" cy="330982"/>
                </a:xfrm>
              </p:grpSpPr>
              <p:sp>
                <p:nvSpPr>
                  <p:cNvPr id="135" name="Chevron 134"/>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6" name="Rectangle 135"/>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34" name="Rectangle 133"/>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grpSp>
        <p:nvGrpSpPr>
          <p:cNvPr id="143" name="Groupe 142"/>
          <p:cNvGrpSpPr/>
          <p:nvPr/>
        </p:nvGrpSpPr>
        <p:grpSpPr>
          <a:xfrm>
            <a:off x="4572000" y="3115831"/>
            <a:ext cx="1974513" cy="3070739"/>
            <a:chOff x="507304" y="3501008"/>
            <a:chExt cx="1974513" cy="3070739"/>
          </a:xfrm>
        </p:grpSpPr>
        <p:grpSp>
          <p:nvGrpSpPr>
            <p:cNvPr id="144" name="Groupe 143"/>
            <p:cNvGrpSpPr/>
            <p:nvPr/>
          </p:nvGrpSpPr>
          <p:grpSpPr>
            <a:xfrm>
              <a:off x="640959" y="6240765"/>
              <a:ext cx="1332147" cy="330982"/>
              <a:chOff x="3379780" y="3320988"/>
              <a:chExt cx="1332147" cy="330982"/>
            </a:xfrm>
          </p:grpSpPr>
          <p:sp>
            <p:nvSpPr>
              <p:cNvPr id="187" name="Chevron 186"/>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8" name="Rectangle 187"/>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nvGrpSpPr>
            <p:cNvPr id="145" name="Groupe 144"/>
            <p:cNvGrpSpPr/>
            <p:nvPr/>
          </p:nvGrpSpPr>
          <p:grpSpPr>
            <a:xfrm>
              <a:off x="507304" y="3501008"/>
              <a:ext cx="1974513" cy="868339"/>
              <a:chOff x="509254" y="4077072"/>
              <a:chExt cx="1974513" cy="868339"/>
            </a:xfrm>
          </p:grpSpPr>
          <p:grpSp>
            <p:nvGrpSpPr>
              <p:cNvPr id="175" name="Groupe 174"/>
              <p:cNvGrpSpPr/>
              <p:nvPr/>
            </p:nvGrpSpPr>
            <p:grpSpPr>
              <a:xfrm>
                <a:off x="642909" y="4346685"/>
                <a:ext cx="1332147" cy="330982"/>
                <a:chOff x="3379780" y="3320988"/>
                <a:chExt cx="1332147" cy="330982"/>
              </a:xfrm>
            </p:grpSpPr>
            <p:sp>
              <p:nvSpPr>
                <p:cNvPr id="185" name="Chevron 18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86" name="Rectangle 18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76" name="Groupe 175"/>
              <p:cNvGrpSpPr/>
              <p:nvPr/>
            </p:nvGrpSpPr>
            <p:grpSpPr>
              <a:xfrm>
                <a:off x="509254" y="4077072"/>
                <a:ext cx="1974513" cy="330982"/>
                <a:chOff x="509254" y="4090266"/>
                <a:chExt cx="1974513" cy="330982"/>
              </a:xfrm>
            </p:grpSpPr>
            <p:sp>
              <p:nvSpPr>
                <p:cNvPr id="182" name="Chevron 181"/>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83" name="Rectangle 182"/>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84" name="Rectangle 183"/>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77" name="Groupe 176"/>
              <p:cNvGrpSpPr/>
              <p:nvPr/>
            </p:nvGrpSpPr>
            <p:grpSpPr>
              <a:xfrm>
                <a:off x="509254" y="4566176"/>
                <a:ext cx="1974513" cy="379235"/>
                <a:chOff x="509254" y="4551803"/>
                <a:chExt cx="1974513" cy="379235"/>
              </a:xfrm>
            </p:grpSpPr>
            <p:grpSp>
              <p:nvGrpSpPr>
                <p:cNvPr id="178" name="Groupe 177"/>
                <p:cNvGrpSpPr/>
                <p:nvPr/>
              </p:nvGrpSpPr>
              <p:grpSpPr>
                <a:xfrm>
                  <a:off x="642909" y="4600056"/>
                  <a:ext cx="1840858" cy="330982"/>
                  <a:chOff x="651294" y="4799644"/>
                  <a:chExt cx="1840858" cy="330982"/>
                </a:xfrm>
              </p:grpSpPr>
              <p:sp>
                <p:nvSpPr>
                  <p:cNvPr id="180" name="Chevron 179"/>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81" name="Rectangle 180"/>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79" name="Rectangle 178"/>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46" name="Groupe 145"/>
            <p:cNvGrpSpPr/>
            <p:nvPr/>
          </p:nvGrpSpPr>
          <p:grpSpPr>
            <a:xfrm>
              <a:off x="507304" y="4320287"/>
              <a:ext cx="1974513" cy="868339"/>
              <a:chOff x="509254" y="4077072"/>
              <a:chExt cx="1974513" cy="868339"/>
            </a:xfrm>
          </p:grpSpPr>
          <p:grpSp>
            <p:nvGrpSpPr>
              <p:cNvPr id="163" name="Groupe 162"/>
              <p:cNvGrpSpPr/>
              <p:nvPr/>
            </p:nvGrpSpPr>
            <p:grpSpPr>
              <a:xfrm>
                <a:off x="642909" y="4346685"/>
                <a:ext cx="1332147" cy="330982"/>
                <a:chOff x="3379780" y="3320988"/>
                <a:chExt cx="1332147" cy="330982"/>
              </a:xfrm>
            </p:grpSpPr>
            <p:sp>
              <p:nvSpPr>
                <p:cNvPr id="173" name="Chevron 172"/>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74" name="Rectangle 173"/>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164" name="Groupe 163"/>
              <p:cNvGrpSpPr/>
              <p:nvPr/>
            </p:nvGrpSpPr>
            <p:grpSpPr>
              <a:xfrm>
                <a:off x="509254" y="4077072"/>
                <a:ext cx="1974513" cy="330982"/>
                <a:chOff x="509254" y="4090266"/>
                <a:chExt cx="1974513" cy="330982"/>
              </a:xfrm>
            </p:grpSpPr>
            <p:sp>
              <p:nvSpPr>
                <p:cNvPr id="170" name="Chevron 169"/>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1" name="Rectangle 170"/>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72" name="Rectangle 171"/>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5" name="Groupe 164"/>
              <p:cNvGrpSpPr/>
              <p:nvPr/>
            </p:nvGrpSpPr>
            <p:grpSpPr>
              <a:xfrm>
                <a:off x="509254" y="4566176"/>
                <a:ext cx="1974513" cy="379235"/>
                <a:chOff x="509254" y="4551803"/>
                <a:chExt cx="1974513" cy="379235"/>
              </a:xfrm>
            </p:grpSpPr>
            <p:grpSp>
              <p:nvGrpSpPr>
                <p:cNvPr id="166" name="Groupe 165"/>
                <p:cNvGrpSpPr/>
                <p:nvPr/>
              </p:nvGrpSpPr>
              <p:grpSpPr>
                <a:xfrm>
                  <a:off x="642909" y="4600056"/>
                  <a:ext cx="1840858" cy="330982"/>
                  <a:chOff x="651294" y="4799644"/>
                  <a:chExt cx="1840858" cy="330982"/>
                </a:xfrm>
              </p:grpSpPr>
              <p:sp>
                <p:nvSpPr>
                  <p:cNvPr id="168" name="Chevron 167"/>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69" name="Rectangle 168"/>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67" name="Rectangle 166"/>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47" name="Groupe 146"/>
            <p:cNvGrpSpPr/>
            <p:nvPr/>
          </p:nvGrpSpPr>
          <p:grpSpPr>
            <a:xfrm>
              <a:off x="642909" y="5139566"/>
              <a:ext cx="1332147" cy="330982"/>
              <a:chOff x="7576340" y="4124943"/>
              <a:chExt cx="1332147" cy="330982"/>
            </a:xfrm>
          </p:grpSpPr>
          <p:sp>
            <p:nvSpPr>
              <p:cNvPr id="161" name="Chevron 160"/>
              <p:cNvSpPr/>
              <p:nvPr/>
            </p:nvSpPr>
            <p:spPr>
              <a:xfrm rot="5400000">
                <a:off x="7554865" y="4146418"/>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2" name="Rectangle 161"/>
              <p:cNvSpPr/>
              <p:nvPr/>
            </p:nvSpPr>
            <p:spPr>
              <a:xfrm>
                <a:off x="7864372" y="4124943"/>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48" name="Groupe 147"/>
            <p:cNvGrpSpPr/>
            <p:nvPr/>
          </p:nvGrpSpPr>
          <p:grpSpPr>
            <a:xfrm>
              <a:off x="507304" y="5421488"/>
              <a:ext cx="1974513" cy="868339"/>
              <a:chOff x="509254" y="4077072"/>
              <a:chExt cx="1974513" cy="868339"/>
            </a:xfrm>
          </p:grpSpPr>
          <p:grpSp>
            <p:nvGrpSpPr>
              <p:cNvPr id="149" name="Groupe 148"/>
              <p:cNvGrpSpPr/>
              <p:nvPr/>
            </p:nvGrpSpPr>
            <p:grpSpPr>
              <a:xfrm>
                <a:off x="642909" y="4346685"/>
                <a:ext cx="1332147" cy="330982"/>
                <a:chOff x="3379780" y="3320988"/>
                <a:chExt cx="1332147" cy="330982"/>
              </a:xfrm>
            </p:grpSpPr>
            <p:sp>
              <p:nvSpPr>
                <p:cNvPr id="159" name="Chevron 158"/>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60" name="Rectangle 159"/>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50" name="Groupe 149"/>
              <p:cNvGrpSpPr/>
              <p:nvPr/>
            </p:nvGrpSpPr>
            <p:grpSpPr>
              <a:xfrm>
                <a:off x="509254" y="4077072"/>
                <a:ext cx="1974513" cy="330982"/>
                <a:chOff x="509254" y="4090266"/>
                <a:chExt cx="1974513" cy="330982"/>
              </a:xfrm>
            </p:grpSpPr>
            <p:sp>
              <p:nvSpPr>
                <p:cNvPr id="156" name="Chevron 155"/>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57" name="Rectangle 156"/>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58" name="Rectangle 157"/>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51" name="Groupe 150"/>
              <p:cNvGrpSpPr/>
              <p:nvPr/>
            </p:nvGrpSpPr>
            <p:grpSpPr>
              <a:xfrm>
                <a:off x="509254" y="4566176"/>
                <a:ext cx="1974513" cy="379235"/>
                <a:chOff x="509254" y="4551803"/>
                <a:chExt cx="1974513" cy="379235"/>
              </a:xfrm>
            </p:grpSpPr>
            <p:grpSp>
              <p:nvGrpSpPr>
                <p:cNvPr id="152" name="Groupe 151"/>
                <p:cNvGrpSpPr/>
                <p:nvPr/>
              </p:nvGrpSpPr>
              <p:grpSpPr>
                <a:xfrm>
                  <a:off x="642909" y="4600056"/>
                  <a:ext cx="1840858" cy="330982"/>
                  <a:chOff x="651294" y="4799644"/>
                  <a:chExt cx="1840858" cy="330982"/>
                </a:xfrm>
              </p:grpSpPr>
              <p:sp>
                <p:nvSpPr>
                  <p:cNvPr id="154" name="Chevron 153"/>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55" name="Rectangle 154"/>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53" name="Rectangle 152"/>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spTree>
    <p:extLst>
      <p:ext uri="{BB962C8B-B14F-4D97-AF65-F5344CB8AC3E}">
        <p14:creationId xmlns:p14="http://schemas.microsoft.com/office/powerpoint/2010/main" val="191300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Pour » et fonctions (procédures…)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6</a:t>
            </a:fld>
            <a:endParaRPr lang="fr-FR"/>
          </a:p>
        </p:txBody>
      </p:sp>
      <p:sp>
        <p:nvSpPr>
          <p:cNvPr id="5" name="Espace réservé du contenu 4"/>
          <p:cNvSpPr>
            <a:spLocks noGrp="1"/>
          </p:cNvSpPr>
          <p:nvPr>
            <p:ph sz="quarter" idx="1"/>
          </p:nvPr>
        </p:nvSpPr>
        <p:spPr>
          <a:xfrm>
            <a:off x="251520" y="980728"/>
            <a:ext cx="4176464" cy="910488"/>
          </a:xfrm>
        </p:spPr>
        <p:txBody>
          <a:bodyPr>
            <a:normAutofit fontScale="85000" lnSpcReduction="20000"/>
          </a:bodyPr>
          <a:lstStyle/>
          <a:p>
            <a:r>
              <a:rPr lang="fr-FR" dirty="0"/>
              <a:t>On peut définir les fonctions haut, bas, gauche, droite comme des fonctions : </a:t>
            </a:r>
          </a:p>
          <a:p>
            <a:endParaRPr lang="fr-FR" dirty="0"/>
          </a:p>
          <a:p>
            <a:endParaRPr lang="fr-FR" dirty="0"/>
          </a:p>
          <a:p>
            <a:endParaRPr lang="fr-FR" dirty="0"/>
          </a:p>
          <a:p>
            <a:endParaRPr lang="fr-FR" dirty="0"/>
          </a:p>
        </p:txBody>
      </p:sp>
      <p:grpSp>
        <p:nvGrpSpPr>
          <p:cNvPr id="56" name="Groupe 55">
            <a:extLst>
              <a:ext uri="{FF2B5EF4-FFF2-40B4-BE49-F238E27FC236}">
                <a16:creationId xmlns:a16="http://schemas.microsoft.com/office/drawing/2014/main" xmlns="" id="{829E4CAB-EA83-4DC5-88DD-088B85284F44}"/>
              </a:ext>
            </a:extLst>
          </p:cNvPr>
          <p:cNvGrpSpPr/>
          <p:nvPr/>
        </p:nvGrpSpPr>
        <p:grpSpPr>
          <a:xfrm>
            <a:off x="261157" y="1916832"/>
            <a:ext cx="1974513" cy="1202826"/>
            <a:chOff x="4572000" y="2781344"/>
            <a:chExt cx="1974513" cy="1202826"/>
          </a:xfrm>
        </p:grpSpPr>
        <p:grpSp>
          <p:nvGrpSpPr>
            <p:cNvPr id="8" name="Groupe 7">
              <a:extLst>
                <a:ext uri="{FF2B5EF4-FFF2-40B4-BE49-F238E27FC236}">
                  <a16:creationId xmlns:a16="http://schemas.microsoft.com/office/drawing/2014/main" xmlns="" id="{420C7BCC-6D63-4B9F-A036-311AB999F576}"/>
                </a:ext>
              </a:extLst>
            </p:cNvPr>
            <p:cNvGrpSpPr/>
            <p:nvPr/>
          </p:nvGrpSpPr>
          <p:grpSpPr>
            <a:xfrm>
              <a:off x="4572000" y="3115831"/>
              <a:ext cx="1974513" cy="868339"/>
              <a:chOff x="509254" y="4077072"/>
              <a:chExt cx="1974513" cy="868339"/>
            </a:xfrm>
          </p:grpSpPr>
          <p:grpSp>
            <p:nvGrpSpPr>
              <p:cNvPr id="38" name="Groupe 37">
                <a:extLst>
                  <a:ext uri="{FF2B5EF4-FFF2-40B4-BE49-F238E27FC236}">
                    <a16:creationId xmlns:a16="http://schemas.microsoft.com/office/drawing/2014/main" xmlns="" id="{473E1171-AF8C-403A-ADE2-506F820B68F9}"/>
                  </a:ext>
                </a:extLst>
              </p:cNvPr>
              <p:cNvGrpSpPr/>
              <p:nvPr/>
            </p:nvGrpSpPr>
            <p:grpSpPr>
              <a:xfrm>
                <a:off x="642909" y="4346685"/>
                <a:ext cx="1332147" cy="330982"/>
                <a:chOff x="3379780" y="3320988"/>
                <a:chExt cx="1332147" cy="330982"/>
              </a:xfrm>
            </p:grpSpPr>
            <p:sp>
              <p:nvSpPr>
                <p:cNvPr id="48" name="Chevron 184">
                  <a:extLst>
                    <a:ext uri="{FF2B5EF4-FFF2-40B4-BE49-F238E27FC236}">
                      <a16:creationId xmlns:a16="http://schemas.microsoft.com/office/drawing/2014/main" xmlns="" id="{14E2E699-AB3C-4A93-A242-3D676BE1AE78}"/>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9" name="Rectangle 48">
                  <a:extLst>
                    <a:ext uri="{FF2B5EF4-FFF2-40B4-BE49-F238E27FC236}">
                      <a16:creationId xmlns:a16="http://schemas.microsoft.com/office/drawing/2014/main" xmlns="" id="{0FB6D7F8-51B9-4825-805E-C852F6B67989}"/>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39" name="Groupe 38">
                <a:extLst>
                  <a:ext uri="{FF2B5EF4-FFF2-40B4-BE49-F238E27FC236}">
                    <a16:creationId xmlns:a16="http://schemas.microsoft.com/office/drawing/2014/main" xmlns="" id="{9A20EB79-0B5F-4A63-8F6C-ECC600105C0C}"/>
                  </a:ext>
                </a:extLst>
              </p:cNvPr>
              <p:cNvGrpSpPr/>
              <p:nvPr/>
            </p:nvGrpSpPr>
            <p:grpSpPr>
              <a:xfrm>
                <a:off x="509254" y="4077072"/>
                <a:ext cx="1974513" cy="330982"/>
                <a:chOff x="509254" y="4090266"/>
                <a:chExt cx="1974513" cy="330982"/>
              </a:xfrm>
            </p:grpSpPr>
            <p:sp>
              <p:nvSpPr>
                <p:cNvPr id="45" name="Chevron 181">
                  <a:extLst>
                    <a:ext uri="{FF2B5EF4-FFF2-40B4-BE49-F238E27FC236}">
                      <a16:creationId xmlns:a16="http://schemas.microsoft.com/office/drawing/2014/main" xmlns="" id="{2D5FFA58-5E36-468A-B57F-D7D3477028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46" name="Rectangle 45">
                  <a:extLst>
                    <a:ext uri="{FF2B5EF4-FFF2-40B4-BE49-F238E27FC236}">
                      <a16:creationId xmlns:a16="http://schemas.microsoft.com/office/drawing/2014/main" xmlns="" id="{C7DFC75C-B66A-4291-A07E-891BC33B6B23}"/>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47" name="Rectangle 46">
                  <a:extLst>
                    <a:ext uri="{FF2B5EF4-FFF2-40B4-BE49-F238E27FC236}">
                      <a16:creationId xmlns:a16="http://schemas.microsoft.com/office/drawing/2014/main" xmlns="" id="{F046E9A3-065D-4ED5-A94C-CC38C6BDE078}"/>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40" name="Groupe 39">
                <a:extLst>
                  <a:ext uri="{FF2B5EF4-FFF2-40B4-BE49-F238E27FC236}">
                    <a16:creationId xmlns:a16="http://schemas.microsoft.com/office/drawing/2014/main" xmlns="" id="{94CAF8A2-855E-4D6A-B7A1-48503B438EDC}"/>
                  </a:ext>
                </a:extLst>
              </p:cNvPr>
              <p:cNvGrpSpPr/>
              <p:nvPr/>
            </p:nvGrpSpPr>
            <p:grpSpPr>
              <a:xfrm>
                <a:off x="509254" y="4566176"/>
                <a:ext cx="1974513" cy="379235"/>
                <a:chOff x="509254" y="4551803"/>
                <a:chExt cx="1974513" cy="379235"/>
              </a:xfrm>
            </p:grpSpPr>
            <p:grpSp>
              <p:nvGrpSpPr>
                <p:cNvPr id="41" name="Groupe 40">
                  <a:extLst>
                    <a:ext uri="{FF2B5EF4-FFF2-40B4-BE49-F238E27FC236}">
                      <a16:creationId xmlns:a16="http://schemas.microsoft.com/office/drawing/2014/main" xmlns="" id="{0D6A2B82-9CA7-41F5-9195-B8CA328BEC73}"/>
                    </a:ext>
                  </a:extLst>
                </p:cNvPr>
                <p:cNvGrpSpPr/>
                <p:nvPr/>
              </p:nvGrpSpPr>
              <p:grpSpPr>
                <a:xfrm>
                  <a:off x="642909" y="4600056"/>
                  <a:ext cx="1840858" cy="330982"/>
                  <a:chOff x="651294" y="4799644"/>
                  <a:chExt cx="1840858" cy="330982"/>
                </a:xfrm>
              </p:grpSpPr>
              <p:sp>
                <p:nvSpPr>
                  <p:cNvPr id="43" name="Chevron 179">
                    <a:extLst>
                      <a:ext uri="{FF2B5EF4-FFF2-40B4-BE49-F238E27FC236}">
                        <a16:creationId xmlns:a16="http://schemas.microsoft.com/office/drawing/2014/main" xmlns="" id="{F0E58AD2-F2F8-4179-8042-7F2895746C0C}"/>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44" name="Rectangle 43">
                    <a:extLst>
                      <a:ext uri="{FF2B5EF4-FFF2-40B4-BE49-F238E27FC236}">
                        <a16:creationId xmlns:a16="http://schemas.microsoft.com/office/drawing/2014/main" xmlns="" id="{E89E9C67-9D70-4AAE-83CD-FFA6AC4166A0}"/>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42" name="Rectangle 41">
                  <a:extLst>
                    <a:ext uri="{FF2B5EF4-FFF2-40B4-BE49-F238E27FC236}">
                      <a16:creationId xmlns:a16="http://schemas.microsoft.com/office/drawing/2014/main" xmlns="" id="{9F940A4B-EF94-4D2B-A282-9D7E8A9E62B1}"/>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55" name="Groupe 54">
              <a:extLst>
                <a:ext uri="{FF2B5EF4-FFF2-40B4-BE49-F238E27FC236}">
                  <a16:creationId xmlns:a16="http://schemas.microsoft.com/office/drawing/2014/main" xmlns="" id="{513E2DEA-CB3B-4EB8-82C6-E59AC1AFBC53}"/>
                </a:ext>
              </a:extLst>
            </p:cNvPr>
            <p:cNvGrpSpPr/>
            <p:nvPr/>
          </p:nvGrpSpPr>
          <p:grpSpPr>
            <a:xfrm>
              <a:off x="4572000" y="2781344"/>
              <a:ext cx="1974513" cy="398565"/>
              <a:chOff x="4724400" y="3200648"/>
              <a:chExt cx="1974513" cy="398565"/>
            </a:xfrm>
          </p:grpSpPr>
          <p:sp>
            <p:nvSpPr>
              <p:cNvPr id="52" name="Chevron 181">
                <a:extLst>
                  <a:ext uri="{FF2B5EF4-FFF2-40B4-BE49-F238E27FC236}">
                    <a16:creationId xmlns:a16="http://schemas.microsoft.com/office/drawing/2014/main" xmlns="" id="{D139509A-2297-4537-B264-0518B3446CA0}"/>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53" name="Rectangle 52">
                <a:extLst>
                  <a:ext uri="{FF2B5EF4-FFF2-40B4-BE49-F238E27FC236}">
                    <a16:creationId xmlns:a16="http://schemas.microsoft.com/office/drawing/2014/main" xmlns="" id="{4EBC1CE8-426C-46AF-8088-E34A0B46DF5A}"/>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HAUT</a:t>
                </a:r>
              </a:p>
            </p:txBody>
          </p:sp>
        </p:grpSp>
      </p:grpSp>
      <p:grpSp>
        <p:nvGrpSpPr>
          <p:cNvPr id="57" name="Groupe 56">
            <a:extLst>
              <a:ext uri="{FF2B5EF4-FFF2-40B4-BE49-F238E27FC236}">
                <a16:creationId xmlns:a16="http://schemas.microsoft.com/office/drawing/2014/main" xmlns="" id="{4B8D0827-97EC-477E-8FCC-C544CFC9AEB1}"/>
              </a:ext>
            </a:extLst>
          </p:cNvPr>
          <p:cNvGrpSpPr/>
          <p:nvPr/>
        </p:nvGrpSpPr>
        <p:grpSpPr>
          <a:xfrm>
            <a:off x="2419323" y="1916832"/>
            <a:ext cx="1974513" cy="1202826"/>
            <a:chOff x="4572000" y="2781344"/>
            <a:chExt cx="1974513" cy="1202826"/>
          </a:xfrm>
        </p:grpSpPr>
        <p:grpSp>
          <p:nvGrpSpPr>
            <p:cNvPr id="58" name="Groupe 57">
              <a:extLst>
                <a:ext uri="{FF2B5EF4-FFF2-40B4-BE49-F238E27FC236}">
                  <a16:creationId xmlns:a16="http://schemas.microsoft.com/office/drawing/2014/main" xmlns="" id="{FF649601-B6D6-466F-93F4-B93F9D3F376F}"/>
                </a:ext>
              </a:extLst>
            </p:cNvPr>
            <p:cNvGrpSpPr/>
            <p:nvPr/>
          </p:nvGrpSpPr>
          <p:grpSpPr>
            <a:xfrm>
              <a:off x="4572000" y="3115831"/>
              <a:ext cx="1974513" cy="868339"/>
              <a:chOff x="509254" y="4077072"/>
              <a:chExt cx="1974513" cy="868339"/>
            </a:xfrm>
          </p:grpSpPr>
          <p:grpSp>
            <p:nvGrpSpPr>
              <p:cNvPr id="62" name="Groupe 61">
                <a:extLst>
                  <a:ext uri="{FF2B5EF4-FFF2-40B4-BE49-F238E27FC236}">
                    <a16:creationId xmlns:a16="http://schemas.microsoft.com/office/drawing/2014/main" xmlns="" id="{A705152C-F305-46C3-BFC8-963DE257480E}"/>
                  </a:ext>
                </a:extLst>
              </p:cNvPr>
              <p:cNvGrpSpPr/>
              <p:nvPr/>
            </p:nvGrpSpPr>
            <p:grpSpPr>
              <a:xfrm>
                <a:off x="642909" y="4346685"/>
                <a:ext cx="1332147" cy="330982"/>
                <a:chOff x="3379780" y="3320988"/>
                <a:chExt cx="1332147" cy="330982"/>
              </a:xfrm>
            </p:grpSpPr>
            <p:sp>
              <p:nvSpPr>
                <p:cNvPr id="72" name="Chevron 184">
                  <a:extLst>
                    <a:ext uri="{FF2B5EF4-FFF2-40B4-BE49-F238E27FC236}">
                      <a16:creationId xmlns:a16="http://schemas.microsoft.com/office/drawing/2014/main" xmlns="" id="{D0479429-1365-4B35-AA79-0E895466274C}"/>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3" name="Rectangle 72">
                  <a:extLst>
                    <a:ext uri="{FF2B5EF4-FFF2-40B4-BE49-F238E27FC236}">
                      <a16:creationId xmlns:a16="http://schemas.microsoft.com/office/drawing/2014/main" xmlns="" id="{A04C5625-C991-4331-A28E-327BCD831012}"/>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20 à y</a:t>
                  </a:r>
                </a:p>
              </p:txBody>
            </p:sp>
          </p:grpSp>
          <p:grpSp>
            <p:nvGrpSpPr>
              <p:cNvPr id="63" name="Groupe 62">
                <a:extLst>
                  <a:ext uri="{FF2B5EF4-FFF2-40B4-BE49-F238E27FC236}">
                    <a16:creationId xmlns:a16="http://schemas.microsoft.com/office/drawing/2014/main" xmlns="" id="{891EFF85-8551-4520-AF81-9FFF3FAB4B56}"/>
                  </a:ext>
                </a:extLst>
              </p:cNvPr>
              <p:cNvGrpSpPr/>
              <p:nvPr/>
            </p:nvGrpSpPr>
            <p:grpSpPr>
              <a:xfrm>
                <a:off x="509254" y="4077072"/>
                <a:ext cx="1974513" cy="330982"/>
                <a:chOff x="509254" y="4090266"/>
                <a:chExt cx="1974513" cy="330982"/>
              </a:xfrm>
            </p:grpSpPr>
            <p:sp>
              <p:nvSpPr>
                <p:cNvPr id="69" name="Chevron 181">
                  <a:extLst>
                    <a:ext uri="{FF2B5EF4-FFF2-40B4-BE49-F238E27FC236}">
                      <a16:creationId xmlns:a16="http://schemas.microsoft.com/office/drawing/2014/main" xmlns="" id="{09B6DD4D-C151-42D8-B898-1508D2D54892}"/>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70" name="Rectangle 69">
                  <a:extLst>
                    <a:ext uri="{FF2B5EF4-FFF2-40B4-BE49-F238E27FC236}">
                      <a16:creationId xmlns:a16="http://schemas.microsoft.com/office/drawing/2014/main" xmlns="" id="{2015BB36-84CB-4CB2-BBA2-41000A5EA831}"/>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71" name="Rectangle 70">
                  <a:extLst>
                    <a:ext uri="{FF2B5EF4-FFF2-40B4-BE49-F238E27FC236}">
                      <a16:creationId xmlns:a16="http://schemas.microsoft.com/office/drawing/2014/main" xmlns="" id="{2D477056-2DC6-468C-9457-E9F78969CA07}"/>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64" name="Groupe 63">
                <a:extLst>
                  <a:ext uri="{FF2B5EF4-FFF2-40B4-BE49-F238E27FC236}">
                    <a16:creationId xmlns:a16="http://schemas.microsoft.com/office/drawing/2014/main" xmlns="" id="{FA20EE8D-4845-4900-8094-1F2E19A74C78}"/>
                  </a:ext>
                </a:extLst>
              </p:cNvPr>
              <p:cNvGrpSpPr/>
              <p:nvPr/>
            </p:nvGrpSpPr>
            <p:grpSpPr>
              <a:xfrm>
                <a:off x="509254" y="4566176"/>
                <a:ext cx="1974513" cy="379235"/>
                <a:chOff x="509254" y="4551803"/>
                <a:chExt cx="1974513" cy="379235"/>
              </a:xfrm>
            </p:grpSpPr>
            <p:grpSp>
              <p:nvGrpSpPr>
                <p:cNvPr id="65" name="Groupe 64">
                  <a:extLst>
                    <a:ext uri="{FF2B5EF4-FFF2-40B4-BE49-F238E27FC236}">
                      <a16:creationId xmlns:a16="http://schemas.microsoft.com/office/drawing/2014/main" xmlns="" id="{939BDACC-5712-4813-B8A3-F2F299F86A28}"/>
                    </a:ext>
                  </a:extLst>
                </p:cNvPr>
                <p:cNvGrpSpPr/>
                <p:nvPr/>
              </p:nvGrpSpPr>
              <p:grpSpPr>
                <a:xfrm>
                  <a:off x="642909" y="4600056"/>
                  <a:ext cx="1840858" cy="330982"/>
                  <a:chOff x="651294" y="4799644"/>
                  <a:chExt cx="1840858" cy="330982"/>
                </a:xfrm>
              </p:grpSpPr>
              <p:sp>
                <p:nvSpPr>
                  <p:cNvPr id="67" name="Chevron 179">
                    <a:extLst>
                      <a:ext uri="{FF2B5EF4-FFF2-40B4-BE49-F238E27FC236}">
                        <a16:creationId xmlns:a16="http://schemas.microsoft.com/office/drawing/2014/main" xmlns="" id="{AA50265B-A851-460A-B677-32B68888AC1E}"/>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68" name="Rectangle 67">
                    <a:extLst>
                      <a:ext uri="{FF2B5EF4-FFF2-40B4-BE49-F238E27FC236}">
                        <a16:creationId xmlns:a16="http://schemas.microsoft.com/office/drawing/2014/main" xmlns="" id="{59F80878-C864-41F6-8E46-762F396D5DA8}"/>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66" name="Rectangle 65">
                  <a:extLst>
                    <a:ext uri="{FF2B5EF4-FFF2-40B4-BE49-F238E27FC236}">
                      <a16:creationId xmlns:a16="http://schemas.microsoft.com/office/drawing/2014/main" xmlns="" id="{4135BCA8-0C12-4BAD-BC07-A69BAB71BB1F}"/>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59" name="Groupe 58">
              <a:extLst>
                <a:ext uri="{FF2B5EF4-FFF2-40B4-BE49-F238E27FC236}">
                  <a16:creationId xmlns:a16="http://schemas.microsoft.com/office/drawing/2014/main" xmlns="" id="{C0F90D35-A22B-4BE7-931D-DAFAB5F92660}"/>
                </a:ext>
              </a:extLst>
            </p:cNvPr>
            <p:cNvGrpSpPr/>
            <p:nvPr/>
          </p:nvGrpSpPr>
          <p:grpSpPr>
            <a:xfrm>
              <a:off x="4572000" y="2781344"/>
              <a:ext cx="1974513" cy="398565"/>
              <a:chOff x="4724400" y="3200648"/>
              <a:chExt cx="1974513" cy="398565"/>
            </a:xfrm>
          </p:grpSpPr>
          <p:sp>
            <p:nvSpPr>
              <p:cNvPr id="60" name="Chevron 181">
                <a:extLst>
                  <a:ext uri="{FF2B5EF4-FFF2-40B4-BE49-F238E27FC236}">
                    <a16:creationId xmlns:a16="http://schemas.microsoft.com/office/drawing/2014/main" xmlns="" id="{692291C0-CA8E-4354-9054-828EF65F4BA1}"/>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61" name="Rectangle 60">
                <a:extLst>
                  <a:ext uri="{FF2B5EF4-FFF2-40B4-BE49-F238E27FC236}">
                    <a16:creationId xmlns:a16="http://schemas.microsoft.com/office/drawing/2014/main" xmlns="" id="{C7CBCD65-7C6C-4B90-AEE1-5B574EA20C04}"/>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BAS</a:t>
                </a:r>
              </a:p>
            </p:txBody>
          </p:sp>
        </p:grpSp>
      </p:grpSp>
      <p:grpSp>
        <p:nvGrpSpPr>
          <p:cNvPr id="74" name="Groupe 73">
            <a:extLst>
              <a:ext uri="{FF2B5EF4-FFF2-40B4-BE49-F238E27FC236}">
                <a16:creationId xmlns:a16="http://schemas.microsoft.com/office/drawing/2014/main" xmlns="" id="{14BBF4AF-ED8A-44E8-837E-EE62A4D8B28E}"/>
              </a:ext>
            </a:extLst>
          </p:cNvPr>
          <p:cNvGrpSpPr/>
          <p:nvPr/>
        </p:nvGrpSpPr>
        <p:grpSpPr>
          <a:xfrm>
            <a:off x="2411760" y="3237937"/>
            <a:ext cx="1974513" cy="1202826"/>
            <a:chOff x="4572000" y="2781344"/>
            <a:chExt cx="1974513" cy="1202826"/>
          </a:xfrm>
        </p:grpSpPr>
        <p:grpSp>
          <p:nvGrpSpPr>
            <p:cNvPr id="75" name="Groupe 74">
              <a:extLst>
                <a:ext uri="{FF2B5EF4-FFF2-40B4-BE49-F238E27FC236}">
                  <a16:creationId xmlns:a16="http://schemas.microsoft.com/office/drawing/2014/main" xmlns="" id="{B056B36F-72C6-4732-B08D-51FD3E5EFC4F}"/>
                </a:ext>
              </a:extLst>
            </p:cNvPr>
            <p:cNvGrpSpPr/>
            <p:nvPr/>
          </p:nvGrpSpPr>
          <p:grpSpPr>
            <a:xfrm>
              <a:off x="4572000" y="3115831"/>
              <a:ext cx="1974513" cy="868339"/>
              <a:chOff x="509254" y="4077072"/>
              <a:chExt cx="1974513" cy="868339"/>
            </a:xfrm>
          </p:grpSpPr>
          <p:grpSp>
            <p:nvGrpSpPr>
              <p:cNvPr id="79" name="Groupe 78">
                <a:extLst>
                  <a:ext uri="{FF2B5EF4-FFF2-40B4-BE49-F238E27FC236}">
                    <a16:creationId xmlns:a16="http://schemas.microsoft.com/office/drawing/2014/main" xmlns="" id="{694D587B-FF31-40E1-8F41-E195E1433F91}"/>
                  </a:ext>
                </a:extLst>
              </p:cNvPr>
              <p:cNvGrpSpPr/>
              <p:nvPr/>
            </p:nvGrpSpPr>
            <p:grpSpPr>
              <a:xfrm>
                <a:off x="642909" y="4346685"/>
                <a:ext cx="1332147" cy="330982"/>
                <a:chOff x="3379780" y="3320988"/>
                <a:chExt cx="1332147" cy="330982"/>
              </a:xfrm>
            </p:grpSpPr>
            <p:sp>
              <p:nvSpPr>
                <p:cNvPr id="89" name="Chevron 184">
                  <a:extLst>
                    <a:ext uri="{FF2B5EF4-FFF2-40B4-BE49-F238E27FC236}">
                      <a16:creationId xmlns:a16="http://schemas.microsoft.com/office/drawing/2014/main" xmlns="" id="{A2E1914A-1C07-42AA-8CCA-6F4AC79DAB83}"/>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0" name="Rectangle 89">
                  <a:extLst>
                    <a:ext uri="{FF2B5EF4-FFF2-40B4-BE49-F238E27FC236}">
                      <a16:creationId xmlns:a16="http://schemas.microsoft.com/office/drawing/2014/main" xmlns="" id="{24A85BAD-D086-495E-80D1-FDC7F8D2F05C}"/>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80" name="Groupe 79">
                <a:extLst>
                  <a:ext uri="{FF2B5EF4-FFF2-40B4-BE49-F238E27FC236}">
                    <a16:creationId xmlns:a16="http://schemas.microsoft.com/office/drawing/2014/main" xmlns="" id="{B411E08B-7E4A-47CF-9895-DD883EB8E3DF}"/>
                  </a:ext>
                </a:extLst>
              </p:cNvPr>
              <p:cNvGrpSpPr/>
              <p:nvPr/>
            </p:nvGrpSpPr>
            <p:grpSpPr>
              <a:xfrm>
                <a:off x="509254" y="4077072"/>
                <a:ext cx="1974513" cy="330982"/>
                <a:chOff x="509254" y="4090266"/>
                <a:chExt cx="1974513" cy="330982"/>
              </a:xfrm>
            </p:grpSpPr>
            <p:sp>
              <p:nvSpPr>
                <p:cNvPr id="86" name="Chevron 181">
                  <a:extLst>
                    <a:ext uri="{FF2B5EF4-FFF2-40B4-BE49-F238E27FC236}">
                      <a16:creationId xmlns:a16="http://schemas.microsoft.com/office/drawing/2014/main" xmlns="" id="{37B26757-C735-4162-A94F-2C76580B9E9B}"/>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87" name="Rectangle 86">
                  <a:extLst>
                    <a:ext uri="{FF2B5EF4-FFF2-40B4-BE49-F238E27FC236}">
                      <a16:creationId xmlns:a16="http://schemas.microsoft.com/office/drawing/2014/main" xmlns="" id="{47A144DD-3077-4129-9E69-DD4063FB0968}"/>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88" name="Rectangle 87">
                  <a:extLst>
                    <a:ext uri="{FF2B5EF4-FFF2-40B4-BE49-F238E27FC236}">
                      <a16:creationId xmlns:a16="http://schemas.microsoft.com/office/drawing/2014/main" xmlns="" id="{B9EAFEF5-E5A1-411D-BB89-9F1B18193020}"/>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81" name="Groupe 80">
                <a:extLst>
                  <a:ext uri="{FF2B5EF4-FFF2-40B4-BE49-F238E27FC236}">
                    <a16:creationId xmlns:a16="http://schemas.microsoft.com/office/drawing/2014/main" xmlns="" id="{D726288C-0E94-422C-90C0-9693DEAF072D}"/>
                  </a:ext>
                </a:extLst>
              </p:cNvPr>
              <p:cNvGrpSpPr/>
              <p:nvPr/>
            </p:nvGrpSpPr>
            <p:grpSpPr>
              <a:xfrm>
                <a:off x="509254" y="4566176"/>
                <a:ext cx="1974513" cy="379235"/>
                <a:chOff x="509254" y="4551803"/>
                <a:chExt cx="1974513" cy="379235"/>
              </a:xfrm>
            </p:grpSpPr>
            <p:grpSp>
              <p:nvGrpSpPr>
                <p:cNvPr id="82" name="Groupe 81">
                  <a:extLst>
                    <a:ext uri="{FF2B5EF4-FFF2-40B4-BE49-F238E27FC236}">
                      <a16:creationId xmlns:a16="http://schemas.microsoft.com/office/drawing/2014/main" xmlns="" id="{03BD84C5-663C-4A89-9FC2-5AA7516D9709}"/>
                    </a:ext>
                  </a:extLst>
                </p:cNvPr>
                <p:cNvGrpSpPr/>
                <p:nvPr/>
              </p:nvGrpSpPr>
              <p:grpSpPr>
                <a:xfrm>
                  <a:off x="642909" y="4600056"/>
                  <a:ext cx="1840858" cy="330982"/>
                  <a:chOff x="651294" y="4799644"/>
                  <a:chExt cx="1840858" cy="330982"/>
                </a:xfrm>
              </p:grpSpPr>
              <p:sp>
                <p:nvSpPr>
                  <p:cNvPr id="84" name="Chevron 179">
                    <a:extLst>
                      <a:ext uri="{FF2B5EF4-FFF2-40B4-BE49-F238E27FC236}">
                        <a16:creationId xmlns:a16="http://schemas.microsoft.com/office/drawing/2014/main" xmlns="" id="{82C8625C-15DA-4DB4-88FE-73E3E46521FF}"/>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85" name="Rectangle 84">
                    <a:extLst>
                      <a:ext uri="{FF2B5EF4-FFF2-40B4-BE49-F238E27FC236}">
                        <a16:creationId xmlns:a16="http://schemas.microsoft.com/office/drawing/2014/main" xmlns="" id="{6623DF70-698B-4249-9AB1-0CE53018952B}"/>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83" name="Rectangle 82">
                  <a:extLst>
                    <a:ext uri="{FF2B5EF4-FFF2-40B4-BE49-F238E27FC236}">
                      <a16:creationId xmlns:a16="http://schemas.microsoft.com/office/drawing/2014/main" xmlns="" id="{718ECBC4-0CC4-4875-B56E-F1FB5FB0DBB1}"/>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76" name="Groupe 75">
              <a:extLst>
                <a:ext uri="{FF2B5EF4-FFF2-40B4-BE49-F238E27FC236}">
                  <a16:creationId xmlns:a16="http://schemas.microsoft.com/office/drawing/2014/main" xmlns="" id="{5BDED342-DF47-4F9A-B955-EB2887BC88ED}"/>
                </a:ext>
              </a:extLst>
            </p:cNvPr>
            <p:cNvGrpSpPr/>
            <p:nvPr/>
          </p:nvGrpSpPr>
          <p:grpSpPr>
            <a:xfrm>
              <a:off x="4572000" y="2781344"/>
              <a:ext cx="1974513" cy="398565"/>
              <a:chOff x="4724400" y="3200648"/>
              <a:chExt cx="1974513" cy="398565"/>
            </a:xfrm>
          </p:grpSpPr>
          <p:sp>
            <p:nvSpPr>
              <p:cNvPr id="77" name="Chevron 181">
                <a:extLst>
                  <a:ext uri="{FF2B5EF4-FFF2-40B4-BE49-F238E27FC236}">
                    <a16:creationId xmlns:a16="http://schemas.microsoft.com/office/drawing/2014/main" xmlns="" id="{1070B61D-8E6B-43EF-8430-24892B000525}"/>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78" name="Rectangle 77">
                <a:extLst>
                  <a:ext uri="{FF2B5EF4-FFF2-40B4-BE49-F238E27FC236}">
                    <a16:creationId xmlns:a16="http://schemas.microsoft.com/office/drawing/2014/main" xmlns="" id="{DFD96C01-E121-4117-84FA-EE95BB844198}"/>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DROITE</a:t>
                </a:r>
              </a:p>
            </p:txBody>
          </p:sp>
        </p:grpSp>
      </p:grpSp>
      <p:grpSp>
        <p:nvGrpSpPr>
          <p:cNvPr id="91" name="Groupe 90">
            <a:extLst>
              <a:ext uri="{FF2B5EF4-FFF2-40B4-BE49-F238E27FC236}">
                <a16:creationId xmlns:a16="http://schemas.microsoft.com/office/drawing/2014/main" xmlns="" id="{17F3F0D3-23C5-45CD-B181-B456ABBB5089}"/>
              </a:ext>
            </a:extLst>
          </p:cNvPr>
          <p:cNvGrpSpPr/>
          <p:nvPr/>
        </p:nvGrpSpPr>
        <p:grpSpPr>
          <a:xfrm>
            <a:off x="261157" y="3235250"/>
            <a:ext cx="1974513" cy="1202826"/>
            <a:chOff x="4572000" y="2781344"/>
            <a:chExt cx="1974513" cy="1202826"/>
          </a:xfrm>
        </p:grpSpPr>
        <p:grpSp>
          <p:nvGrpSpPr>
            <p:cNvPr id="92" name="Groupe 91">
              <a:extLst>
                <a:ext uri="{FF2B5EF4-FFF2-40B4-BE49-F238E27FC236}">
                  <a16:creationId xmlns:a16="http://schemas.microsoft.com/office/drawing/2014/main" xmlns="" id="{C48ED8B1-BA99-4948-8595-47CB433E7C3A}"/>
                </a:ext>
              </a:extLst>
            </p:cNvPr>
            <p:cNvGrpSpPr/>
            <p:nvPr/>
          </p:nvGrpSpPr>
          <p:grpSpPr>
            <a:xfrm>
              <a:off x="4572000" y="3115831"/>
              <a:ext cx="1974513" cy="868339"/>
              <a:chOff x="509254" y="4077072"/>
              <a:chExt cx="1974513" cy="868339"/>
            </a:xfrm>
          </p:grpSpPr>
          <p:grpSp>
            <p:nvGrpSpPr>
              <p:cNvPr id="96" name="Groupe 95">
                <a:extLst>
                  <a:ext uri="{FF2B5EF4-FFF2-40B4-BE49-F238E27FC236}">
                    <a16:creationId xmlns:a16="http://schemas.microsoft.com/office/drawing/2014/main" xmlns="" id="{25CBD622-74C7-4A82-9FDE-4A2BAD12F32E}"/>
                  </a:ext>
                </a:extLst>
              </p:cNvPr>
              <p:cNvGrpSpPr/>
              <p:nvPr/>
            </p:nvGrpSpPr>
            <p:grpSpPr>
              <a:xfrm>
                <a:off x="642909" y="4346685"/>
                <a:ext cx="1332147" cy="330982"/>
                <a:chOff x="3379780" y="3320988"/>
                <a:chExt cx="1332147" cy="330982"/>
              </a:xfrm>
            </p:grpSpPr>
            <p:sp>
              <p:nvSpPr>
                <p:cNvPr id="106" name="Chevron 184">
                  <a:extLst>
                    <a:ext uri="{FF2B5EF4-FFF2-40B4-BE49-F238E27FC236}">
                      <a16:creationId xmlns:a16="http://schemas.microsoft.com/office/drawing/2014/main" xmlns="" id="{2A4144C6-4235-46DB-81D0-82DF827AD946}"/>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07" name="Rectangle 106">
                  <a:extLst>
                    <a:ext uri="{FF2B5EF4-FFF2-40B4-BE49-F238E27FC236}">
                      <a16:creationId xmlns:a16="http://schemas.microsoft.com/office/drawing/2014/main" xmlns="" id="{6CF36787-137A-4551-84C9-38570AD213A3}"/>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20 à x</a:t>
                  </a:r>
                </a:p>
              </p:txBody>
            </p:sp>
          </p:grpSp>
          <p:grpSp>
            <p:nvGrpSpPr>
              <p:cNvPr id="97" name="Groupe 96">
                <a:extLst>
                  <a:ext uri="{FF2B5EF4-FFF2-40B4-BE49-F238E27FC236}">
                    <a16:creationId xmlns:a16="http://schemas.microsoft.com/office/drawing/2014/main" xmlns="" id="{2E616337-BB6B-45A2-8163-A1652452118C}"/>
                  </a:ext>
                </a:extLst>
              </p:cNvPr>
              <p:cNvGrpSpPr/>
              <p:nvPr/>
            </p:nvGrpSpPr>
            <p:grpSpPr>
              <a:xfrm>
                <a:off x="509254" y="4077072"/>
                <a:ext cx="1974513" cy="330982"/>
                <a:chOff x="509254" y="4090266"/>
                <a:chExt cx="1974513" cy="330982"/>
              </a:xfrm>
            </p:grpSpPr>
            <p:sp>
              <p:nvSpPr>
                <p:cNvPr id="103" name="Chevron 181">
                  <a:extLst>
                    <a:ext uri="{FF2B5EF4-FFF2-40B4-BE49-F238E27FC236}">
                      <a16:creationId xmlns:a16="http://schemas.microsoft.com/office/drawing/2014/main" xmlns="" id="{C3FDFFDD-65D6-4312-B0CA-57B463C6FB82}"/>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4" name="Rectangle 103">
                  <a:extLst>
                    <a:ext uri="{FF2B5EF4-FFF2-40B4-BE49-F238E27FC236}">
                      <a16:creationId xmlns:a16="http://schemas.microsoft.com/office/drawing/2014/main" xmlns="" id="{A9E5BADC-6BA1-4AC5-A6B7-531B7B2B7AFD}"/>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05" name="Rectangle 104">
                  <a:extLst>
                    <a:ext uri="{FF2B5EF4-FFF2-40B4-BE49-F238E27FC236}">
                      <a16:creationId xmlns:a16="http://schemas.microsoft.com/office/drawing/2014/main" xmlns="" id="{970B1975-9D51-4AC3-B5B3-5153D8C34557}"/>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98" name="Groupe 97">
                <a:extLst>
                  <a:ext uri="{FF2B5EF4-FFF2-40B4-BE49-F238E27FC236}">
                    <a16:creationId xmlns:a16="http://schemas.microsoft.com/office/drawing/2014/main" xmlns="" id="{9340A004-8E05-424D-8634-DB267649A5F5}"/>
                  </a:ext>
                </a:extLst>
              </p:cNvPr>
              <p:cNvGrpSpPr/>
              <p:nvPr/>
            </p:nvGrpSpPr>
            <p:grpSpPr>
              <a:xfrm>
                <a:off x="509254" y="4566176"/>
                <a:ext cx="1974513" cy="379235"/>
                <a:chOff x="509254" y="4551803"/>
                <a:chExt cx="1974513" cy="379235"/>
              </a:xfrm>
            </p:grpSpPr>
            <p:grpSp>
              <p:nvGrpSpPr>
                <p:cNvPr id="99" name="Groupe 98">
                  <a:extLst>
                    <a:ext uri="{FF2B5EF4-FFF2-40B4-BE49-F238E27FC236}">
                      <a16:creationId xmlns:a16="http://schemas.microsoft.com/office/drawing/2014/main" xmlns="" id="{09F20627-7421-4CC8-977B-2A703BC19EFC}"/>
                    </a:ext>
                  </a:extLst>
                </p:cNvPr>
                <p:cNvGrpSpPr/>
                <p:nvPr/>
              </p:nvGrpSpPr>
              <p:grpSpPr>
                <a:xfrm>
                  <a:off x="642909" y="4600056"/>
                  <a:ext cx="1840858" cy="330982"/>
                  <a:chOff x="651294" y="4799644"/>
                  <a:chExt cx="1840858" cy="330982"/>
                </a:xfrm>
              </p:grpSpPr>
              <p:sp>
                <p:nvSpPr>
                  <p:cNvPr id="101" name="Chevron 179">
                    <a:extLst>
                      <a:ext uri="{FF2B5EF4-FFF2-40B4-BE49-F238E27FC236}">
                        <a16:creationId xmlns:a16="http://schemas.microsoft.com/office/drawing/2014/main" xmlns="" id="{45A8018B-7A5C-48D9-BBB8-DCB38F23D79F}"/>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2" name="Rectangle 101">
                    <a:extLst>
                      <a:ext uri="{FF2B5EF4-FFF2-40B4-BE49-F238E27FC236}">
                        <a16:creationId xmlns:a16="http://schemas.microsoft.com/office/drawing/2014/main" xmlns="" id="{2AEAB818-4520-4146-8887-252B8A58E1A3}"/>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00" name="Rectangle 99">
                  <a:extLst>
                    <a:ext uri="{FF2B5EF4-FFF2-40B4-BE49-F238E27FC236}">
                      <a16:creationId xmlns:a16="http://schemas.microsoft.com/office/drawing/2014/main" xmlns="" id="{1C46400A-8CFC-4335-A64A-811A3C7C8562}"/>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93" name="Groupe 92">
              <a:extLst>
                <a:ext uri="{FF2B5EF4-FFF2-40B4-BE49-F238E27FC236}">
                  <a16:creationId xmlns:a16="http://schemas.microsoft.com/office/drawing/2014/main" xmlns="" id="{31E7A2DC-4A4B-4E40-A3B1-19C3E4E0BF76}"/>
                </a:ext>
              </a:extLst>
            </p:cNvPr>
            <p:cNvGrpSpPr/>
            <p:nvPr/>
          </p:nvGrpSpPr>
          <p:grpSpPr>
            <a:xfrm>
              <a:off x="4572000" y="2781344"/>
              <a:ext cx="1974513" cy="398565"/>
              <a:chOff x="4724400" y="3200648"/>
              <a:chExt cx="1974513" cy="398565"/>
            </a:xfrm>
          </p:grpSpPr>
          <p:sp>
            <p:nvSpPr>
              <p:cNvPr id="94" name="Chevron 181">
                <a:extLst>
                  <a:ext uri="{FF2B5EF4-FFF2-40B4-BE49-F238E27FC236}">
                    <a16:creationId xmlns:a16="http://schemas.microsoft.com/office/drawing/2014/main" xmlns="" id="{98A2BB87-41B0-4227-8DCF-4460658C4385}"/>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95" name="Rectangle 94">
                <a:extLst>
                  <a:ext uri="{FF2B5EF4-FFF2-40B4-BE49-F238E27FC236}">
                    <a16:creationId xmlns:a16="http://schemas.microsoft.com/office/drawing/2014/main" xmlns="" id="{68CEDC2E-F75F-4945-A591-4D74AA47A872}"/>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GAUCHE</a:t>
                </a:r>
              </a:p>
            </p:txBody>
          </p:sp>
        </p:grpSp>
      </p:grpSp>
      <p:sp>
        <p:nvSpPr>
          <p:cNvPr id="108" name="Espace réservé du contenu 4">
            <a:extLst>
              <a:ext uri="{FF2B5EF4-FFF2-40B4-BE49-F238E27FC236}">
                <a16:creationId xmlns:a16="http://schemas.microsoft.com/office/drawing/2014/main" xmlns="" id="{60D7FE11-2136-447F-AFC6-6E9AFCACCBAE}"/>
              </a:ext>
            </a:extLst>
          </p:cNvPr>
          <p:cNvSpPr txBox="1">
            <a:spLocks/>
          </p:cNvSpPr>
          <p:nvPr/>
        </p:nvSpPr>
        <p:spPr>
          <a:xfrm>
            <a:off x="261157" y="4475009"/>
            <a:ext cx="4125116" cy="1969919"/>
          </a:xfrm>
          <a:prstGeom prst="rect">
            <a:avLst/>
          </a:prstGeom>
        </p:spPr>
        <p:txBody>
          <a:bodyPr vert="horz">
            <a:normAutofit fontScale="700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En utilisant les fonctions et les structures algorithmiques suivantes, manger toutes les pommes et sonner la cloche</a:t>
            </a:r>
          </a:p>
          <a:p>
            <a:pPr lvl="1"/>
            <a:r>
              <a:rPr lang="fr-FR" dirty="0"/>
              <a:t>Haut, bas, gauche, droite, manger, sonner, répéter x fois</a:t>
            </a:r>
          </a:p>
          <a:p>
            <a:r>
              <a:rPr lang="fr-FR" sz="2700" b="1" i="1" dirty="0">
                <a:solidFill>
                  <a:srgbClr val="FF0000"/>
                </a:solidFill>
              </a:rPr>
              <a:t>Donner au stagiaire des boîtes à ordonner.</a:t>
            </a:r>
            <a:endParaRPr lang="fr-FR" dirty="0"/>
          </a:p>
          <a:p>
            <a:endParaRPr lang="fr-FR" dirty="0"/>
          </a:p>
          <a:p>
            <a:endParaRPr lang="fr-FR" dirty="0"/>
          </a:p>
          <a:p>
            <a:endParaRPr lang="fr-FR" dirty="0"/>
          </a:p>
          <a:p>
            <a:endParaRPr lang="fr-FR" dirty="0"/>
          </a:p>
        </p:txBody>
      </p:sp>
      <p:sp>
        <p:nvSpPr>
          <p:cNvPr id="126" name="Espace réservé du contenu 4">
            <a:extLst>
              <a:ext uri="{FF2B5EF4-FFF2-40B4-BE49-F238E27FC236}">
                <a16:creationId xmlns:a16="http://schemas.microsoft.com/office/drawing/2014/main" xmlns="" id="{E0ECA4FB-A27A-4EF4-8C7D-5B9524C6BE3F}"/>
              </a:ext>
            </a:extLst>
          </p:cNvPr>
          <p:cNvSpPr txBox="1">
            <a:spLocks/>
          </p:cNvSpPr>
          <p:nvPr/>
        </p:nvSpPr>
        <p:spPr>
          <a:xfrm>
            <a:off x="4577489" y="3627109"/>
            <a:ext cx="4305354" cy="268220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56" name="Groupe 155">
            <a:extLst>
              <a:ext uri="{FF2B5EF4-FFF2-40B4-BE49-F238E27FC236}">
                <a16:creationId xmlns:a16="http://schemas.microsoft.com/office/drawing/2014/main" xmlns="" id="{6E7214D1-80B3-424F-8CED-56E1F3C85FBE}"/>
              </a:ext>
            </a:extLst>
          </p:cNvPr>
          <p:cNvGrpSpPr/>
          <p:nvPr/>
        </p:nvGrpSpPr>
        <p:grpSpPr>
          <a:xfrm>
            <a:off x="6486643" y="3885452"/>
            <a:ext cx="1974513" cy="2026530"/>
            <a:chOff x="5615434" y="2225703"/>
            <a:chExt cx="1974513" cy="2026530"/>
          </a:xfrm>
        </p:grpSpPr>
        <p:grpSp>
          <p:nvGrpSpPr>
            <p:cNvPr id="132" name="Groupe 131">
              <a:extLst>
                <a:ext uri="{FF2B5EF4-FFF2-40B4-BE49-F238E27FC236}">
                  <a16:creationId xmlns:a16="http://schemas.microsoft.com/office/drawing/2014/main" xmlns="" id="{A6BFE50E-ABEE-40F4-9258-9C3B37D95C1A}"/>
                </a:ext>
              </a:extLst>
            </p:cNvPr>
            <p:cNvGrpSpPr/>
            <p:nvPr/>
          </p:nvGrpSpPr>
          <p:grpSpPr>
            <a:xfrm>
              <a:off x="5749806" y="2500252"/>
              <a:ext cx="1332147" cy="330982"/>
              <a:chOff x="3379780" y="3320988"/>
              <a:chExt cx="1332147" cy="330982"/>
            </a:xfrm>
          </p:grpSpPr>
          <p:sp>
            <p:nvSpPr>
              <p:cNvPr id="142" name="Chevron 184">
                <a:extLst>
                  <a:ext uri="{FF2B5EF4-FFF2-40B4-BE49-F238E27FC236}">
                    <a16:creationId xmlns:a16="http://schemas.microsoft.com/office/drawing/2014/main" xmlns="" id="{060ADCA1-B048-4391-939D-CCC14D3E745E}"/>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3" name="Rectangle 142">
                <a:extLst>
                  <a:ext uri="{FF2B5EF4-FFF2-40B4-BE49-F238E27FC236}">
                    <a16:creationId xmlns:a16="http://schemas.microsoft.com/office/drawing/2014/main" xmlns="" id="{A692746D-F4E3-4388-A8FA-BB4A9C3B8D45}"/>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33" name="Groupe 132">
              <a:extLst>
                <a:ext uri="{FF2B5EF4-FFF2-40B4-BE49-F238E27FC236}">
                  <a16:creationId xmlns:a16="http://schemas.microsoft.com/office/drawing/2014/main" xmlns="" id="{DA07AC01-18D7-4482-BA61-0322FC131E05}"/>
                </a:ext>
              </a:extLst>
            </p:cNvPr>
            <p:cNvGrpSpPr/>
            <p:nvPr/>
          </p:nvGrpSpPr>
          <p:grpSpPr>
            <a:xfrm>
              <a:off x="5615434" y="2225703"/>
              <a:ext cx="1974513" cy="330982"/>
              <a:chOff x="509254" y="4090266"/>
              <a:chExt cx="1974513" cy="330982"/>
            </a:xfrm>
          </p:grpSpPr>
          <p:sp>
            <p:nvSpPr>
              <p:cNvPr id="139" name="Chevron 181">
                <a:extLst>
                  <a:ext uri="{FF2B5EF4-FFF2-40B4-BE49-F238E27FC236}">
                    <a16:creationId xmlns:a16="http://schemas.microsoft.com/office/drawing/2014/main" xmlns="" id="{4FCC5054-5FDC-4322-8606-80F1EE94607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40" name="Rectangle 139">
                <a:extLst>
                  <a:ext uri="{FF2B5EF4-FFF2-40B4-BE49-F238E27FC236}">
                    <a16:creationId xmlns:a16="http://schemas.microsoft.com/office/drawing/2014/main" xmlns="" id="{C02523AE-FF50-4AE1-A7E7-A38B6123C54F}"/>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3 fois</a:t>
                </a:r>
              </a:p>
            </p:txBody>
          </p:sp>
          <p:sp>
            <p:nvSpPr>
              <p:cNvPr id="141" name="Rectangle 140">
                <a:extLst>
                  <a:ext uri="{FF2B5EF4-FFF2-40B4-BE49-F238E27FC236}">
                    <a16:creationId xmlns:a16="http://schemas.microsoft.com/office/drawing/2014/main" xmlns="" id="{ED0FE0DB-058C-41A5-8ED9-4D4BE041A0D1}"/>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34" name="Groupe 133">
              <a:extLst>
                <a:ext uri="{FF2B5EF4-FFF2-40B4-BE49-F238E27FC236}">
                  <a16:creationId xmlns:a16="http://schemas.microsoft.com/office/drawing/2014/main" xmlns="" id="{30D18EFE-7523-425D-B741-410C7EFC7EEA}"/>
                </a:ext>
              </a:extLst>
            </p:cNvPr>
            <p:cNvGrpSpPr/>
            <p:nvPr/>
          </p:nvGrpSpPr>
          <p:grpSpPr>
            <a:xfrm>
              <a:off x="5615434" y="3049350"/>
              <a:ext cx="1974513" cy="379235"/>
              <a:chOff x="509254" y="4551803"/>
              <a:chExt cx="1974513" cy="379235"/>
            </a:xfrm>
          </p:grpSpPr>
          <p:grpSp>
            <p:nvGrpSpPr>
              <p:cNvPr id="135" name="Groupe 134">
                <a:extLst>
                  <a:ext uri="{FF2B5EF4-FFF2-40B4-BE49-F238E27FC236}">
                    <a16:creationId xmlns:a16="http://schemas.microsoft.com/office/drawing/2014/main" xmlns="" id="{8607D004-D387-4B9A-8035-E29DB1803356}"/>
                  </a:ext>
                </a:extLst>
              </p:cNvPr>
              <p:cNvGrpSpPr/>
              <p:nvPr/>
            </p:nvGrpSpPr>
            <p:grpSpPr>
              <a:xfrm>
                <a:off x="642909" y="4600056"/>
                <a:ext cx="1840858" cy="330982"/>
                <a:chOff x="651294" y="4799644"/>
                <a:chExt cx="1840858" cy="330982"/>
              </a:xfrm>
            </p:grpSpPr>
            <p:sp>
              <p:nvSpPr>
                <p:cNvPr id="137" name="Chevron 179">
                  <a:extLst>
                    <a:ext uri="{FF2B5EF4-FFF2-40B4-BE49-F238E27FC236}">
                      <a16:creationId xmlns:a16="http://schemas.microsoft.com/office/drawing/2014/main" xmlns="" id="{D6F62799-2E13-447E-9A07-95F16FD66B3D}"/>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8" name="Rectangle 137">
                  <a:extLst>
                    <a:ext uri="{FF2B5EF4-FFF2-40B4-BE49-F238E27FC236}">
                      <a16:creationId xmlns:a16="http://schemas.microsoft.com/office/drawing/2014/main" xmlns="" id="{942291E3-BC16-4EAB-8372-037E05FC2ABF}"/>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36" name="Rectangle 135">
                <a:extLst>
                  <a:ext uri="{FF2B5EF4-FFF2-40B4-BE49-F238E27FC236}">
                    <a16:creationId xmlns:a16="http://schemas.microsoft.com/office/drawing/2014/main" xmlns="" id="{367E3550-F35B-4166-BBEE-8D7E67F86DBA}"/>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44" name="Groupe 143">
              <a:extLst>
                <a:ext uri="{FF2B5EF4-FFF2-40B4-BE49-F238E27FC236}">
                  <a16:creationId xmlns:a16="http://schemas.microsoft.com/office/drawing/2014/main" xmlns="" id="{0F80591A-1CC4-425A-B932-DBE18AFEF594}"/>
                </a:ext>
              </a:extLst>
            </p:cNvPr>
            <p:cNvGrpSpPr/>
            <p:nvPr/>
          </p:nvGrpSpPr>
          <p:grpSpPr>
            <a:xfrm>
              <a:off x="5749806" y="2774801"/>
              <a:ext cx="1332147" cy="330982"/>
              <a:chOff x="3379780" y="3320988"/>
              <a:chExt cx="1332147" cy="330982"/>
            </a:xfrm>
          </p:grpSpPr>
          <p:sp>
            <p:nvSpPr>
              <p:cNvPr id="145" name="Chevron 184">
                <a:extLst>
                  <a:ext uri="{FF2B5EF4-FFF2-40B4-BE49-F238E27FC236}">
                    <a16:creationId xmlns:a16="http://schemas.microsoft.com/office/drawing/2014/main" xmlns="" id="{00811DAE-C41D-4CDC-9686-F289D7E36306}"/>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6" name="Rectangle 145">
                <a:extLst>
                  <a:ext uri="{FF2B5EF4-FFF2-40B4-BE49-F238E27FC236}">
                    <a16:creationId xmlns:a16="http://schemas.microsoft.com/office/drawing/2014/main" xmlns="" id="{0F0C62D7-7A92-4892-8E0E-7BE4D0CA5A6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47" name="Groupe 146">
              <a:extLst>
                <a:ext uri="{FF2B5EF4-FFF2-40B4-BE49-F238E27FC236}">
                  <a16:creationId xmlns:a16="http://schemas.microsoft.com/office/drawing/2014/main" xmlns="" id="{F76A4CF3-1975-456A-95FE-F8DF35C9D542}"/>
                </a:ext>
              </a:extLst>
            </p:cNvPr>
            <p:cNvGrpSpPr/>
            <p:nvPr/>
          </p:nvGrpSpPr>
          <p:grpSpPr>
            <a:xfrm>
              <a:off x="5749806" y="3921251"/>
              <a:ext cx="1332147" cy="330982"/>
              <a:chOff x="3379780" y="3320988"/>
              <a:chExt cx="1332147" cy="330982"/>
            </a:xfrm>
          </p:grpSpPr>
          <p:sp>
            <p:nvSpPr>
              <p:cNvPr id="148" name="Chevron 184">
                <a:extLst>
                  <a:ext uri="{FF2B5EF4-FFF2-40B4-BE49-F238E27FC236}">
                    <a16:creationId xmlns:a16="http://schemas.microsoft.com/office/drawing/2014/main" xmlns="" id="{4860BCAB-998B-4CB5-80AF-56355F42527B}"/>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9" name="Rectangle 148">
                <a:extLst>
                  <a:ext uri="{FF2B5EF4-FFF2-40B4-BE49-F238E27FC236}">
                    <a16:creationId xmlns:a16="http://schemas.microsoft.com/office/drawing/2014/main" xmlns="" id="{EB3A9658-097B-4D88-AA10-5CADDD7D7D28}"/>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SONNNER</a:t>
                </a:r>
              </a:p>
            </p:txBody>
          </p:sp>
        </p:grpSp>
        <p:grpSp>
          <p:nvGrpSpPr>
            <p:cNvPr id="150" name="Groupe 149">
              <a:extLst>
                <a:ext uri="{FF2B5EF4-FFF2-40B4-BE49-F238E27FC236}">
                  <a16:creationId xmlns:a16="http://schemas.microsoft.com/office/drawing/2014/main" xmlns="" id="{038411FF-2CA7-40D7-A5AC-22731C19A6FA}"/>
                </a:ext>
              </a:extLst>
            </p:cNvPr>
            <p:cNvGrpSpPr/>
            <p:nvPr/>
          </p:nvGrpSpPr>
          <p:grpSpPr>
            <a:xfrm>
              <a:off x="5749806" y="3372152"/>
              <a:ext cx="1332147" cy="330982"/>
              <a:chOff x="3379780" y="3320988"/>
              <a:chExt cx="1332147" cy="330982"/>
            </a:xfrm>
          </p:grpSpPr>
          <p:sp>
            <p:nvSpPr>
              <p:cNvPr id="151" name="Chevron 184">
                <a:extLst>
                  <a:ext uri="{FF2B5EF4-FFF2-40B4-BE49-F238E27FC236}">
                    <a16:creationId xmlns:a16="http://schemas.microsoft.com/office/drawing/2014/main" xmlns="" id="{873B35CB-050E-446E-ADF7-343153489B3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2" name="Rectangle 151">
                <a:extLst>
                  <a:ext uri="{FF2B5EF4-FFF2-40B4-BE49-F238E27FC236}">
                    <a16:creationId xmlns:a16="http://schemas.microsoft.com/office/drawing/2014/main" xmlns="" id="{7C37E744-A46A-4139-8FA3-6313D04339A3}"/>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53" name="Groupe 152">
              <a:extLst>
                <a:ext uri="{FF2B5EF4-FFF2-40B4-BE49-F238E27FC236}">
                  <a16:creationId xmlns:a16="http://schemas.microsoft.com/office/drawing/2014/main" xmlns="" id="{D375954A-451E-4A8D-B2E7-5959FD68C3BB}"/>
                </a:ext>
              </a:extLst>
            </p:cNvPr>
            <p:cNvGrpSpPr/>
            <p:nvPr/>
          </p:nvGrpSpPr>
          <p:grpSpPr>
            <a:xfrm>
              <a:off x="5749806" y="3646701"/>
              <a:ext cx="1332147" cy="330982"/>
              <a:chOff x="3379780" y="3320988"/>
              <a:chExt cx="1332147" cy="330982"/>
            </a:xfrm>
          </p:grpSpPr>
          <p:sp>
            <p:nvSpPr>
              <p:cNvPr id="154" name="Chevron 184">
                <a:extLst>
                  <a:ext uri="{FF2B5EF4-FFF2-40B4-BE49-F238E27FC236}">
                    <a16:creationId xmlns:a16="http://schemas.microsoft.com/office/drawing/2014/main" xmlns="" id="{D0565C31-EFE6-48CA-B604-9D0634DD9067}"/>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5" name="Rectangle 154">
                <a:extLst>
                  <a:ext uri="{FF2B5EF4-FFF2-40B4-BE49-F238E27FC236}">
                    <a16:creationId xmlns:a16="http://schemas.microsoft.com/office/drawing/2014/main" xmlns="" id="{92F3A312-D8C0-4AE7-8FD1-A9A446C3DB6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pic>
        <p:nvPicPr>
          <p:cNvPr id="157" name="Image 156">
            <a:extLst>
              <a:ext uri="{FF2B5EF4-FFF2-40B4-BE49-F238E27FC236}">
                <a16:creationId xmlns:a16="http://schemas.microsoft.com/office/drawing/2014/main" xmlns="" id="{649265A4-F60A-437A-817D-C460759ABDAC}"/>
              </a:ext>
            </a:extLst>
          </p:cNvPr>
          <p:cNvPicPr>
            <a:picLocks noChangeAspect="1"/>
          </p:cNvPicPr>
          <p:nvPr/>
        </p:nvPicPr>
        <p:blipFill>
          <a:blip r:embed="rId2"/>
          <a:stretch>
            <a:fillRect/>
          </a:stretch>
        </p:blipFill>
        <p:spPr>
          <a:xfrm>
            <a:off x="5192883" y="1025396"/>
            <a:ext cx="3064100" cy="2424804"/>
          </a:xfrm>
          <a:prstGeom prst="rect">
            <a:avLst/>
          </a:prstGeom>
        </p:spPr>
      </p:pic>
    </p:spTree>
    <p:extLst>
      <p:ext uri="{BB962C8B-B14F-4D97-AF65-F5344CB8AC3E}">
        <p14:creationId xmlns:p14="http://schemas.microsoft.com/office/powerpoint/2010/main" val="72325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répéter jusqu’à… » et fonctions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7</a:t>
            </a:fld>
            <a:endParaRPr lang="fr-FR"/>
          </a:p>
        </p:txBody>
      </p:sp>
      <p:sp>
        <p:nvSpPr>
          <p:cNvPr id="126"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3325075"/>
            <a:ext cx="8631324" cy="312254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pic>
        <p:nvPicPr>
          <p:cNvPr id="157" name="Image 156">
            <a:extLst>
              <a:ext uri="{FF2B5EF4-FFF2-40B4-BE49-F238E27FC236}">
                <a16:creationId xmlns:a16="http://schemas.microsoft.com/office/drawing/2014/main" xmlns=""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a16="http://schemas.microsoft.com/office/drawing/2014/main" xmlns="" id="{DB2A2F5A-13F4-4B6B-B9B0-2031D32AD019}"/>
              </a:ext>
            </a:extLst>
          </p:cNvPr>
          <p:cNvSpPr>
            <a:spLocks noGrp="1"/>
          </p:cNvSpPr>
          <p:nvPr>
            <p:ph sz="quarter" idx="1"/>
          </p:nvPr>
        </p:nvSpPr>
        <p:spPr>
          <a:xfrm>
            <a:off x="251519" y="980728"/>
            <a:ext cx="4325969" cy="2424805"/>
          </a:xfrm>
        </p:spPr>
        <p:txBody>
          <a:bodyPr>
            <a:normAutofit fontScale="85000" lnSpcReduction="20000"/>
          </a:bodyPr>
          <a:lstStyle/>
          <a:p>
            <a:r>
              <a:rPr lang="fr-FR" dirty="0"/>
              <a:t>L’objectif est de manger UNE pomme lorsque celle-ci est touchée. </a:t>
            </a:r>
          </a:p>
          <a:p>
            <a:r>
              <a:rPr lang="fr-FR" dirty="0"/>
              <a:t>les fonctions et les structures algorithmiques suivantes : haut, bas, gauche droite, manger et sonner, </a:t>
            </a:r>
            <a:r>
              <a:rPr lang="fr-FR" b="1" dirty="0"/>
              <a:t>répéter jusqu’à…</a:t>
            </a:r>
          </a:p>
          <a:p>
            <a:r>
              <a:rPr lang="fr-FR" b="1" dirty="0">
                <a:solidFill>
                  <a:srgbClr val="FF0000"/>
                </a:solidFill>
              </a:rPr>
              <a:t>QCM</a:t>
            </a:r>
          </a:p>
          <a:p>
            <a:endParaRPr lang="fr-FR" dirty="0"/>
          </a:p>
        </p:txBody>
      </p:sp>
      <p:grpSp>
        <p:nvGrpSpPr>
          <p:cNvPr id="9" name="Groupe 8">
            <a:extLst>
              <a:ext uri="{FF2B5EF4-FFF2-40B4-BE49-F238E27FC236}">
                <a16:creationId xmlns:a16="http://schemas.microsoft.com/office/drawing/2014/main" xmlns="" id="{536B939E-4EC3-4DC9-8186-A7D9B3034CF2}"/>
              </a:ext>
            </a:extLst>
          </p:cNvPr>
          <p:cNvGrpSpPr/>
          <p:nvPr/>
        </p:nvGrpSpPr>
        <p:grpSpPr>
          <a:xfrm>
            <a:off x="300749" y="3667692"/>
            <a:ext cx="2783769" cy="1431042"/>
            <a:chOff x="924135" y="4581128"/>
            <a:chExt cx="2783769" cy="1431042"/>
          </a:xfrm>
        </p:grpSpPr>
        <p:grpSp>
          <p:nvGrpSpPr>
            <p:cNvPr id="114" name="Groupe 113">
              <a:extLst>
                <a:ext uri="{FF2B5EF4-FFF2-40B4-BE49-F238E27FC236}">
                  <a16:creationId xmlns:a16="http://schemas.microsoft.com/office/drawing/2014/main" xmlns="" id="{C9A4DD3A-F434-47D5-AD2A-A0C9A0F9E46E}"/>
                </a:ext>
              </a:extLst>
            </p:cNvPr>
            <p:cNvGrpSpPr/>
            <p:nvPr/>
          </p:nvGrpSpPr>
          <p:grpSpPr>
            <a:xfrm>
              <a:off x="1057790" y="4850741"/>
              <a:ext cx="1332147" cy="330982"/>
              <a:chOff x="3379780" y="3320988"/>
              <a:chExt cx="1332147" cy="330982"/>
            </a:xfrm>
          </p:grpSpPr>
          <p:sp>
            <p:nvSpPr>
              <p:cNvPr id="124" name="Chevron 184">
                <a:extLst>
                  <a:ext uri="{FF2B5EF4-FFF2-40B4-BE49-F238E27FC236}">
                    <a16:creationId xmlns:a16="http://schemas.microsoft.com/office/drawing/2014/main" xmlns="" id="{D4C18C82-27D2-4CB7-99C8-97F8CD29B99D}"/>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5" name="Rectangle 124">
                <a:extLst>
                  <a:ext uri="{FF2B5EF4-FFF2-40B4-BE49-F238E27FC236}">
                    <a16:creationId xmlns:a16="http://schemas.microsoft.com/office/drawing/2014/main" xmlns="" id="{33C13121-840B-49FA-BF30-BD54E2AB315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15" name="Groupe 114">
              <a:extLst>
                <a:ext uri="{FF2B5EF4-FFF2-40B4-BE49-F238E27FC236}">
                  <a16:creationId xmlns:a16="http://schemas.microsoft.com/office/drawing/2014/main" xmlns="" id="{A61414D3-8BAF-4661-B8DD-838D7816C07E}"/>
                </a:ext>
              </a:extLst>
            </p:cNvPr>
            <p:cNvGrpSpPr/>
            <p:nvPr/>
          </p:nvGrpSpPr>
          <p:grpSpPr>
            <a:xfrm>
              <a:off x="924135" y="4581128"/>
              <a:ext cx="2783769" cy="330982"/>
              <a:chOff x="509254" y="4090266"/>
              <a:chExt cx="2783769" cy="330982"/>
            </a:xfrm>
          </p:grpSpPr>
          <p:sp>
            <p:nvSpPr>
              <p:cNvPr id="121" name="Chevron 181">
                <a:extLst>
                  <a:ext uri="{FF2B5EF4-FFF2-40B4-BE49-F238E27FC236}">
                    <a16:creationId xmlns:a16="http://schemas.microsoft.com/office/drawing/2014/main" xmlns="" id="{4EABBEBD-32BF-4F8F-9CA5-C37626840F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a:extLst>
                  <a:ext uri="{FF2B5EF4-FFF2-40B4-BE49-F238E27FC236}">
                    <a16:creationId xmlns:a16="http://schemas.microsoft.com/office/drawing/2014/main" xmlns="" id="{AE9C24A8-4F3A-43B0-ADE2-9CCB4B658FF6}"/>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123" name="Rectangle 122">
                <a:extLst>
                  <a:ext uri="{FF2B5EF4-FFF2-40B4-BE49-F238E27FC236}">
                    <a16:creationId xmlns:a16="http://schemas.microsoft.com/office/drawing/2014/main" xmlns="" id="{55FFCF1D-B9D0-454A-BEFF-1E66B7875144}"/>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a:extLst>
                <a:ext uri="{FF2B5EF4-FFF2-40B4-BE49-F238E27FC236}">
                  <a16:creationId xmlns:a16="http://schemas.microsoft.com/office/drawing/2014/main" xmlns="" id="{F3FFB96C-19DC-43CB-97B4-826FD6EAC44F}"/>
                </a:ext>
              </a:extLst>
            </p:cNvPr>
            <p:cNvGrpSpPr/>
            <p:nvPr/>
          </p:nvGrpSpPr>
          <p:grpSpPr>
            <a:xfrm>
              <a:off x="924135" y="5354838"/>
              <a:ext cx="2783769" cy="379235"/>
              <a:chOff x="509254" y="4551803"/>
              <a:chExt cx="2783769" cy="379235"/>
            </a:xfrm>
          </p:grpSpPr>
          <p:grpSp>
            <p:nvGrpSpPr>
              <p:cNvPr id="117" name="Groupe 116">
                <a:extLst>
                  <a:ext uri="{FF2B5EF4-FFF2-40B4-BE49-F238E27FC236}">
                    <a16:creationId xmlns:a16="http://schemas.microsoft.com/office/drawing/2014/main" xmlns="" id="{A81A49A5-78C1-4051-8A78-70C08DACDC5D}"/>
                  </a:ext>
                </a:extLst>
              </p:cNvPr>
              <p:cNvGrpSpPr/>
              <p:nvPr/>
            </p:nvGrpSpPr>
            <p:grpSpPr>
              <a:xfrm>
                <a:off x="642909" y="4600056"/>
                <a:ext cx="2650114" cy="330982"/>
                <a:chOff x="651294" y="4799644"/>
                <a:chExt cx="2650114" cy="330982"/>
              </a:xfrm>
            </p:grpSpPr>
            <p:sp>
              <p:nvSpPr>
                <p:cNvPr id="119" name="Chevron 179">
                  <a:extLst>
                    <a:ext uri="{FF2B5EF4-FFF2-40B4-BE49-F238E27FC236}">
                      <a16:creationId xmlns:a16="http://schemas.microsoft.com/office/drawing/2014/main" xmlns="" id="{CDE422D4-A13E-4AC2-B431-A076E800620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a:extLst>
                    <a:ext uri="{FF2B5EF4-FFF2-40B4-BE49-F238E27FC236}">
                      <a16:creationId xmlns:a16="http://schemas.microsoft.com/office/drawing/2014/main" xmlns="" id="{232466EE-ED5F-49E5-B238-C3EECA4164D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8" name="Rectangle 117">
                <a:extLst>
                  <a:ext uri="{FF2B5EF4-FFF2-40B4-BE49-F238E27FC236}">
                    <a16:creationId xmlns:a16="http://schemas.microsoft.com/office/drawing/2014/main" xmlns="" id="{E7C7902C-8361-43D6-80FA-93EC12535167}"/>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27" name="Groupe 126">
              <a:extLst>
                <a:ext uri="{FF2B5EF4-FFF2-40B4-BE49-F238E27FC236}">
                  <a16:creationId xmlns:a16="http://schemas.microsoft.com/office/drawing/2014/main" xmlns="" id="{66AE943C-39FC-4313-822F-75A7D8C71A50}"/>
                </a:ext>
              </a:extLst>
            </p:cNvPr>
            <p:cNvGrpSpPr/>
            <p:nvPr/>
          </p:nvGrpSpPr>
          <p:grpSpPr>
            <a:xfrm>
              <a:off x="1057789" y="5116591"/>
              <a:ext cx="1332147" cy="330982"/>
              <a:chOff x="3379780" y="3320988"/>
              <a:chExt cx="1332147" cy="330982"/>
            </a:xfrm>
          </p:grpSpPr>
          <p:sp>
            <p:nvSpPr>
              <p:cNvPr id="128" name="Chevron 184">
                <a:extLst>
                  <a:ext uri="{FF2B5EF4-FFF2-40B4-BE49-F238E27FC236}">
                    <a16:creationId xmlns:a16="http://schemas.microsoft.com/office/drawing/2014/main" xmlns="" id="{08083D15-8586-4C86-B11B-FBDA5CF985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9" name="Rectangle 128">
                <a:extLst>
                  <a:ext uri="{FF2B5EF4-FFF2-40B4-BE49-F238E27FC236}">
                    <a16:creationId xmlns:a16="http://schemas.microsoft.com/office/drawing/2014/main" xmlns="" id="{AEDA7288-2DDE-4829-B1AA-AA9C2E0CCE8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30" name="Groupe 129">
              <a:extLst>
                <a:ext uri="{FF2B5EF4-FFF2-40B4-BE49-F238E27FC236}">
                  <a16:creationId xmlns:a16="http://schemas.microsoft.com/office/drawing/2014/main" xmlns="" id="{9A13244F-CE74-4175-B165-D81B8FEF6D11}"/>
                </a:ext>
              </a:extLst>
            </p:cNvPr>
            <p:cNvGrpSpPr/>
            <p:nvPr/>
          </p:nvGrpSpPr>
          <p:grpSpPr>
            <a:xfrm>
              <a:off x="1057789" y="5681188"/>
              <a:ext cx="1332147" cy="330982"/>
              <a:chOff x="3379780" y="3320988"/>
              <a:chExt cx="1332147" cy="330982"/>
            </a:xfrm>
          </p:grpSpPr>
          <p:sp>
            <p:nvSpPr>
              <p:cNvPr id="131" name="Chevron 184">
                <a:extLst>
                  <a:ext uri="{FF2B5EF4-FFF2-40B4-BE49-F238E27FC236}">
                    <a16:creationId xmlns:a16="http://schemas.microsoft.com/office/drawing/2014/main" xmlns="" id="{2D792480-A2FF-4222-9B04-A588C555A44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8" name="Rectangle 157">
                <a:extLst>
                  <a:ext uri="{FF2B5EF4-FFF2-40B4-BE49-F238E27FC236}">
                    <a16:creationId xmlns:a16="http://schemas.microsoft.com/office/drawing/2014/main" xmlns="" id="{0E0FF4D2-8C45-4A59-B77E-E224D1EEF8FB}"/>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159" name="Groupe 158">
            <a:extLst>
              <a:ext uri="{FF2B5EF4-FFF2-40B4-BE49-F238E27FC236}">
                <a16:creationId xmlns:a16="http://schemas.microsoft.com/office/drawing/2014/main" xmlns="" id="{33970DFB-60CB-4B31-B928-1896A515DF87}"/>
              </a:ext>
            </a:extLst>
          </p:cNvPr>
          <p:cNvGrpSpPr/>
          <p:nvPr/>
        </p:nvGrpSpPr>
        <p:grpSpPr>
          <a:xfrm>
            <a:off x="3168747" y="3667692"/>
            <a:ext cx="2783769" cy="1431042"/>
            <a:chOff x="924135" y="4581128"/>
            <a:chExt cx="2783769" cy="1431042"/>
          </a:xfrm>
        </p:grpSpPr>
        <p:grpSp>
          <p:nvGrpSpPr>
            <p:cNvPr id="160" name="Groupe 159">
              <a:extLst>
                <a:ext uri="{FF2B5EF4-FFF2-40B4-BE49-F238E27FC236}">
                  <a16:creationId xmlns:a16="http://schemas.microsoft.com/office/drawing/2014/main" xmlns="" id="{9BD63A40-7C0D-462F-9E1A-59A172A911F6}"/>
                </a:ext>
              </a:extLst>
            </p:cNvPr>
            <p:cNvGrpSpPr/>
            <p:nvPr/>
          </p:nvGrpSpPr>
          <p:grpSpPr>
            <a:xfrm>
              <a:off x="1057790" y="4850741"/>
              <a:ext cx="1332147" cy="330982"/>
              <a:chOff x="3379780" y="3320988"/>
              <a:chExt cx="1332147" cy="330982"/>
            </a:xfrm>
          </p:grpSpPr>
          <p:sp>
            <p:nvSpPr>
              <p:cNvPr id="176" name="Chevron 184">
                <a:extLst>
                  <a:ext uri="{FF2B5EF4-FFF2-40B4-BE49-F238E27FC236}">
                    <a16:creationId xmlns:a16="http://schemas.microsoft.com/office/drawing/2014/main" xmlns="" id="{DE1720F0-91B5-425E-8AAA-453791773973}"/>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77" name="Rectangle 176">
                <a:extLst>
                  <a:ext uri="{FF2B5EF4-FFF2-40B4-BE49-F238E27FC236}">
                    <a16:creationId xmlns:a16="http://schemas.microsoft.com/office/drawing/2014/main" xmlns="" id="{A443344C-E7D4-4703-997C-F204F87E6BF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61" name="Groupe 160">
              <a:extLst>
                <a:ext uri="{FF2B5EF4-FFF2-40B4-BE49-F238E27FC236}">
                  <a16:creationId xmlns:a16="http://schemas.microsoft.com/office/drawing/2014/main" xmlns="" id="{AC690727-5AE5-4E0B-A752-21ACF4690BD3}"/>
                </a:ext>
              </a:extLst>
            </p:cNvPr>
            <p:cNvGrpSpPr/>
            <p:nvPr/>
          </p:nvGrpSpPr>
          <p:grpSpPr>
            <a:xfrm>
              <a:off x="924135" y="4581128"/>
              <a:ext cx="2783769" cy="330982"/>
              <a:chOff x="509254" y="4090266"/>
              <a:chExt cx="2783769" cy="330982"/>
            </a:xfrm>
          </p:grpSpPr>
          <p:sp>
            <p:nvSpPr>
              <p:cNvPr id="173" name="Chevron 181">
                <a:extLst>
                  <a:ext uri="{FF2B5EF4-FFF2-40B4-BE49-F238E27FC236}">
                    <a16:creationId xmlns:a16="http://schemas.microsoft.com/office/drawing/2014/main" xmlns="" id="{DA9AA604-DD50-4B12-BCDA-2514FFFCC53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4" name="Rectangle 173">
                <a:extLst>
                  <a:ext uri="{FF2B5EF4-FFF2-40B4-BE49-F238E27FC236}">
                    <a16:creationId xmlns:a16="http://schemas.microsoft.com/office/drawing/2014/main" xmlns="" id="{9C116F8B-6D0B-43AC-96A1-3C82DB95CDEF}"/>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requin » touché</a:t>
                </a:r>
              </a:p>
            </p:txBody>
          </p:sp>
          <p:sp>
            <p:nvSpPr>
              <p:cNvPr id="175" name="Rectangle 174">
                <a:extLst>
                  <a:ext uri="{FF2B5EF4-FFF2-40B4-BE49-F238E27FC236}">
                    <a16:creationId xmlns:a16="http://schemas.microsoft.com/office/drawing/2014/main" xmlns="" id="{CD8494DE-AA20-4CEA-B4BD-5F86E05798D5}"/>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2" name="Groupe 161">
              <a:extLst>
                <a:ext uri="{FF2B5EF4-FFF2-40B4-BE49-F238E27FC236}">
                  <a16:creationId xmlns:a16="http://schemas.microsoft.com/office/drawing/2014/main" xmlns="" id="{AF8609D3-E454-422B-96EE-EA19837A0128}"/>
                </a:ext>
              </a:extLst>
            </p:cNvPr>
            <p:cNvGrpSpPr/>
            <p:nvPr/>
          </p:nvGrpSpPr>
          <p:grpSpPr>
            <a:xfrm>
              <a:off x="924135" y="5354838"/>
              <a:ext cx="2783769" cy="379235"/>
              <a:chOff x="509254" y="4551803"/>
              <a:chExt cx="2783769" cy="379235"/>
            </a:xfrm>
          </p:grpSpPr>
          <p:grpSp>
            <p:nvGrpSpPr>
              <p:cNvPr id="169" name="Groupe 168">
                <a:extLst>
                  <a:ext uri="{FF2B5EF4-FFF2-40B4-BE49-F238E27FC236}">
                    <a16:creationId xmlns:a16="http://schemas.microsoft.com/office/drawing/2014/main" xmlns="" id="{28D36A66-525D-49C9-96EA-E239578742E3}"/>
                  </a:ext>
                </a:extLst>
              </p:cNvPr>
              <p:cNvGrpSpPr/>
              <p:nvPr/>
            </p:nvGrpSpPr>
            <p:grpSpPr>
              <a:xfrm>
                <a:off x="642909" y="4600056"/>
                <a:ext cx="2650114" cy="330982"/>
                <a:chOff x="651294" y="4799644"/>
                <a:chExt cx="2650114" cy="330982"/>
              </a:xfrm>
            </p:grpSpPr>
            <p:sp>
              <p:nvSpPr>
                <p:cNvPr id="171" name="Chevron 179">
                  <a:extLst>
                    <a:ext uri="{FF2B5EF4-FFF2-40B4-BE49-F238E27FC236}">
                      <a16:creationId xmlns:a16="http://schemas.microsoft.com/office/drawing/2014/main" xmlns="" id="{CD074C14-C84F-40D8-9D5F-0DC3BE6D3B5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2" name="Rectangle 171">
                  <a:extLst>
                    <a:ext uri="{FF2B5EF4-FFF2-40B4-BE49-F238E27FC236}">
                      <a16:creationId xmlns:a16="http://schemas.microsoft.com/office/drawing/2014/main" xmlns="" id="{1371C12B-3919-45C6-AC75-04204AEE862B}"/>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70" name="Rectangle 169">
                <a:extLst>
                  <a:ext uri="{FF2B5EF4-FFF2-40B4-BE49-F238E27FC236}">
                    <a16:creationId xmlns:a16="http://schemas.microsoft.com/office/drawing/2014/main" xmlns="" id="{17E2F57C-6E9D-46F1-8AB6-757ED5EF793E}"/>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3" name="Groupe 162">
              <a:extLst>
                <a:ext uri="{FF2B5EF4-FFF2-40B4-BE49-F238E27FC236}">
                  <a16:creationId xmlns:a16="http://schemas.microsoft.com/office/drawing/2014/main" xmlns="" id="{4F4A299C-AA64-40E0-AD20-E20FB8DEC0C8}"/>
                </a:ext>
              </a:extLst>
            </p:cNvPr>
            <p:cNvGrpSpPr/>
            <p:nvPr/>
          </p:nvGrpSpPr>
          <p:grpSpPr>
            <a:xfrm>
              <a:off x="1057789" y="5116591"/>
              <a:ext cx="1332147" cy="330982"/>
              <a:chOff x="3379780" y="3320988"/>
              <a:chExt cx="1332147" cy="330982"/>
            </a:xfrm>
          </p:grpSpPr>
          <p:sp>
            <p:nvSpPr>
              <p:cNvPr id="167" name="Chevron 184">
                <a:extLst>
                  <a:ext uri="{FF2B5EF4-FFF2-40B4-BE49-F238E27FC236}">
                    <a16:creationId xmlns:a16="http://schemas.microsoft.com/office/drawing/2014/main" xmlns="" id="{F35CF838-A072-4261-98DC-CD06C1915C7F}"/>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8" name="Rectangle 167">
                <a:extLst>
                  <a:ext uri="{FF2B5EF4-FFF2-40B4-BE49-F238E27FC236}">
                    <a16:creationId xmlns:a16="http://schemas.microsoft.com/office/drawing/2014/main" xmlns="" id="{708E5A46-A52A-4907-8D30-A361432D972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64" name="Groupe 163">
              <a:extLst>
                <a:ext uri="{FF2B5EF4-FFF2-40B4-BE49-F238E27FC236}">
                  <a16:creationId xmlns:a16="http://schemas.microsoft.com/office/drawing/2014/main" xmlns="" id="{BD9E69AA-8190-44F6-9F99-E059439D93B6}"/>
                </a:ext>
              </a:extLst>
            </p:cNvPr>
            <p:cNvGrpSpPr/>
            <p:nvPr/>
          </p:nvGrpSpPr>
          <p:grpSpPr>
            <a:xfrm>
              <a:off x="1057789" y="5681188"/>
              <a:ext cx="1332147" cy="330982"/>
              <a:chOff x="3379780" y="3320988"/>
              <a:chExt cx="1332147" cy="330982"/>
            </a:xfrm>
          </p:grpSpPr>
          <p:sp>
            <p:nvSpPr>
              <p:cNvPr id="165" name="Chevron 184">
                <a:extLst>
                  <a:ext uri="{FF2B5EF4-FFF2-40B4-BE49-F238E27FC236}">
                    <a16:creationId xmlns:a16="http://schemas.microsoft.com/office/drawing/2014/main" xmlns="" id="{4A49DFA6-600C-4E2C-BECB-8F26509A2C0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6" name="Rectangle 165">
                <a:extLst>
                  <a:ext uri="{FF2B5EF4-FFF2-40B4-BE49-F238E27FC236}">
                    <a16:creationId xmlns:a16="http://schemas.microsoft.com/office/drawing/2014/main" xmlns="" id="{CBD6F808-29C7-4635-984B-AB8B8118669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178" name="Groupe 177">
            <a:extLst>
              <a:ext uri="{FF2B5EF4-FFF2-40B4-BE49-F238E27FC236}">
                <a16:creationId xmlns:a16="http://schemas.microsoft.com/office/drawing/2014/main" xmlns="" id="{EE726740-5853-4A49-886D-C22E8B33E639}"/>
              </a:ext>
            </a:extLst>
          </p:cNvPr>
          <p:cNvGrpSpPr/>
          <p:nvPr/>
        </p:nvGrpSpPr>
        <p:grpSpPr>
          <a:xfrm>
            <a:off x="6029947" y="3667691"/>
            <a:ext cx="2783769" cy="1431042"/>
            <a:chOff x="924135" y="4581128"/>
            <a:chExt cx="2783769" cy="1431042"/>
          </a:xfrm>
        </p:grpSpPr>
        <p:grpSp>
          <p:nvGrpSpPr>
            <p:cNvPr id="179" name="Groupe 178">
              <a:extLst>
                <a:ext uri="{FF2B5EF4-FFF2-40B4-BE49-F238E27FC236}">
                  <a16:creationId xmlns:a16="http://schemas.microsoft.com/office/drawing/2014/main" xmlns="" id="{54CD7A7B-614E-477C-A1AB-997AA577A0C5}"/>
                </a:ext>
              </a:extLst>
            </p:cNvPr>
            <p:cNvGrpSpPr/>
            <p:nvPr/>
          </p:nvGrpSpPr>
          <p:grpSpPr>
            <a:xfrm>
              <a:off x="1057790" y="4850741"/>
              <a:ext cx="1332147" cy="330982"/>
              <a:chOff x="3379780" y="3320988"/>
              <a:chExt cx="1332147" cy="330982"/>
            </a:xfrm>
          </p:grpSpPr>
          <p:sp>
            <p:nvSpPr>
              <p:cNvPr id="195" name="Chevron 184">
                <a:extLst>
                  <a:ext uri="{FF2B5EF4-FFF2-40B4-BE49-F238E27FC236}">
                    <a16:creationId xmlns:a16="http://schemas.microsoft.com/office/drawing/2014/main" xmlns="" id="{44EF42D8-B4A0-4EF5-9060-35031FDBA049}"/>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96" name="Rectangle 195">
                <a:extLst>
                  <a:ext uri="{FF2B5EF4-FFF2-40B4-BE49-F238E27FC236}">
                    <a16:creationId xmlns:a16="http://schemas.microsoft.com/office/drawing/2014/main" xmlns="" id="{B6E2B9BA-77EF-4410-971D-DAC3D2EECE8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80" name="Groupe 179">
              <a:extLst>
                <a:ext uri="{FF2B5EF4-FFF2-40B4-BE49-F238E27FC236}">
                  <a16:creationId xmlns:a16="http://schemas.microsoft.com/office/drawing/2014/main" xmlns="" id="{A4D18A42-9AF2-4881-8762-52912450E9E2}"/>
                </a:ext>
              </a:extLst>
            </p:cNvPr>
            <p:cNvGrpSpPr/>
            <p:nvPr/>
          </p:nvGrpSpPr>
          <p:grpSpPr>
            <a:xfrm>
              <a:off x="924135" y="4581128"/>
              <a:ext cx="2783769" cy="330982"/>
              <a:chOff x="509254" y="4090266"/>
              <a:chExt cx="2783769" cy="330982"/>
            </a:xfrm>
          </p:grpSpPr>
          <p:sp>
            <p:nvSpPr>
              <p:cNvPr id="192" name="Chevron 181">
                <a:extLst>
                  <a:ext uri="{FF2B5EF4-FFF2-40B4-BE49-F238E27FC236}">
                    <a16:creationId xmlns:a16="http://schemas.microsoft.com/office/drawing/2014/main" xmlns="" id="{75A7E3F1-381B-4555-8385-0A871F66333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93" name="Rectangle 192">
                <a:extLst>
                  <a:ext uri="{FF2B5EF4-FFF2-40B4-BE49-F238E27FC236}">
                    <a16:creationId xmlns:a16="http://schemas.microsoft.com/office/drawing/2014/main" xmlns="" id="{EC039605-027A-4188-BBAF-B4A8B1B270F5}"/>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cloche » touché</a:t>
                </a:r>
              </a:p>
            </p:txBody>
          </p:sp>
          <p:sp>
            <p:nvSpPr>
              <p:cNvPr id="194" name="Rectangle 193">
                <a:extLst>
                  <a:ext uri="{FF2B5EF4-FFF2-40B4-BE49-F238E27FC236}">
                    <a16:creationId xmlns:a16="http://schemas.microsoft.com/office/drawing/2014/main" xmlns="" id="{24B3C0C1-8C19-453C-81CD-F46A426E190B}"/>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81" name="Groupe 180">
              <a:extLst>
                <a:ext uri="{FF2B5EF4-FFF2-40B4-BE49-F238E27FC236}">
                  <a16:creationId xmlns:a16="http://schemas.microsoft.com/office/drawing/2014/main" xmlns="" id="{5E8CF3A9-5A64-4E0D-BC6B-6B003455C1DE}"/>
                </a:ext>
              </a:extLst>
            </p:cNvPr>
            <p:cNvGrpSpPr/>
            <p:nvPr/>
          </p:nvGrpSpPr>
          <p:grpSpPr>
            <a:xfrm>
              <a:off x="924135" y="5354838"/>
              <a:ext cx="2783769" cy="379235"/>
              <a:chOff x="509254" y="4551803"/>
              <a:chExt cx="2783769" cy="379235"/>
            </a:xfrm>
          </p:grpSpPr>
          <p:grpSp>
            <p:nvGrpSpPr>
              <p:cNvPr id="188" name="Groupe 187">
                <a:extLst>
                  <a:ext uri="{FF2B5EF4-FFF2-40B4-BE49-F238E27FC236}">
                    <a16:creationId xmlns:a16="http://schemas.microsoft.com/office/drawing/2014/main" xmlns="" id="{7C715C9A-13A3-4CE2-87DD-9859B3A9C4AB}"/>
                  </a:ext>
                </a:extLst>
              </p:cNvPr>
              <p:cNvGrpSpPr/>
              <p:nvPr/>
            </p:nvGrpSpPr>
            <p:grpSpPr>
              <a:xfrm>
                <a:off x="642909" y="4600056"/>
                <a:ext cx="2650114" cy="330982"/>
                <a:chOff x="651294" y="4799644"/>
                <a:chExt cx="2650114" cy="330982"/>
              </a:xfrm>
            </p:grpSpPr>
            <p:sp>
              <p:nvSpPr>
                <p:cNvPr id="190" name="Chevron 179">
                  <a:extLst>
                    <a:ext uri="{FF2B5EF4-FFF2-40B4-BE49-F238E27FC236}">
                      <a16:creationId xmlns:a16="http://schemas.microsoft.com/office/drawing/2014/main" xmlns="" id="{325CEDAD-2B0F-4003-8168-8420E24BF83E}"/>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91" name="Rectangle 190">
                  <a:extLst>
                    <a:ext uri="{FF2B5EF4-FFF2-40B4-BE49-F238E27FC236}">
                      <a16:creationId xmlns:a16="http://schemas.microsoft.com/office/drawing/2014/main" xmlns="" id="{BCC64859-7FDA-4F9E-B4FA-54904F962E82}"/>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89" name="Rectangle 188">
                <a:extLst>
                  <a:ext uri="{FF2B5EF4-FFF2-40B4-BE49-F238E27FC236}">
                    <a16:creationId xmlns:a16="http://schemas.microsoft.com/office/drawing/2014/main" xmlns="" id="{48CCF4FF-D989-404B-B7D1-737238AF654B}"/>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82" name="Groupe 181">
              <a:extLst>
                <a:ext uri="{FF2B5EF4-FFF2-40B4-BE49-F238E27FC236}">
                  <a16:creationId xmlns:a16="http://schemas.microsoft.com/office/drawing/2014/main" xmlns="" id="{F16FCC4E-916E-4FA2-B3E1-3D8F1E62A50B}"/>
                </a:ext>
              </a:extLst>
            </p:cNvPr>
            <p:cNvGrpSpPr/>
            <p:nvPr/>
          </p:nvGrpSpPr>
          <p:grpSpPr>
            <a:xfrm>
              <a:off x="1057789" y="5116591"/>
              <a:ext cx="1332147" cy="330982"/>
              <a:chOff x="3379780" y="3320988"/>
              <a:chExt cx="1332147" cy="330982"/>
            </a:xfrm>
          </p:grpSpPr>
          <p:sp>
            <p:nvSpPr>
              <p:cNvPr id="186" name="Chevron 184">
                <a:extLst>
                  <a:ext uri="{FF2B5EF4-FFF2-40B4-BE49-F238E27FC236}">
                    <a16:creationId xmlns:a16="http://schemas.microsoft.com/office/drawing/2014/main" xmlns="" id="{1B986730-A297-42A8-A8EC-EEAE39F2C590}"/>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7" name="Rectangle 186">
                <a:extLst>
                  <a:ext uri="{FF2B5EF4-FFF2-40B4-BE49-F238E27FC236}">
                    <a16:creationId xmlns:a16="http://schemas.microsoft.com/office/drawing/2014/main" xmlns="" id="{BDE4ABAE-5B28-48BE-AF24-F64682FD4F19}"/>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83" name="Groupe 182">
              <a:extLst>
                <a:ext uri="{FF2B5EF4-FFF2-40B4-BE49-F238E27FC236}">
                  <a16:creationId xmlns:a16="http://schemas.microsoft.com/office/drawing/2014/main" xmlns="" id="{CF8D83B9-EE96-4F36-8314-13B9AF804E1E}"/>
                </a:ext>
              </a:extLst>
            </p:cNvPr>
            <p:cNvGrpSpPr/>
            <p:nvPr/>
          </p:nvGrpSpPr>
          <p:grpSpPr>
            <a:xfrm>
              <a:off x="1057789" y="5681188"/>
              <a:ext cx="1332147" cy="330982"/>
              <a:chOff x="3379780" y="3320988"/>
              <a:chExt cx="1332147" cy="330982"/>
            </a:xfrm>
          </p:grpSpPr>
          <p:sp>
            <p:nvSpPr>
              <p:cNvPr id="184" name="Chevron 184">
                <a:extLst>
                  <a:ext uri="{FF2B5EF4-FFF2-40B4-BE49-F238E27FC236}">
                    <a16:creationId xmlns:a16="http://schemas.microsoft.com/office/drawing/2014/main" xmlns="" id="{69D93EE8-761E-4FC6-A40B-41C19ED50B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5" name="Rectangle 184">
                <a:extLst>
                  <a:ext uri="{FF2B5EF4-FFF2-40B4-BE49-F238E27FC236}">
                    <a16:creationId xmlns:a16="http://schemas.microsoft.com/office/drawing/2014/main" xmlns="" id="{15A4F52D-D327-4138-8017-DA7288805A11}"/>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grpSp>
        <p:nvGrpSpPr>
          <p:cNvPr id="197" name="Groupe 196">
            <a:extLst>
              <a:ext uri="{FF2B5EF4-FFF2-40B4-BE49-F238E27FC236}">
                <a16:creationId xmlns:a16="http://schemas.microsoft.com/office/drawing/2014/main" xmlns="" id="{870C8519-EAC6-43F0-85C2-C8344619B720}"/>
              </a:ext>
            </a:extLst>
          </p:cNvPr>
          <p:cNvGrpSpPr/>
          <p:nvPr/>
        </p:nvGrpSpPr>
        <p:grpSpPr>
          <a:xfrm>
            <a:off x="300749" y="5157192"/>
            <a:ext cx="2783769" cy="1431042"/>
            <a:chOff x="924135" y="4581128"/>
            <a:chExt cx="2783769" cy="1431042"/>
          </a:xfrm>
        </p:grpSpPr>
        <p:grpSp>
          <p:nvGrpSpPr>
            <p:cNvPr id="198" name="Groupe 197">
              <a:extLst>
                <a:ext uri="{FF2B5EF4-FFF2-40B4-BE49-F238E27FC236}">
                  <a16:creationId xmlns:a16="http://schemas.microsoft.com/office/drawing/2014/main" xmlns="" id="{3592F38C-6FF7-42BE-87B4-03159EF7F194}"/>
                </a:ext>
              </a:extLst>
            </p:cNvPr>
            <p:cNvGrpSpPr/>
            <p:nvPr/>
          </p:nvGrpSpPr>
          <p:grpSpPr>
            <a:xfrm>
              <a:off x="1057790" y="4850741"/>
              <a:ext cx="1332147" cy="330982"/>
              <a:chOff x="3379780" y="3320988"/>
              <a:chExt cx="1332147" cy="330982"/>
            </a:xfrm>
          </p:grpSpPr>
          <p:sp>
            <p:nvSpPr>
              <p:cNvPr id="214" name="Chevron 184">
                <a:extLst>
                  <a:ext uri="{FF2B5EF4-FFF2-40B4-BE49-F238E27FC236}">
                    <a16:creationId xmlns:a16="http://schemas.microsoft.com/office/drawing/2014/main" xmlns="" id="{DCE12F21-E636-4779-B429-000C57D9F713}"/>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15" name="Rectangle 214">
                <a:extLst>
                  <a:ext uri="{FF2B5EF4-FFF2-40B4-BE49-F238E27FC236}">
                    <a16:creationId xmlns:a16="http://schemas.microsoft.com/office/drawing/2014/main" xmlns="" id="{9FF54DF4-193F-4491-8F49-E262C5D6DE66}"/>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99" name="Groupe 198">
              <a:extLst>
                <a:ext uri="{FF2B5EF4-FFF2-40B4-BE49-F238E27FC236}">
                  <a16:creationId xmlns:a16="http://schemas.microsoft.com/office/drawing/2014/main" xmlns="" id="{14FC723C-29C9-4B4C-ACAA-9329910116E9}"/>
                </a:ext>
              </a:extLst>
            </p:cNvPr>
            <p:cNvGrpSpPr/>
            <p:nvPr/>
          </p:nvGrpSpPr>
          <p:grpSpPr>
            <a:xfrm>
              <a:off x="924135" y="4581128"/>
              <a:ext cx="2783769" cy="330982"/>
              <a:chOff x="509254" y="4090266"/>
              <a:chExt cx="2783769" cy="330982"/>
            </a:xfrm>
          </p:grpSpPr>
          <p:sp>
            <p:nvSpPr>
              <p:cNvPr id="211" name="Chevron 181">
                <a:extLst>
                  <a:ext uri="{FF2B5EF4-FFF2-40B4-BE49-F238E27FC236}">
                    <a16:creationId xmlns:a16="http://schemas.microsoft.com/office/drawing/2014/main" xmlns="" id="{DEC6596A-AC05-47E1-91B9-16D64012EEB9}"/>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12" name="Rectangle 211">
                <a:extLst>
                  <a:ext uri="{FF2B5EF4-FFF2-40B4-BE49-F238E27FC236}">
                    <a16:creationId xmlns:a16="http://schemas.microsoft.com/office/drawing/2014/main" xmlns="" id="{A59E242B-1442-439B-9168-576E8499B45D}"/>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213" name="Rectangle 212">
                <a:extLst>
                  <a:ext uri="{FF2B5EF4-FFF2-40B4-BE49-F238E27FC236}">
                    <a16:creationId xmlns:a16="http://schemas.microsoft.com/office/drawing/2014/main" xmlns="" id="{C9E36343-2405-4A22-B410-2BE0334B1DEA}"/>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00" name="Groupe 199">
              <a:extLst>
                <a:ext uri="{FF2B5EF4-FFF2-40B4-BE49-F238E27FC236}">
                  <a16:creationId xmlns:a16="http://schemas.microsoft.com/office/drawing/2014/main" xmlns="" id="{631AAFF0-1ED1-4F4B-815B-53744929EBDB}"/>
                </a:ext>
              </a:extLst>
            </p:cNvPr>
            <p:cNvGrpSpPr/>
            <p:nvPr/>
          </p:nvGrpSpPr>
          <p:grpSpPr>
            <a:xfrm>
              <a:off x="924135" y="5354838"/>
              <a:ext cx="2783769" cy="379235"/>
              <a:chOff x="509254" y="4551803"/>
              <a:chExt cx="2783769" cy="379235"/>
            </a:xfrm>
          </p:grpSpPr>
          <p:grpSp>
            <p:nvGrpSpPr>
              <p:cNvPr id="207" name="Groupe 206">
                <a:extLst>
                  <a:ext uri="{FF2B5EF4-FFF2-40B4-BE49-F238E27FC236}">
                    <a16:creationId xmlns:a16="http://schemas.microsoft.com/office/drawing/2014/main" xmlns="" id="{A8555EE5-E7E4-4DF9-BF70-57526435B48C}"/>
                  </a:ext>
                </a:extLst>
              </p:cNvPr>
              <p:cNvGrpSpPr/>
              <p:nvPr/>
            </p:nvGrpSpPr>
            <p:grpSpPr>
              <a:xfrm>
                <a:off x="642909" y="4600056"/>
                <a:ext cx="2650114" cy="330982"/>
                <a:chOff x="651294" y="4799644"/>
                <a:chExt cx="2650114" cy="330982"/>
              </a:xfrm>
            </p:grpSpPr>
            <p:sp>
              <p:nvSpPr>
                <p:cNvPr id="209" name="Chevron 179">
                  <a:extLst>
                    <a:ext uri="{FF2B5EF4-FFF2-40B4-BE49-F238E27FC236}">
                      <a16:creationId xmlns:a16="http://schemas.microsoft.com/office/drawing/2014/main" xmlns="" id="{A247C88C-2C20-4499-9B6D-3EFA423CEC4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10" name="Rectangle 209">
                  <a:extLst>
                    <a:ext uri="{FF2B5EF4-FFF2-40B4-BE49-F238E27FC236}">
                      <a16:creationId xmlns:a16="http://schemas.microsoft.com/office/drawing/2014/main" xmlns="" id="{166BC918-B6CE-4023-88C6-848E166B014D}"/>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208" name="Rectangle 207">
                <a:extLst>
                  <a:ext uri="{FF2B5EF4-FFF2-40B4-BE49-F238E27FC236}">
                    <a16:creationId xmlns:a16="http://schemas.microsoft.com/office/drawing/2014/main" xmlns="" id="{2D11BD0B-266A-44E7-85B6-3E363B62ED35}"/>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01" name="Groupe 200">
              <a:extLst>
                <a:ext uri="{FF2B5EF4-FFF2-40B4-BE49-F238E27FC236}">
                  <a16:creationId xmlns:a16="http://schemas.microsoft.com/office/drawing/2014/main" xmlns="" id="{3CF55348-05E8-4578-B6D7-4EFD5F1FABE9}"/>
                </a:ext>
              </a:extLst>
            </p:cNvPr>
            <p:cNvGrpSpPr/>
            <p:nvPr/>
          </p:nvGrpSpPr>
          <p:grpSpPr>
            <a:xfrm>
              <a:off x="1057789" y="5116591"/>
              <a:ext cx="1332147" cy="330982"/>
              <a:chOff x="3379780" y="3320988"/>
              <a:chExt cx="1332147" cy="330982"/>
            </a:xfrm>
          </p:grpSpPr>
          <p:sp>
            <p:nvSpPr>
              <p:cNvPr id="205" name="Chevron 184">
                <a:extLst>
                  <a:ext uri="{FF2B5EF4-FFF2-40B4-BE49-F238E27FC236}">
                    <a16:creationId xmlns:a16="http://schemas.microsoft.com/office/drawing/2014/main" xmlns="" id="{FD04B26B-0292-478E-889D-A94A3F4087DE}"/>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6" name="Rectangle 205">
                <a:extLst>
                  <a:ext uri="{FF2B5EF4-FFF2-40B4-BE49-F238E27FC236}">
                    <a16:creationId xmlns:a16="http://schemas.microsoft.com/office/drawing/2014/main" xmlns="" id="{9CA5B48D-DDFB-427B-A7D4-8023AA3C908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202" name="Groupe 201">
              <a:extLst>
                <a:ext uri="{FF2B5EF4-FFF2-40B4-BE49-F238E27FC236}">
                  <a16:creationId xmlns:a16="http://schemas.microsoft.com/office/drawing/2014/main" xmlns="" id="{309BADCA-8E44-4DD6-8833-CF6906EC1BE2}"/>
                </a:ext>
              </a:extLst>
            </p:cNvPr>
            <p:cNvGrpSpPr/>
            <p:nvPr/>
          </p:nvGrpSpPr>
          <p:grpSpPr>
            <a:xfrm>
              <a:off x="1057789" y="5681188"/>
              <a:ext cx="1332147" cy="330982"/>
              <a:chOff x="3379780" y="3320988"/>
              <a:chExt cx="1332147" cy="330982"/>
            </a:xfrm>
          </p:grpSpPr>
          <p:sp>
            <p:nvSpPr>
              <p:cNvPr id="203" name="Chevron 184">
                <a:extLst>
                  <a:ext uri="{FF2B5EF4-FFF2-40B4-BE49-F238E27FC236}">
                    <a16:creationId xmlns:a16="http://schemas.microsoft.com/office/drawing/2014/main" xmlns="" id="{27E5F47F-EA1C-4B1F-A51C-62841B8C85B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4" name="Rectangle 203">
                <a:extLst>
                  <a:ext uri="{FF2B5EF4-FFF2-40B4-BE49-F238E27FC236}">
                    <a16:creationId xmlns:a16="http://schemas.microsoft.com/office/drawing/2014/main" xmlns="" id="{A2721E10-54F0-44BE-8610-3CD4535EA99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216" name="Groupe 215">
            <a:extLst>
              <a:ext uri="{FF2B5EF4-FFF2-40B4-BE49-F238E27FC236}">
                <a16:creationId xmlns:a16="http://schemas.microsoft.com/office/drawing/2014/main" xmlns="" id="{75F41C04-627B-472B-B8BD-D619F9B6303C}"/>
              </a:ext>
            </a:extLst>
          </p:cNvPr>
          <p:cNvGrpSpPr/>
          <p:nvPr/>
        </p:nvGrpSpPr>
        <p:grpSpPr>
          <a:xfrm>
            <a:off x="3168747" y="5152885"/>
            <a:ext cx="2783769" cy="1431042"/>
            <a:chOff x="924135" y="4581128"/>
            <a:chExt cx="2783769" cy="1431042"/>
          </a:xfrm>
        </p:grpSpPr>
        <p:grpSp>
          <p:nvGrpSpPr>
            <p:cNvPr id="217" name="Groupe 216">
              <a:extLst>
                <a:ext uri="{FF2B5EF4-FFF2-40B4-BE49-F238E27FC236}">
                  <a16:creationId xmlns:a16="http://schemas.microsoft.com/office/drawing/2014/main" xmlns="" id="{D0542D0B-D263-4A77-AC26-87B591CF0DB0}"/>
                </a:ext>
              </a:extLst>
            </p:cNvPr>
            <p:cNvGrpSpPr/>
            <p:nvPr/>
          </p:nvGrpSpPr>
          <p:grpSpPr>
            <a:xfrm>
              <a:off x="1057790" y="4850741"/>
              <a:ext cx="1332147" cy="330982"/>
              <a:chOff x="3379780" y="3320988"/>
              <a:chExt cx="1332147" cy="330982"/>
            </a:xfrm>
          </p:grpSpPr>
          <p:sp>
            <p:nvSpPr>
              <p:cNvPr id="233" name="Chevron 184">
                <a:extLst>
                  <a:ext uri="{FF2B5EF4-FFF2-40B4-BE49-F238E27FC236}">
                    <a16:creationId xmlns:a16="http://schemas.microsoft.com/office/drawing/2014/main" xmlns="" id="{933D535A-F3F4-4920-B090-1AAAA257B112}"/>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34" name="Rectangle 233">
                <a:extLst>
                  <a:ext uri="{FF2B5EF4-FFF2-40B4-BE49-F238E27FC236}">
                    <a16:creationId xmlns:a16="http://schemas.microsoft.com/office/drawing/2014/main" xmlns="" id="{015A77ED-C6C8-4CB8-B701-14F522EBB48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218" name="Groupe 217">
              <a:extLst>
                <a:ext uri="{FF2B5EF4-FFF2-40B4-BE49-F238E27FC236}">
                  <a16:creationId xmlns:a16="http://schemas.microsoft.com/office/drawing/2014/main" xmlns="" id="{51B713CF-9928-41D0-8939-E490DC1858C7}"/>
                </a:ext>
              </a:extLst>
            </p:cNvPr>
            <p:cNvGrpSpPr/>
            <p:nvPr/>
          </p:nvGrpSpPr>
          <p:grpSpPr>
            <a:xfrm>
              <a:off x="924135" y="4581128"/>
              <a:ext cx="2783769" cy="330982"/>
              <a:chOff x="509254" y="4090266"/>
              <a:chExt cx="2783769" cy="330982"/>
            </a:xfrm>
          </p:grpSpPr>
          <p:sp>
            <p:nvSpPr>
              <p:cNvPr id="230" name="Chevron 181">
                <a:extLst>
                  <a:ext uri="{FF2B5EF4-FFF2-40B4-BE49-F238E27FC236}">
                    <a16:creationId xmlns:a16="http://schemas.microsoft.com/office/drawing/2014/main" xmlns="" id="{DCE29611-C5C8-43BC-9226-6C3C4C1F41D6}"/>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31" name="Rectangle 230">
                <a:extLst>
                  <a:ext uri="{FF2B5EF4-FFF2-40B4-BE49-F238E27FC236}">
                    <a16:creationId xmlns:a16="http://schemas.microsoft.com/office/drawing/2014/main" xmlns="" id="{922956CD-CA7F-43CD-94A1-DD53AE422349}"/>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232" name="Rectangle 231">
                <a:extLst>
                  <a:ext uri="{FF2B5EF4-FFF2-40B4-BE49-F238E27FC236}">
                    <a16:creationId xmlns:a16="http://schemas.microsoft.com/office/drawing/2014/main" xmlns="" id="{535A17D0-0F37-4EBC-9FA3-D662D9F27F78}"/>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19" name="Groupe 218">
              <a:extLst>
                <a:ext uri="{FF2B5EF4-FFF2-40B4-BE49-F238E27FC236}">
                  <a16:creationId xmlns:a16="http://schemas.microsoft.com/office/drawing/2014/main" xmlns="" id="{6075E884-FA8F-4762-B694-2E92D301C098}"/>
                </a:ext>
              </a:extLst>
            </p:cNvPr>
            <p:cNvGrpSpPr/>
            <p:nvPr/>
          </p:nvGrpSpPr>
          <p:grpSpPr>
            <a:xfrm>
              <a:off x="924135" y="5354838"/>
              <a:ext cx="2783769" cy="379235"/>
              <a:chOff x="509254" y="4551803"/>
              <a:chExt cx="2783769" cy="379235"/>
            </a:xfrm>
          </p:grpSpPr>
          <p:grpSp>
            <p:nvGrpSpPr>
              <p:cNvPr id="226" name="Groupe 225">
                <a:extLst>
                  <a:ext uri="{FF2B5EF4-FFF2-40B4-BE49-F238E27FC236}">
                    <a16:creationId xmlns:a16="http://schemas.microsoft.com/office/drawing/2014/main" xmlns="" id="{B4A57067-106C-4988-9013-D8B2B4949B6A}"/>
                  </a:ext>
                </a:extLst>
              </p:cNvPr>
              <p:cNvGrpSpPr/>
              <p:nvPr/>
            </p:nvGrpSpPr>
            <p:grpSpPr>
              <a:xfrm>
                <a:off x="642909" y="4600056"/>
                <a:ext cx="2650114" cy="330982"/>
                <a:chOff x="651294" y="4799644"/>
                <a:chExt cx="2650114" cy="330982"/>
              </a:xfrm>
            </p:grpSpPr>
            <p:sp>
              <p:nvSpPr>
                <p:cNvPr id="228" name="Chevron 179">
                  <a:extLst>
                    <a:ext uri="{FF2B5EF4-FFF2-40B4-BE49-F238E27FC236}">
                      <a16:creationId xmlns:a16="http://schemas.microsoft.com/office/drawing/2014/main" xmlns="" id="{5DCA07FB-B616-40BA-8727-A98183DC1499}"/>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29" name="Rectangle 228">
                  <a:extLst>
                    <a:ext uri="{FF2B5EF4-FFF2-40B4-BE49-F238E27FC236}">
                      <a16:creationId xmlns:a16="http://schemas.microsoft.com/office/drawing/2014/main" xmlns="" id="{2E304AD9-A0F6-449D-881D-982D990DDAA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227" name="Rectangle 226">
                <a:extLst>
                  <a:ext uri="{FF2B5EF4-FFF2-40B4-BE49-F238E27FC236}">
                    <a16:creationId xmlns:a16="http://schemas.microsoft.com/office/drawing/2014/main" xmlns="" id="{C2C25DDB-9724-47D0-A40B-F662F0874729}"/>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20" name="Groupe 219">
              <a:extLst>
                <a:ext uri="{FF2B5EF4-FFF2-40B4-BE49-F238E27FC236}">
                  <a16:creationId xmlns:a16="http://schemas.microsoft.com/office/drawing/2014/main" xmlns="" id="{069A4548-FED4-4DFA-9758-8FAB79CD8937}"/>
                </a:ext>
              </a:extLst>
            </p:cNvPr>
            <p:cNvGrpSpPr/>
            <p:nvPr/>
          </p:nvGrpSpPr>
          <p:grpSpPr>
            <a:xfrm>
              <a:off x="1057789" y="5116591"/>
              <a:ext cx="1332147" cy="330982"/>
              <a:chOff x="3379780" y="3320988"/>
              <a:chExt cx="1332147" cy="330982"/>
            </a:xfrm>
          </p:grpSpPr>
          <p:sp>
            <p:nvSpPr>
              <p:cNvPr id="224" name="Chevron 184">
                <a:extLst>
                  <a:ext uri="{FF2B5EF4-FFF2-40B4-BE49-F238E27FC236}">
                    <a16:creationId xmlns:a16="http://schemas.microsoft.com/office/drawing/2014/main" xmlns="" id="{45AA3AF7-DF40-415B-A3DB-54CC6EF7B8E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25" name="Rectangle 224">
                <a:extLst>
                  <a:ext uri="{FF2B5EF4-FFF2-40B4-BE49-F238E27FC236}">
                    <a16:creationId xmlns:a16="http://schemas.microsoft.com/office/drawing/2014/main" xmlns="" id="{F316CDEC-9A20-46BC-8710-00CE61E7810F}"/>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221" name="Groupe 220">
              <a:extLst>
                <a:ext uri="{FF2B5EF4-FFF2-40B4-BE49-F238E27FC236}">
                  <a16:creationId xmlns:a16="http://schemas.microsoft.com/office/drawing/2014/main" xmlns="" id="{F93B3397-0203-470F-8025-8CB8CF33CD2A}"/>
                </a:ext>
              </a:extLst>
            </p:cNvPr>
            <p:cNvGrpSpPr/>
            <p:nvPr/>
          </p:nvGrpSpPr>
          <p:grpSpPr>
            <a:xfrm>
              <a:off x="1057789" y="5681188"/>
              <a:ext cx="1332147" cy="330982"/>
              <a:chOff x="3379780" y="3320988"/>
              <a:chExt cx="1332147" cy="330982"/>
            </a:xfrm>
          </p:grpSpPr>
          <p:sp>
            <p:nvSpPr>
              <p:cNvPr id="222" name="Chevron 184">
                <a:extLst>
                  <a:ext uri="{FF2B5EF4-FFF2-40B4-BE49-F238E27FC236}">
                    <a16:creationId xmlns:a16="http://schemas.microsoft.com/office/drawing/2014/main" xmlns="" id="{FD9084C1-7DBE-4D55-B2F8-45BB04E3C27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23" name="Rectangle 222">
                <a:extLst>
                  <a:ext uri="{FF2B5EF4-FFF2-40B4-BE49-F238E27FC236}">
                    <a16:creationId xmlns:a16="http://schemas.microsoft.com/office/drawing/2014/main" xmlns="" id="{7AA106D0-5989-4829-A999-1EA484E01652}"/>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sp>
        <p:nvSpPr>
          <p:cNvPr id="235" name="Espace réservé du contenu 4">
            <a:extLst>
              <a:ext uri="{FF2B5EF4-FFF2-40B4-BE49-F238E27FC236}">
                <a16:creationId xmlns:a16="http://schemas.microsoft.com/office/drawing/2014/main" xmlns="" id="{C1FF215B-08F1-4C35-B85A-6B6B08E5DE04}"/>
              </a:ext>
            </a:extLst>
          </p:cNvPr>
          <p:cNvSpPr txBox="1">
            <a:spLocks/>
          </p:cNvSpPr>
          <p:nvPr/>
        </p:nvSpPr>
        <p:spPr>
          <a:xfrm>
            <a:off x="300748" y="3639148"/>
            <a:ext cx="2813306" cy="1469334"/>
          </a:xfrm>
          <a:prstGeom prst="rect">
            <a:avLst/>
          </a:prstGeom>
          <a:ln w="38100">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endParaRPr lang="fr-FR" sz="2000" dirty="0"/>
          </a:p>
        </p:txBody>
      </p:sp>
    </p:spTree>
    <p:extLst>
      <p:ext uri="{BB962C8B-B14F-4D97-AF65-F5344CB8AC3E}">
        <p14:creationId xmlns:p14="http://schemas.microsoft.com/office/powerpoint/2010/main" val="289697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répéter jusqu’à… » et fonctions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8</a:t>
            </a:fld>
            <a:endParaRPr lang="fr-FR"/>
          </a:p>
        </p:txBody>
      </p:sp>
      <p:sp>
        <p:nvSpPr>
          <p:cNvPr id="126" name="Espace réservé du contenu 4">
            <a:extLst>
              <a:ext uri="{FF2B5EF4-FFF2-40B4-BE49-F238E27FC236}">
                <a16:creationId xmlns:a16="http://schemas.microsoft.com/office/drawing/2014/main" xmlns="" id="{E0ECA4FB-A27A-4EF4-8C7D-5B9524C6BE3F}"/>
              </a:ext>
            </a:extLst>
          </p:cNvPr>
          <p:cNvSpPr txBox="1">
            <a:spLocks/>
          </p:cNvSpPr>
          <p:nvPr/>
        </p:nvSpPr>
        <p:spPr>
          <a:xfrm>
            <a:off x="251520" y="3325075"/>
            <a:ext cx="8631324" cy="312254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pic>
        <p:nvPicPr>
          <p:cNvPr id="157" name="Image 156">
            <a:extLst>
              <a:ext uri="{FF2B5EF4-FFF2-40B4-BE49-F238E27FC236}">
                <a16:creationId xmlns:a16="http://schemas.microsoft.com/office/drawing/2014/main" xmlns=""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a16="http://schemas.microsoft.com/office/drawing/2014/main" xmlns="" id="{DB2A2F5A-13F4-4B6B-B9B0-2031D32AD019}"/>
              </a:ext>
            </a:extLst>
          </p:cNvPr>
          <p:cNvSpPr>
            <a:spLocks noGrp="1"/>
          </p:cNvSpPr>
          <p:nvPr>
            <p:ph sz="quarter" idx="1"/>
          </p:nvPr>
        </p:nvSpPr>
        <p:spPr>
          <a:xfrm>
            <a:off x="251519" y="980728"/>
            <a:ext cx="4325969" cy="2424805"/>
          </a:xfrm>
        </p:spPr>
        <p:txBody>
          <a:bodyPr>
            <a:normAutofit fontScale="62500" lnSpcReduction="20000"/>
          </a:bodyPr>
          <a:lstStyle/>
          <a:p>
            <a:r>
              <a:rPr lang="fr-FR" dirty="0"/>
              <a:t>L’objectif est de manger toutes les pommes et d’atteindre la cloche.  </a:t>
            </a:r>
          </a:p>
          <a:p>
            <a:r>
              <a:rPr lang="fr-FR" dirty="0"/>
              <a:t>Les fonctions, structures algorithmiques et conditions disponibles sont les suivantes : </a:t>
            </a:r>
          </a:p>
          <a:p>
            <a:pPr lvl="1"/>
            <a:r>
              <a:rPr lang="fr-FR" dirty="0"/>
              <a:t>haut, bas, gauche droite, manger et sonner, </a:t>
            </a:r>
            <a:r>
              <a:rPr lang="fr-FR" b="1" dirty="0"/>
              <a:t>répéter jusqu’à…</a:t>
            </a:r>
          </a:p>
          <a:p>
            <a:pPr lvl="1"/>
            <a:r>
              <a:rPr lang="fr-FR" dirty="0"/>
              <a:t>Cloche touchée, requin touché, pomme touchée</a:t>
            </a:r>
          </a:p>
          <a:p>
            <a:pPr lvl="1"/>
            <a:endParaRPr lang="fr-FR" b="1" dirty="0"/>
          </a:p>
          <a:p>
            <a:r>
              <a:rPr lang="fr-FR" b="1" dirty="0">
                <a:solidFill>
                  <a:srgbClr val="FF0000"/>
                </a:solidFill>
              </a:rPr>
              <a:t>Donner au stagiaire des boîtes à ordonner </a:t>
            </a:r>
          </a:p>
          <a:p>
            <a:endParaRPr lang="fr-FR" dirty="0"/>
          </a:p>
        </p:txBody>
      </p:sp>
      <p:grpSp>
        <p:nvGrpSpPr>
          <p:cNvPr id="114" name="Groupe 113">
            <a:extLst>
              <a:ext uri="{FF2B5EF4-FFF2-40B4-BE49-F238E27FC236}">
                <a16:creationId xmlns:a16="http://schemas.microsoft.com/office/drawing/2014/main" xmlns="" id="{C9A4DD3A-F434-47D5-AD2A-A0C9A0F9E46E}"/>
              </a:ext>
            </a:extLst>
          </p:cNvPr>
          <p:cNvGrpSpPr/>
          <p:nvPr/>
        </p:nvGrpSpPr>
        <p:grpSpPr>
          <a:xfrm>
            <a:off x="813025" y="4202850"/>
            <a:ext cx="1332147" cy="330982"/>
            <a:chOff x="3379780" y="3320988"/>
            <a:chExt cx="1332147" cy="330982"/>
          </a:xfrm>
        </p:grpSpPr>
        <p:sp>
          <p:nvSpPr>
            <p:cNvPr id="124" name="Chevron 184">
              <a:extLst>
                <a:ext uri="{FF2B5EF4-FFF2-40B4-BE49-F238E27FC236}">
                  <a16:creationId xmlns:a16="http://schemas.microsoft.com/office/drawing/2014/main" xmlns="" id="{D4C18C82-27D2-4CB7-99C8-97F8CD29B99D}"/>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5" name="Rectangle 124">
              <a:extLst>
                <a:ext uri="{FF2B5EF4-FFF2-40B4-BE49-F238E27FC236}">
                  <a16:creationId xmlns:a16="http://schemas.microsoft.com/office/drawing/2014/main" xmlns="" id="{33C13121-840B-49FA-BF30-BD54E2AB315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15" name="Groupe 114">
            <a:extLst>
              <a:ext uri="{FF2B5EF4-FFF2-40B4-BE49-F238E27FC236}">
                <a16:creationId xmlns:a16="http://schemas.microsoft.com/office/drawing/2014/main" xmlns="" id="{A61414D3-8BAF-4661-B8DD-838D7816C07E}"/>
              </a:ext>
            </a:extLst>
          </p:cNvPr>
          <p:cNvGrpSpPr/>
          <p:nvPr/>
        </p:nvGrpSpPr>
        <p:grpSpPr>
          <a:xfrm>
            <a:off x="679370" y="3933237"/>
            <a:ext cx="2783769" cy="330982"/>
            <a:chOff x="509254" y="4090266"/>
            <a:chExt cx="2783769" cy="330982"/>
          </a:xfrm>
        </p:grpSpPr>
        <p:sp>
          <p:nvSpPr>
            <p:cNvPr id="121" name="Chevron 181">
              <a:extLst>
                <a:ext uri="{FF2B5EF4-FFF2-40B4-BE49-F238E27FC236}">
                  <a16:creationId xmlns:a16="http://schemas.microsoft.com/office/drawing/2014/main" xmlns="" id="{4EABBEBD-32BF-4F8F-9CA5-C37626840F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a:extLst>
                <a:ext uri="{FF2B5EF4-FFF2-40B4-BE49-F238E27FC236}">
                  <a16:creationId xmlns:a16="http://schemas.microsoft.com/office/drawing/2014/main" xmlns="" id="{AE9C24A8-4F3A-43B0-ADE2-9CCB4B658FF6}"/>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cloche » touchée</a:t>
              </a:r>
            </a:p>
          </p:txBody>
        </p:sp>
        <p:sp>
          <p:nvSpPr>
            <p:cNvPr id="123" name="Rectangle 122">
              <a:extLst>
                <a:ext uri="{FF2B5EF4-FFF2-40B4-BE49-F238E27FC236}">
                  <a16:creationId xmlns:a16="http://schemas.microsoft.com/office/drawing/2014/main" xmlns="" id="{55FFCF1D-B9D0-454A-BEFF-1E66B7875144}"/>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a:extLst>
              <a:ext uri="{FF2B5EF4-FFF2-40B4-BE49-F238E27FC236}">
                <a16:creationId xmlns:a16="http://schemas.microsoft.com/office/drawing/2014/main" xmlns="" id="{F3FFB96C-19DC-43CB-97B4-826FD6EAC44F}"/>
              </a:ext>
            </a:extLst>
          </p:cNvPr>
          <p:cNvGrpSpPr/>
          <p:nvPr/>
        </p:nvGrpSpPr>
        <p:grpSpPr>
          <a:xfrm>
            <a:off x="674152" y="4969130"/>
            <a:ext cx="2783769" cy="379235"/>
            <a:chOff x="509254" y="4551803"/>
            <a:chExt cx="2783769" cy="379235"/>
          </a:xfrm>
        </p:grpSpPr>
        <p:grpSp>
          <p:nvGrpSpPr>
            <p:cNvPr id="117" name="Groupe 116">
              <a:extLst>
                <a:ext uri="{FF2B5EF4-FFF2-40B4-BE49-F238E27FC236}">
                  <a16:creationId xmlns:a16="http://schemas.microsoft.com/office/drawing/2014/main" xmlns="" id="{A81A49A5-78C1-4051-8A78-70C08DACDC5D}"/>
                </a:ext>
              </a:extLst>
            </p:cNvPr>
            <p:cNvGrpSpPr/>
            <p:nvPr/>
          </p:nvGrpSpPr>
          <p:grpSpPr>
            <a:xfrm>
              <a:off x="642909" y="4600056"/>
              <a:ext cx="2650114" cy="330982"/>
              <a:chOff x="651294" y="4799644"/>
              <a:chExt cx="2650114" cy="330982"/>
            </a:xfrm>
          </p:grpSpPr>
          <p:sp>
            <p:nvSpPr>
              <p:cNvPr id="119" name="Chevron 179">
                <a:extLst>
                  <a:ext uri="{FF2B5EF4-FFF2-40B4-BE49-F238E27FC236}">
                    <a16:creationId xmlns:a16="http://schemas.microsoft.com/office/drawing/2014/main" xmlns="" id="{CDE422D4-A13E-4AC2-B431-A076E800620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a:extLst>
                  <a:ext uri="{FF2B5EF4-FFF2-40B4-BE49-F238E27FC236}">
                    <a16:creationId xmlns:a16="http://schemas.microsoft.com/office/drawing/2014/main" xmlns="" id="{232466EE-ED5F-49E5-B238-C3EECA4164D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 Répéter</a:t>
                </a:r>
              </a:p>
            </p:txBody>
          </p:sp>
        </p:grpSp>
        <p:sp>
          <p:nvSpPr>
            <p:cNvPr id="118" name="Rectangle 117">
              <a:extLst>
                <a:ext uri="{FF2B5EF4-FFF2-40B4-BE49-F238E27FC236}">
                  <a16:creationId xmlns:a16="http://schemas.microsoft.com/office/drawing/2014/main" xmlns="" id="{E7C7902C-8361-43D6-80FA-93EC12535167}"/>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27" name="Groupe 126">
            <a:extLst>
              <a:ext uri="{FF2B5EF4-FFF2-40B4-BE49-F238E27FC236}">
                <a16:creationId xmlns:a16="http://schemas.microsoft.com/office/drawing/2014/main" xmlns="" id="{66AE943C-39FC-4313-822F-75A7D8C71A50}"/>
              </a:ext>
            </a:extLst>
          </p:cNvPr>
          <p:cNvGrpSpPr/>
          <p:nvPr/>
        </p:nvGrpSpPr>
        <p:grpSpPr>
          <a:xfrm>
            <a:off x="813024" y="4468700"/>
            <a:ext cx="1332147" cy="330982"/>
            <a:chOff x="3379780" y="3320988"/>
            <a:chExt cx="1332147" cy="330982"/>
          </a:xfrm>
        </p:grpSpPr>
        <p:sp>
          <p:nvSpPr>
            <p:cNvPr id="128" name="Chevron 184">
              <a:extLst>
                <a:ext uri="{FF2B5EF4-FFF2-40B4-BE49-F238E27FC236}">
                  <a16:creationId xmlns:a16="http://schemas.microsoft.com/office/drawing/2014/main" xmlns="" id="{08083D15-8586-4C86-B11B-FBDA5CF985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9" name="Rectangle 128">
              <a:extLst>
                <a:ext uri="{FF2B5EF4-FFF2-40B4-BE49-F238E27FC236}">
                  <a16:creationId xmlns:a16="http://schemas.microsoft.com/office/drawing/2014/main" xmlns="" id="{AEDA7288-2DDE-4829-B1AA-AA9C2E0CCE8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30" name="Groupe 129">
            <a:extLst>
              <a:ext uri="{FF2B5EF4-FFF2-40B4-BE49-F238E27FC236}">
                <a16:creationId xmlns:a16="http://schemas.microsoft.com/office/drawing/2014/main" xmlns="" id="{9A13244F-CE74-4175-B165-D81B8FEF6D11}"/>
              </a:ext>
            </a:extLst>
          </p:cNvPr>
          <p:cNvGrpSpPr/>
          <p:nvPr/>
        </p:nvGrpSpPr>
        <p:grpSpPr>
          <a:xfrm>
            <a:off x="813024" y="4742501"/>
            <a:ext cx="1332147" cy="330982"/>
            <a:chOff x="3379780" y="3320988"/>
            <a:chExt cx="1332147" cy="330982"/>
          </a:xfrm>
        </p:grpSpPr>
        <p:sp>
          <p:nvSpPr>
            <p:cNvPr id="131" name="Chevron 184">
              <a:extLst>
                <a:ext uri="{FF2B5EF4-FFF2-40B4-BE49-F238E27FC236}">
                  <a16:creationId xmlns:a16="http://schemas.microsoft.com/office/drawing/2014/main" xmlns="" id="{2D792480-A2FF-4222-9B04-A588C555A44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8" name="Rectangle 157">
              <a:extLst>
                <a:ext uri="{FF2B5EF4-FFF2-40B4-BE49-F238E27FC236}">
                  <a16:creationId xmlns:a16="http://schemas.microsoft.com/office/drawing/2014/main" xmlns="" id="{0E0FF4D2-8C45-4A59-B77E-E224D1EEF8FB}"/>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04" name="Groupe 103">
            <a:extLst>
              <a:ext uri="{FF2B5EF4-FFF2-40B4-BE49-F238E27FC236}">
                <a16:creationId xmlns:a16="http://schemas.microsoft.com/office/drawing/2014/main" xmlns="" id="{5A1CBCFF-BC5F-459E-9552-70EF549F7CAD}"/>
              </a:ext>
            </a:extLst>
          </p:cNvPr>
          <p:cNvGrpSpPr/>
          <p:nvPr/>
        </p:nvGrpSpPr>
        <p:grpSpPr>
          <a:xfrm>
            <a:off x="807807" y="5284450"/>
            <a:ext cx="1332147" cy="330982"/>
            <a:chOff x="3379780" y="3320988"/>
            <a:chExt cx="1332147" cy="330982"/>
          </a:xfrm>
        </p:grpSpPr>
        <p:sp>
          <p:nvSpPr>
            <p:cNvPr id="105" name="Chevron 184">
              <a:extLst>
                <a:ext uri="{FF2B5EF4-FFF2-40B4-BE49-F238E27FC236}">
                  <a16:creationId xmlns:a16="http://schemas.microsoft.com/office/drawing/2014/main" xmlns="" id="{7A22324B-EDD9-4A15-8ADB-F1653A7A6646}"/>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06" name="Rectangle 105">
              <a:extLst>
                <a:ext uri="{FF2B5EF4-FFF2-40B4-BE49-F238E27FC236}">
                  <a16:creationId xmlns:a16="http://schemas.microsoft.com/office/drawing/2014/main" xmlns="" id="{AFC1508A-A877-4482-9726-F02FF1A612B2}"/>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spTree>
    <p:extLst>
      <p:ext uri="{BB962C8B-B14F-4D97-AF65-F5344CB8AC3E}">
        <p14:creationId xmlns:p14="http://schemas.microsoft.com/office/powerpoint/2010/main" val="312670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smtClean="0"/>
              <a:t>Structures conditionnelles</a:t>
            </a:r>
            <a:endParaRPr lang="fr-FR" dirty="0"/>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9</a:t>
            </a:fld>
            <a:endParaRPr lang="fr-FR"/>
          </a:p>
        </p:txBody>
      </p:sp>
      <p:sp>
        <p:nvSpPr>
          <p:cNvPr id="126" name="Espace réservé du contenu 4">
            <a:extLst>
              <a:ext uri="{FF2B5EF4-FFF2-40B4-BE49-F238E27FC236}">
                <a16:creationId xmlns:a16="http://schemas.microsoft.com/office/drawing/2014/main" xmlns="" id="{E0ECA4FB-A27A-4EF4-8C7D-5B9524C6BE3F}"/>
              </a:ext>
            </a:extLst>
          </p:cNvPr>
          <p:cNvSpPr txBox="1">
            <a:spLocks/>
          </p:cNvSpPr>
          <p:nvPr/>
        </p:nvSpPr>
        <p:spPr>
          <a:xfrm>
            <a:off x="4644008" y="3429000"/>
            <a:ext cx="4238836" cy="301861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smtClean="0"/>
              <a:t>Solution :</a:t>
            </a:r>
          </a:p>
          <a:p>
            <a:pPr lvl="1"/>
            <a:r>
              <a:rPr lang="fr-FR" sz="1700" dirty="0" smtClean="0"/>
              <a:t>Au départ du script, on montre le requin et on bascule sur le costume a. </a:t>
            </a:r>
          </a:p>
          <a:p>
            <a:pPr lvl="1"/>
            <a:r>
              <a:rPr lang="fr-FR" sz="1700" dirty="0" smtClean="0"/>
              <a:t>Pendant tout le temps d’exécution du programme, si le lutin touche le requin alors le requin met le costume a.</a:t>
            </a:r>
          </a:p>
          <a:p>
            <a:pPr lvl="1"/>
            <a:r>
              <a:rPr lang="fr-FR" sz="1700" dirty="0" smtClean="0"/>
              <a:t>Sinon, lorsque le lutin ne touche pas le requin,  le requin utilise le costume b et dit « Je t’ai mangé ». </a:t>
            </a:r>
          </a:p>
        </p:txBody>
      </p:sp>
      <p:pic>
        <p:nvPicPr>
          <p:cNvPr id="157" name="Image 156">
            <a:extLst>
              <a:ext uri="{FF2B5EF4-FFF2-40B4-BE49-F238E27FC236}">
                <a16:creationId xmlns:a16="http://schemas.microsoft.com/office/drawing/2014/main" xmlns=""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a16="http://schemas.microsoft.com/office/drawing/2014/main" xmlns="" id="{DB2A2F5A-13F4-4B6B-B9B0-2031D32AD019}"/>
              </a:ext>
            </a:extLst>
          </p:cNvPr>
          <p:cNvSpPr>
            <a:spLocks noGrp="1"/>
          </p:cNvSpPr>
          <p:nvPr>
            <p:ph sz="quarter" idx="1"/>
          </p:nvPr>
        </p:nvSpPr>
        <p:spPr>
          <a:xfrm>
            <a:off x="251519" y="980728"/>
            <a:ext cx="4325969" cy="5328592"/>
          </a:xfrm>
        </p:spPr>
        <p:txBody>
          <a:bodyPr>
            <a:normAutofit/>
          </a:bodyPr>
          <a:lstStyle/>
          <a:p>
            <a:r>
              <a:rPr lang="fr-FR" sz="2400" dirty="0" smtClean="0"/>
              <a:t>On souhaite gérer le comportement du requin. </a:t>
            </a:r>
          </a:p>
          <a:p>
            <a:r>
              <a:rPr lang="fr-FR" sz="2400" dirty="0" smtClean="0"/>
              <a:t>Les costumes du requin sont les suivants :</a:t>
            </a:r>
          </a:p>
          <a:p>
            <a:endParaRPr lang="fr-FR" sz="2400" dirty="0"/>
          </a:p>
          <a:p>
            <a:pPr marL="0" indent="0">
              <a:buNone/>
            </a:pPr>
            <a:endParaRPr lang="fr-FR" sz="2400" dirty="0" smtClean="0"/>
          </a:p>
          <a:p>
            <a:r>
              <a:rPr lang="fr-FR" sz="2400" dirty="0" smtClean="0"/>
              <a:t>Que signifie le code suivant : </a:t>
            </a:r>
          </a:p>
          <a:p>
            <a:endParaRPr lang="fr-FR" sz="2400" dirty="0"/>
          </a:p>
          <a:p>
            <a:pPr marL="0" indent="0">
              <a:buNone/>
            </a:pPr>
            <a:endParaRPr lang="fr-FR" sz="2400" dirty="0" smtClean="0"/>
          </a:p>
          <a:p>
            <a:endParaRPr lang="fr-FR" sz="2400" dirty="0"/>
          </a:p>
          <a:p>
            <a:endParaRPr lang="fr-FR" sz="2400" dirty="0"/>
          </a:p>
          <a:p>
            <a:pPr lvl="1"/>
            <a:endParaRPr lang="fr-FR" sz="2000" b="1" dirty="0"/>
          </a:p>
          <a:p>
            <a:endParaRPr lang="fr-FR"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167" y="2656357"/>
            <a:ext cx="11144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12055" y="2883735"/>
            <a:ext cx="1008112" cy="369332"/>
          </a:xfrm>
          <a:prstGeom prst="rect">
            <a:avLst/>
          </a:prstGeom>
          <a:noFill/>
        </p:spPr>
        <p:txBody>
          <a:bodyPr wrap="square" rtlCol="0">
            <a:spAutoFit/>
          </a:bodyPr>
          <a:lstStyle/>
          <a:p>
            <a:pPr algn="ctr"/>
            <a:r>
              <a:rPr lang="fr-FR" dirty="0" smtClean="0"/>
              <a:t>Shark-a</a:t>
            </a:r>
            <a:endParaRPr lang="fr-FR" dirty="0"/>
          </a:p>
        </p:txBody>
      </p:sp>
      <p:sp>
        <p:nvSpPr>
          <p:cNvPr id="33" name="ZoneTexte 32"/>
          <p:cNvSpPr txBox="1"/>
          <p:nvPr/>
        </p:nvSpPr>
        <p:spPr>
          <a:xfrm>
            <a:off x="2520380" y="2876503"/>
            <a:ext cx="1008112" cy="369332"/>
          </a:xfrm>
          <a:prstGeom prst="rect">
            <a:avLst/>
          </a:prstGeom>
          <a:noFill/>
        </p:spPr>
        <p:txBody>
          <a:bodyPr wrap="square" rtlCol="0">
            <a:spAutoFit/>
          </a:bodyPr>
          <a:lstStyle/>
          <a:p>
            <a:pPr algn="ctr"/>
            <a:r>
              <a:rPr lang="fr-FR" dirty="0" smtClean="0"/>
              <a:t>Shark-b</a:t>
            </a:r>
            <a:endParaRPr lang="fr-FR"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151" y="2586317"/>
            <a:ext cx="10858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003" y="3980641"/>
            <a:ext cx="25431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746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3826</TotalTime>
  <Words>2255</Words>
  <Application>Microsoft Office PowerPoint</Application>
  <PresentationFormat>Affichage à l'écran (4:3)</PresentationFormat>
  <Paragraphs>511</Paragraphs>
  <Slides>27</Slides>
  <Notes>2</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Origine</vt:lpstr>
      <vt:lpstr>Validation des prérequis</vt:lpstr>
      <vt:lpstr>Objectifs</vt:lpstr>
      <vt:lpstr>1. Bases de la programmation avec Scratch Séquences d’instruction</vt:lpstr>
      <vt:lpstr>1. Bases de la programmation avec Scratch Séquences d’instruction</vt:lpstr>
      <vt:lpstr>1. Bases de la programmation avec Scratch  Boucles</vt:lpstr>
      <vt:lpstr>1. Bases de la programmation avec Scratch  Boucles « Pour » et fonctions (procédures…)</vt:lpstr>
      <vt:lpstr>1. Bases de la programmation avec Scratch  Boucles « répéter jusqu’à… » et fonctions</vt:lpstr>
      <vt:lpstr>1. Bases de la programmation avec Scratch  Boucles « répéter jusqu’à… » et fonctions</vt:lpstr>
      <vt:lpstr>1. Bases de la programmation avec Scratch  Structures conditionnelles</vt:lpstr>
      <vt:lpstr>1. Bases de la programmation avec Scratch  Structures conditionnelles</vt:lpstr>
      <vt:lpstr>1. Bases de la programmation avec Scratch  Programmation évènementielle</vt:lpstr>
      <vt:lpstr>1. Bases de la programmation avec Scratch  Notion de variable</vt:lpstr>
      <vt:lpstr>1. Bases de la programmation avec Scratch  Notion de variable</vt:lpstr>
      <vt:lpstr>1. Bases de la programmation avec Scratch  Notion de variable</vt:lpstr>
      <vt:lpstr>2. Gérer des périphériques avec Scratch Gestion du clavier</vt:lpstr>
      <vt:lpstr>2. Gérer des périphériques avec Scratch Gestion du clavier</vt:lpstr>
      <vt:lpstr>2. Gérer des périphériques avec Scratch Gestion de la souris</vt:lpstr>
      <vt:lpstr>2. Gérer des périphériques avec Scratch Gestion du son</vt:lpstr>
      <vt:lpstr>8. Mettre en place un réseau Architecture réseau local</vt:lpstr>
      <vt:lpstr>8. Mettre en place un réseau Architecture réseau local</vt:lpstr>
      <vt:lpstr>8. Mettre en place un réseau Architecture client-serveur</vt:lpstr>
      <vt:lpstr>8. Mettre en place un réseau Notions de couches</vt:lpstr>
      <vt:lpstr>8. Mettre en place un réseau Notions de couches</vt:lpstr>
      <vt:lpstr>8. Mettre en place un réseau Notions de couches</vt:lpstr>
      <vt:lpstr>8. Mettre en place un réseau Réseau local</vt:lpstr>
      <vt:lpstr>8. Mettre en place un réseau Réseau local</vt:lpstr>
      <vt:lpstr>8. Mettre en place un réseau Réseau local</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pt_ptsi</dc:creator>
  <cp:lastModifiedBy>Xavier Pessoles</cp:lastModifiedBy>
  <cp:revision>224</cp:revision>
  <dcterms:created xsi:type="dcterms:W3CDTF">2016-02-29T13:23:10Z</dcterms:created>
  <dcterms:modified xsi:type="dcterms:W3CDTF">2018-02-16T14:59:11Z</dcterms:modified>
</cp:coreProperties>
</file>