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5" r:id="rId10"/>
    <p:sldId id="27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5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37" autoAdjust="0"/>
  </p:normalViewPr>
  <p:slideViewPr>
    <p:cSldViewPr showGuides="1">
      <p:cViewPr varScale="1">
        <p:scale>
          <a:sx n="66" d="100"/>
          <a:sy n="66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13/02/2018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7"/>
            <a:ext cx="6428956" cy="548350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souhaite afficher le score. Pour cela :</a:t>
            </a:r>
          </a:p>
          <a:p>
            <a:pPr lvl="1"/>
            <a:r>
              <a:rPr lang="fr-FR" dirty="0"/>
              <a:t>on définit une variable « Score »</a:t>
            </a:r>
          </a:p>
          <a:p>
            <a:pPr lvl="1"/>
            <a:r>
              <a:rPr lang="fr-FR" dirty="0"/>
              <a:t>Cette variable doit être incrémentée de +1 lorsqu’on fait l’action de manger une pomme et qu’une pomme est sur la case. </a:t>
            </a:r>
          </a:p>
          <a:p>
            <a:pPr lvl="1"/>
            <a:r>
              <a:rPr lang="fr-FR" dirty="0"/>
              <a:t>Cette variable doit être décrémentée de 1 lorsqu’on fait l’action de manger une pomme et qu’il n’y a pas de pomme est sur la case. </a:t>
            </a:r>
          </a:p>
          <a:p>
            <a:pPr lvl="1"/>
            <a:endParaRPr lang="fr-FR" dirty="0"/>
          </a:p>
          <a:p>
            <a:r>
              <a:rPr lang="fr-FR" dirty="0"/>
              <a:t>La fonction « </a:t>
            </a:r>
            <a:r>
              <a:rPr lang="fr-FR" dirty="0" err="1"/>
              <a:t>MangerPomme</a:t>
            </a:r>
            <a:r>
              <a:rPr lang="fr-FR" dirty="0"/>
              <a:t> » est définie ci-contre. </a:t>
            </a:r>
          </a:p>
          <a:p>
            <a:r>
              <a:rPr lang="fr-FR" dirty="0"/>
              <a:t>Expliquer pourquoi après exécution du code le score affiche -1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car pomme 2 et pomme 3 ne sont pas touchées et provoquent un décrément de -1. On a donc +1-1-1 = -1. 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4C115A-AD3C-4466-92FC-82EBEC4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76" y="92248"/>
            <a:ext cx="2362124" cy="54835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13936-50E7-423B-8912-23682D98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02" y="5616710"/>
            <a:ext cx="1512166" cy="11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r>
              <a:rPr lang="fr-FR" dirty="0"/>
              <a:t>Le programme suivant permet-il de manger les pommes tout en mettant le score à jour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le score est bien mis à jour MAIS les pommes 2 et 3 n’ont pas disparu.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4839DF-3A5A-4B9E-A112-FF65D7C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1"/>
            <a:ext cx="8640960" cy="23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Quel sera le score après l’exécution du code suivant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2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998113-6F67-4122-8C7C-3494D318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" y="1556792"/>
            <a:ext cx="4438650" cy="396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1" y="2061828"/>
            <a:ext cx="37307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400600" cy="5400600"/>
          </a:xfrm>
        </p:spPr>
        <p:txBody>
          <a:bodyPr/>
          <a:lstStyle/>
          <a:p>
            <a:r>
              <a:rPr lang="fr-FR" dirty="0"/>
              <a:t>Le script associé au lutin est le suivant. </a:t>
            </a:r>
          </a:p>
          <a:p>
            <a:r>
              <a:rPr lang="fr-FR" dirty="0"/>
              <a:t>Quel est le but de 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QCM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Déplacer le lutin avec le pavé numérique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aléatoirement le lutin dans toutes les directions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le lutin avec la souris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Ce script ne marche pas, le lutin ne se déplace pas.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A1429C-F38B-47FC-9516-BF723844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9" y="975008"/>
            <a:ext cx="290032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faire disparaitre le lutin « pomme » pour que celui-ci disparaisse lorsqu’il est touché et que la touche espace est appuyée ?</a:t>
            </a:r>
          </a:p>
          <a:p>
            <a:r>
              <a:rPr lang="fr-FR" dirty="0"/>
              <a:t>La détection doit commencée dés que le message GO est reçu. </a:t>
            </a:r>
          </a:p>
          <a:p>
            <a:r>
              <a:rPr lang="fr-FR" dirty="0"/>
              <a:t>Il s’agit de réaliser les instructions du lutin « Pomme ». </a:t>
            </a:r>
            <a:r>
              <a:rPr lang="fr-FR"/>
              <a:t>Les </a:t>
            </a:r>
            <a:r>
              <a:rPr lang="fr-FR" dirty="0"/>
              <a:t>Blocs disponibles : « Quand je reçois Go », répéter indéfiniment, Si… alors,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Instructions conditionnelles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délimiter la zone élastique de la zone plastique ?</a:t>
            </a:r>
          </a:p>
        </p:txBody>
      </p:sp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traitement du signal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82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Capteur, actionneur, interface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3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Décomposer un problème en sous problèmes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Écrire, mettre au point et exécuter un programme pour répondre à un problème donné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2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 un programme dans lequel les actions sont déclenchées par des événements extérieurs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Programmer des scripts se déroulant en parallèle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2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Composants d’un réseau, architecture d’un réseau local, moyens de connexion d’un moyen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Notion de protocole, d’organisation de protocoles en couche, d’algorithme de routage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7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Internet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2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</a:t>
            </a:r>
            <a:br>
              <a:rPr lang="fr-FR" dirty="0"/>
            </a:br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:a16="http://schemas.microsoft.com/office/drawing/2014/main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:a16="http://schemas.microsoft.com/office/drawing/2014/main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:a16="http://schemas.microsoft.com/office/drawing/2014/main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:a16="http://schemas.microsoft.com/office/drawing/2014/main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:a16="http://schemas.microsoft.com/office/drawing/2014/main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:a16="http://schemas.microsoft.com/office/drawing/2014/main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:a16="http://schemas.microsoft.com/office/drawing/2014/main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:a16="http://schemas.microsoft.com/office/drawing/2014/main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:a16="http://schemas.microsoft.com/office/drawing/2014/main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:a16="http://schemas.microsoft.com/office/drawing/2014/main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:a16="http://schemas.microsoft.com/office/drawing/2014/main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:a16="http://schemas.microsoft.com/office/drawing/2014/main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:a16="http://schemas.microsoft.com/office/drawing/2014/main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:a16="http://schemas.microsoft.com/office/drawing/2014/main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:a16="http://schemas.microsoft.com/office/drawing/2014/main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:a16="http://schemas.microsoft.com/office/drawing/2014/main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:a16="http://schemas.microsoft.com/office/drawing/2014/main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:a16="http://schemas.microsoft.com/office/drawing/2014/main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:a16="http://schemas.microsoft.com/office/drawing/2014/main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:a16="http://schemas.microsoft.com/office/drawing/2014/main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:a16="http://schemas.microsoft.com/office/drawing/2014/main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:a16="http://schemas.microsoft.com/office/drawing/2014/main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:a16="http://schemas.microsoft.com/office/drawing/2014/main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:a16="http://schemas.microsoft.com/office/drawing/2014/main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:a16="http://schemas.microsoft.com/office/drawing/2014/main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:a16="http://schemas.microsoft.com/office/drawing/2014/main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:a16="http://schemas.microsoft.com/office/drawing/2014/main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:a16="http://schemas.microsoft.com/office/drawing/2014/main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:a16="http://schemas.microsoft.com/office/drawing/2014/main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:a16="http://schemas.microsoft.com/office/drawing/2014/main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:a16="http://schemas.microsoft.com/office/drawing/2014/main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:a16="http://schemas.microsoft.com/office/drawing/2014/main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:a16="http://schemas.microsoft.com/office/drawing/2014/main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:a16="http://schemas.microsoft.com/office/drawing/2014/main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:a16="http://schemas.microsoft.com/office/drawing/2014/main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:a16="http://schemas.microsoft.com/office/drawing/2014/main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:a16="http://schemas.microsoft.com/office/drawing/2014/main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:a16="http://schemas.microsoft.com/office/drawing/2014/main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:a16="http://schemas.microsoft.com/office/drawing/2014/main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:a16="http://schemas.microsoft.com/office/drawing/2014/main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:a16="http://schemas.microsoft.com/office/drawing/2014/main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:a16="http://schemas.microsoft.com/office/drawing/2014/main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:a16="http://schemas.microsoft.com/office/drawing/2014/main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:a16="http://schemas.microsoft.com/office/drawing/2014/main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:a16="http://schemas.microsoft.com/office/drawing/2014/main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:a16="http://schemas.microsoft.com/office/drawing/2014/main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:a16="http://schemas.microsoft.com/office/drawing/2014/main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:a16="http://schemas.microsoft.com/office/drawing/2014/main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:a16="http://schemas.microsoft.com/office/drawing/2014/main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:a16="http://schemas.microsoft.com/office/drawing/2014/main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:a16="http://schemas.microsoft.com/office/drawing/2014/main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:a16="http://schemas.microsoft.com/office/drawing/2014/main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:a16="http://schemas.microsoft.com/office/drawing/2014/main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:a16="http://schemas.microsoft.com/office/drawing/2014/main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:a16="http://schemas.microsoft.com/office/drawing/2014/main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:a16="http://schemas.microsoft.com/office/drawing/2014/main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:a16="http://schemas.microsoft.com/office/drawing/2014/main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88D1-9F88-4DD9-B49F-E0B6DA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Programmation évènementielle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4C4879-A86D-4EED-816C-EBCBBE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8A11C-FC34-488C-84D2-D9C4BE3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BF805D8-C616-4736-9695-A9AC51FC4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On souhaite qu’une pomme s’efface lorsqu’elle est mangée. </a:t>
            </a:r>
          </a:p>
          <a:p>
            <a:r>
              <a:rPr lang="fr-FR" dirty="0"/>
              <a:t>On donne les instructions liées à la pomme. </a:t>
            </a:r>
          </a:p>
          <a:p>
            <a:r>
              <a:rPr lang="fr-FR" dirty="0">
                <a:solidFill>
                  <a:srgbClr val="FF0000"/>
                </a:solidFill>
              </a:rPr>
              <a:t>Parmi ces 3 blocs d’instructions, lequel correspond à une programmation évènementielle pour faire disparaître la pomme ?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4F185B-CCE5-4782-8231-38E17005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41" b="48860"/>
          <a:stretch/>
        </p:blipFill>
        <p:spPr>
          <a:xfrm>
            <a:off x="629347" y="3320794"/>
            <a:ext cx="1504084" cy="959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7975D4-9548-4DB8-BB05-D8A340D8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0" r="49028"/>
          <a:stretch/>
        </p:blipFill>
        <p:spPr>
          <a:xfrm>
            <a:off x="2884134" y="3359881"/>
            <a:ext cx="2354710" cy="642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A311BF-3DC3-40D9-B00F-39C51A44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8" t="3510" b="15903"/>
          <a:stretch/>
        </p:blipFill>
        <p:spPr>
          <a:xfrm>
            <a:off x="6403848" y="2876430"/>
            <a:ext cx="2110805" cy="151216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1E1A7E71-EF3C-4791-8B1A-8D54D07ABA46}"/>
              </a:ext>
            </a:extLst>
          </p:cNvPr>
          <p:cNvSpPr txBox="1">
            <a:spLocks/>
          </p:cNvSpPr>
          <p:nvPr/>
        </p:nvSpPr>
        <p:spPr>
          <a:xfrm>
            <a:off x="251520" y="4388599"/>
            <a:ext cx="2354711" cy="1849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événementiel car il est déclenché au démarrage de l’application. Il permet de positionner la pomme à un endroit précis au démarrage.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9AEB556E-8C9C-49DE-A707-7756BAB2F86E}"/>
              </a:ext>
            </a:extLst>
          </p:cNvPr>
          <p:cNvSpPr txBox="1">
            <a:spLocks/>
          </p:cNvSpPr>
          <p:nvPr/>
        </p:nvSpPr>
        <p:spPr>
          <a:xfrm>
            <a:off x="3091284" y="4290652"/>
            <a:ext cx="2354711" cy="1849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permet de faire disparaitre la pomme lorsqu’un message est émis. Il s’agit d’une disparition purement événementielle.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ECBDC822-6D98-409B-9897-7DFF5B4DFF33}"/>
              </a:ext>
            </a:extLst>
          </p:cNvPr>
          <p:cNvSpPr txBox="1">
            <a:spLocks/>
          </p:cNvSpPr>
          <p:nvPr/>
        </p:nvSpPr>
        <p:spPr>
          <a:xfrm>
            <a:off x="6281894" y="4434818"/>
            <a:ext cx="2354711" cy="2012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déclenché au démarrage. Il comporte une boucle infinie qui va scruter si le lutin a touché la pomme. </a:t>
            </a:r>
          </a:p>
          <a:p>
            <a:pPr marL="0" indent="0">
              <a:buNone/>
            </a:pPr>
            <a:r>
              <a:rPr lang="fr-FR" sz="1600" dirty="0"/>
              <a:t>L’action de cacher est donc déclenchée par un événement. Cependant l’utilisation de la boucle répétition n’est pas optimale. </a:t>
            </a:r>
          </a:p>
          <a:p>
            <a:pPr marL="0" indent="0">
              <a:buNone/>
            </a:pPr>
            <a:r>
              <a:rPr lang="fr-FR" sz="1600" dirty="0"/>
              <a:t>(En effet, le lutin pourrait avoir été touché à un instant ou le test n’est pas effectué.)</a:t>
            </a:r>
          </a:p>
        </p:txBody>
      </p:sp>
    </p:spTree>
    <p:extLst>
      <p:ext uri="{BB962C8B-B14F-4D97-AF65-F5344CB8AC3E}">
        <p14:creationId xmlns:p14="http://schemas.microsoft.com/office/powerpoint/2010/main" val="399627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2995</TotalTime>
  <Words>1301</Words>
  <Application>Microsoft Office PowerPoint</Application>
  <PresentationFormat>Affichage à l'écran (4:3)</PresentationFormat>
  <Paragraphs>309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Tw Cen MT</vt:lpstr>
      <vt:lpstr>Wingdings</vt:lpstr>
      <vt:lpstr>Wingdings 3</vt:lpstr>
      <vt:lpstr>Origine</vt:lpstr>
      <vt:lpstr>Validation des prérequis</vt:lpstr>
      <vt:lpstr>Objectifs</vt:lpstr>
      <vt:lpstr>1. Bases de la programmation avec Scratch Séquences d’instruction</vt:lpstr>
      <vt:lpstr>1. Bases de la programmation avec Scratch Séquences d’instruction</vt:lpstr>
      <vt:lpstr>1. Bases de la programmation avec Scratch  Boucles</vt:lpstr>
      <vt:lpstr>1. Bases de la programmation avec Scratch  Boucles « Pour » et fonctions (procédures…)</vt:lpstr>
      <vt:lpstr>1. Bases de la programmation avec Scratch  Boucles « répéter jusqu’à… » et fonctions</vt:lpstr>
      <vt:lpstr>1. Bases de la programmation avec Scratch  Boucles « répéter jusqu’à… » et fonctions</vt:lpstr>
      <vt:lpstr>1. Bases de la programmation avec Scratch  Programmation évènementielle</vt:lpstr>
      <vt:lpstr>1. Bases de la programmation avec Scratch  Notion de variable</vt:lpstr>
      <vt:lpstr>1. Bases de la programmation avec Scratch  Notion de variable</vt:lpstr>
      <vt:lpstr>1. Bases de la programmation avec Scratch  Notion de variable</vt:lpstr>
      <vt:lpstr>2. Gérer des périphériques avec Scratch Gestion du clavier</vt:lpstr>
      <vt:lpstr>2. Gérer des périphériques avec Scratch Gestion du clavier</vt:lpstr>
      <vt:lpstr>Instructions conditionnelles</vt:lpstr>
      <vt:lpstr>Systèmes embarqués</vt:lpstr>
      <vt:lpstr>Forme et traitement du signal</vt:lpstr>
      <vt:lpstr>Capteur, actionneur, interface </vt:lpstr>
      <vt:lpstr>Décomposer un problème en sous problèmes</vt:lpstr>
      <vt:lpstr>Écrire, mettre au point et exécuter un programme pour répondre à un problème donné</vt:lpstr>
      <vt:lpstr>Écrire un programme dans lequel les actions sont déclenchées par des événements extérieurs</vt:lpstr>
      <vt:lpstr>Programmer des scripts se déroulant en parallèle</vt:lpstr>
      <vt:lpstr>Composants d’un réseau, architecture d’un réseau local, moyens de connexion d’un moyen informatique</vt:lpstr>
      <vt:lpstr>Notion de protocole, d’organisation de protocoles en couche, d’algorithme de routage</vt:lpstr>
      <vt:lpstr>Internet</vt:lpstr>
      <vt:lpstr>Définitions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188</cp:revision>
  <dcterms:created xsi:type="dcterms:W3CDTF">2016-02-29T13:23:10Z</dcterms:created>
  <dcterms:modified xsi:type="dcterms:W3CDTF">2018-02-14T19:46:16Z</dcterms:modified>
</cp:coreProperties>
</file>