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79" r:id="rId4"/>
    <p:sldId id="280" r:id="rId5"/>
    <p:sldId id="282" r:id="rId6"/>
    <p:sldId id="281" r:id="rId7"/>
    <p:sldId id="283" r:id="rId8"/>
    <p:sldId id="284" r:id="rId9"/>
    <p:sldId id="286" r:id="rId10"/>
    <p:sldId id="288" r:id="rId11"/>
    <p:sldId id="285" r:id="rId12"/>
    <p:sldId id="275" r:id="rId13"/>
    <p:sldId id="260" r:id="rId14"/>
    <p:sldId id="261" r:id="rId15"/>
    <p:sldId id="262" r:id="rId16"/>
    <p:sldId id="263" r:id="rId17"/>
    <p:sldId id="289" r:id="rId18"/>
    <p:sldId id="264" r:id="rId19"/>
    <p:sldId id="265" r:id="rId20"/>
    <p:sldId id="290" r:id="rId21"/>
    <p:sldId id="291" r:id="rId22"/>
    <p:sldId id="258" r:id="rId23"/>
    <p:sldId id="292" r:id="rId24"/>
    <p:sldId id="293" r:id="rId25"/>
    <p:sldId id="294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1637" autoAdjust="0"/>
  </p:normalViewPr>
  <p:slideViewPr>
    <p:cSldViewPr showGuides="1">
      <p:cViewPr>
        <p:scale>
          <a:sx n="110" d="100"/>
          <a:sy n="110" d="100"/>
        </p:scale>
        <p:origin x="-228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1C971-D258-4D6D-9DC9-5DF2494A45B4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F70AB-6F94-4B4E-887A-6A2B68A904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228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F3BCA-AB8A-46C8-8A42-C0A5BA7DD142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41DDF-100E-4F28-A6CE-69E8FDB9F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48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41DDF-100E-4F28-A6CE-69E8FDB9F123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1189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de cette première activité est de faire un bilan sur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Vos connaissances en algorithmique et programmation;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Vos compétence en mise en œuvre d’un composant programmable.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41DDF-100E-4F28-A6CE-69E8FDB9F12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51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3EDBBC6-2D63-46FD-ABC6-E1F134FD04E2}" type="datetime1">
              <a:rPr lang="fr-FR" smtClean="0"/>
              <a:t>16/02/2018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fr-FR"/>
              <a:t>David Violeau – Xavier Pessoles</a:t>
            </a:r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5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 cap="rnd" cmpd="sng" algn="ctr">
            <a:solidFill>
              <a:schemeClr val="accent5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D84-D93F-442F-A602-357CDB446FDC}" type="datetime1">
              <a:rPr lang="fr-FR" smtClean="0"/>
              <a:t>16/02/2018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1FEF-BB6F-4B6B-8956-86E0FE15D740}" type="datetime1">
              <a:rPr lang="fr-FR" smtClean="0"/>
              <a:t>16/02/2018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90872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31AA-AABC-42BF-900C-C6621A4626C8}" type="datetime1">
              <a:rPr lang="fr-FR" smtClean="0"/>
              <a:t>16/02/2018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640960" cy="5400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771B4AD-2B1B-4BD7-A6A0-4490B395611F}" type="datetime1">
              <a:rPr lang="fr-FR" smtClean="0"/>
              <a:t>16/02/2018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AC25-14A7-446E-A75F-54A01CA50A5C}" type="datetime1">
              <a:rPr lang="fr-FR" smtClean="0"/>
              <a:t>16/02/2018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8" name="Connecteur droit 7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000" b="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000" b="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700-5B66-4B1F-90F2-3CD185A5B719}" type="datetime1">
              <a:rPr lang="fr-FR" smtClean="0"/>
              <a:t>16/02/2018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5CBA-452B-4B17-8269-A42B00F0CEBE}" type="datetime1">
              <a:rPr lang="fr-FR" smtClean="0"/>
              <a:t>16/02/2018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Connecteur droit 6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8475-A478-4BAB-8F61-22D3A6621EA8}" type="datetime1">
              <a:rPr lang="fr-FR" smtClean="0"/>
              <a:t>16/02/2018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6246-9265-4A37-AE94-154F729C6121}" type="datetime1">
              <a:rPr lang="fr-FR" smtClean="0"/>
              <a:t>16/02/2018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C19F-0CBE-4C69-86E6-5F6A0E64BC9E}" type="datetime1">
              <a:rPr lang="fr-FR" smtClean="0"/>
              <a:t>16/02/2018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251520" y="-13648"/>
            <a:ext cx="8640960" cy="922368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51520" y="980727"/>
            <a:ext cx="8640960" cy="540060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Modifiez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447616"/>
            <a:ext cx="249168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A738F9E9-3041-4AFC-BF6D-A63CE5E484E1}" type="datetime1">
              <a:rPr lang="fr-FR" smtClean="0"/>
              <a:t>16/02/2018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447616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fr-FR"/>
              <a:t>David Violeau – Xavier Pessoles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0560" y="6447616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251520" y="6444441"/>
            <a:ext cx="864096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251520" y="908720"/>
            <a:ext cx="864096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237012" y="6558741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accent5">
              <a:lumMod val="50000"/>
            </a:schemeClr>
          </a:solidFill>
          <a:latin typeface="Tw Cen MT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5">
            <a:lumMod val="50000"/>
          </a:schemeClr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5">
            <a:lumMod val="75000"/>
          </a:schemeClr>
        </a:buClr>
        <a:buSzPct val="76000"/>
        <a:buFont typeface="Wingdings 3"/>
        <a:buChar char="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accent5">
            <a:lumMod val="75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5">
            <a:lumMod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5">
            <a:lumMod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19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3645024"/>
            <a:ext cx="6858000" cy="1296144"/>
          </a:xfrm>
        </p:spPr>
        <p:txBody>
          <a:bodyPr>
            <a:noAutofit/>
          </a:bodyPr>
          <a:lstStyle/>
          <a:p>
            <a:r>
              <a:rPr lang="fr-FR" sz="2800" dirty="0"/>
              <a:t>Validation des prérequis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9144000" cy="365760"/>
          </a:xfrm>
        </p:spPr>
        <p:txBody>
          <a:bodyPr/>
          <a:lstStyle/>
          <a:p>
            <a:r>
              <a:rPr lang="fr-FR" dirty="0"/>
              <a:t>David Violeau – Xavier Pessoles</a:t>
            </a:r>
          </a:p>
        </p:txBody>
      </p:sp>
    </p:spTree>
    <p:extLst>
      <p:ext uri="{BB962C8B-B14F-4D97-AF65-F5344CB8AC3E}">
        <p14:creationId xmlns:p14="http://schemas.microsoft.com/office/powerpoint/2010/main" val="26473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 smtClean="0"/>
              <a:t>Structures conditionnelles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10</a:t>
            </a:fld>
            <a:endParaRPr lang="fr-FR"/>
          </a:p>
        </p:txBody>
      </p:sp>
      <p:sp>
        <p:nvSpPr>
          <p:cNvPr id="126" name="Espace réservé du contenu 4">
            <a:extLst>
              <a:ext uri="{FF2B5EF4-FFF2-40B4-BE49-F238E27FC236}">
                <a16:creationId xmlns="" xmlns:a16="http://schemas.microsoft.com/office/drawing/2014/main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4644008" y="986448"/>
            <a:ext cx="4238836" cy="546688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Solution : pour avoir un algorithme plus cohérent,  le requin devrait dire je t’ai mangé lorsque le lutin le touche. 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="" xmlns:a16="http://schemas.microsoft.com/office/drawing/2014/main" id="{DB2A2F5A-13F4-4B6B-B9B0-2031D32AD0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19" y="980728"/>
            <a:ext cx="4325969" cy="532859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L’algorithme défini précédemment vous parait-il logique ? Si non, cliquer sur les blocs à modifier.</a:t>
            </a:r>
          </a:p>
          <a:p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endParaRPr lang="fr-FR" sz="2400" dirty="0"/>
          </a:p>
          <a:p>
            <a:endParaRPr lang="fr-FR" sz="2400" dirty="0"/>
          </a:p>
          <a:p>
            <a:pPr lvl="1"/>
            <a:endParaRPr lang="fr-FR" sz="2000" b="1" dirty="0"/>
          </a:p>
          <a:p>
            <a:endParaRPr lang="fr-FR" sz="2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3744416" cy="3632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9512" y="2636912"/>
            <a:ext cx="3744416" cy="57606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79512" y="3212976"/>
            <a:ext cx="3744416" cy="2880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79512" y="3501008"/>
            <a:ext cx="3744416" cy="2880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79512" y="3797424"/>
            <a:ext cx="3744416" cy="42366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80107" y="4221088"/>
            <a:ext cx="3744416" cy="23193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80702" y="4453024"/>
            <a:ext cx="3744416" cy="42366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81297" y="4870387"/>
            <a:ext cx="3744416" cy="28680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79513" y="5157192"/>
            <a:ext cx="3744416" cy="72008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/>
          <p:cNvCxnSpPr>
            <a:endCxn id="17" idx="3"/>
          </p:cNvCxnSpPr>
          <p:nvPr/>
        </p:nvCxnSpPr>
        <p:spPr>
          <a:xfrm flipH="1">
            <a:off x="3924523" y="2420888"/>
            <a:ext cx="1367557" cy="1916168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5292080" y="2206605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 1 : modifier la condition : </a:t>
            </a:r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63" y="2579070"/>
            <a:ext cx="16859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ZoneTexte 29"/>
          <p:cNvSpPr txBox="1"/>
          <p:nvPr/>
        </p:nvSpPr>
        <p:spPr>
          <a:xfrm>
            <a:off x="5301778" y="4690623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 2 : permuter les deux blocs</a:t>
            </a:r>
          </a:p>
        </p:txBody>
      </p:sp>
      <p:cxnSp>
        <p:nvCxnSpPr>
          <p:cNvPr id="31" name="Connecteur droit avec flèche 30"/>
          <p:cNvCxnSpPr>
            <a:stCxn id="30" idx="1"/>
            <a:endCxn id="18" idx="3"/>
          </p:cNvCxnSpPr>
          <p:nvPr/>
        </p:nvCxnSpPr>
        <p:spPr>
          <a:xfrm flipH="1" flipV="1">
            <a:off x="3925118" y="4664856"/>
            <a:ext cx="1376660" cy="348933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30" idx="1"/>
            <a:endCxn id="20" idx="3"/>
          </p:cNvCxnSpPr>
          <p:nvPr/>
        </p:nvCxnSpPr>
        <p:spPr>
          <a:xfrm flipH="1">
            <a:off x="3923929" y="5013789"/>
            <a:ext cx="1377849" cy="503443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146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50E88D1-9F88-4DD9-B49F-E0B6DA92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Programmation évènementielle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374C4879-A86D-4EED-816C-EBCBBEFE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A638A11C-FC34-488C-84D2-D9C4BE34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11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="" xmlns:a16="http://schemas.microsoft.com/office/drawing/2014/main" id="{9BF805D8-C616-4736-9695-A9AC51FC4C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On souhaite qu’une pomme s’efface lorsqu’elle est mangée. </a:t>
            </a:r>
          </a:p>
          <a:p>
            <a:r>
              <a:rPr lang="fr-FR" dirty="0"/>
              <a:t>On donne les instructions liées à la pomme. </a:t>
            </a:r>
          </a:p>
          <a:p>
            <a:r>
              <a:rPr lang="fr-FR" dirty="0">
                <a:solidFill>
                  <a:srgbClr val="FF0000"/>
                </a:solidFill>
              </a:rPr>
              <a:t>Parmi ces 3 blocs d’instructions, lequel correspond à une programmation évènementielle pour faire disparaître la pomme ?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D94F185B-CCE5-4782-8231-38E17005C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441" b="48860"/>
          <a:stretch/>
        </p:blipFill>
        <p:spPr>
          <a:xfrm>
            <a:off x="676833" y="3191438"/>
            <a:ext cx="1504084" cy="9595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8C7975D4-9548-4DB8-BB05-D8A340D8E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70" r="49028"/>
          <a:stretch/>
        </p:blipFill>
        <p:spPr>
          <a:xfrm>
            <a:off x="3394645" y="3158299"/>
            <a:ext cx="2354710" cy="64229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CDA311BF-3DC3-40D9-B00F-39C51A44E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308" t="3510" b="15903"/>
          <a:stretch/>
        </p:blipFill>
        <p:spPr>
          <a:xfrm>
            <a:off x="6392957" y="2681848"/>
            <a:ext cx="2110805" cy="1512169"/>
          </a:xfrm>
          <a:prstGeom prst="rect">
            <a:avLst/>
          </a:prstGeom>
        </p:spPr>
      </p:pic>
      <p:sp>
        <p:nvSpPr>
          <p:cNvPr id="10" name="Espace réservé du contenu 4">
            <a:extLst>
              <a:ext uri="{FF2B5EF4-FFF2-40B4-BE49-F238E27FC236}">
                <a16:creationId xmlns="" xmlns:a16="http://schemas.microsoft.com/office/drawing/2014/main" id="{1E1A7E71-EF3C-4791-8B1A-8D54D07ABA46}"/>
              </a:ext>
            </a:extLst>
          </p:cNvPr>
          <p:cNvSpPr txBox="1">
            <a:spLocks/>
          </p:cNvSpPr>
          <p:nvPr/>
        </p:nvSpPr>
        <p:spPr>
          <a:xfrm>
            <a:off x="539552" y="4581128"/>
            <a:ext cx="2354711" cy="16569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Ce bloc est événementiel car il est déclenché au démarrage de l’application. Il permet de positionner la pomme à un endroit précis au démarrage. </a:t>
            </a:r>
          </a:p>
        </p:txBody>
      </p:sp>
      <p:sp>
        <p:nvSpPr>
          <p:cNvPr id="11" name="Espace réservé du contenu 4">
            <a:extLst>
              <a:ext uri="{FF2B5EF4-FFF2-40B4-BE49-F238E27FC236}">
                <a16:creationId xmlns="" xmlns:a16="http://schemas.microsoft.com/office/drawing/2014/main" id="{9AEB556E-8C9C-49DE-A707-7756BAB2F86E}"/>
              </a:ext>
            </a:extLst>
          </p:cNvPr>
          <p:cNvSpPr txBox="1">
            <a:spLocks/>
          </p:cNvSpPr>
          <p:nvPr/>
        </p:nvSpPr>
        <p:spPr>
          <a:xfrm>
            <a:off x="3091284" y="4581128"/>
            <a:ext cx="2354711" cy="16569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Ce bloc permet de faire disparaitre la pomme lorsqu’un message est émis. Il s’agit d’une disparition purement événementielle. </a:t>
            </a:r>
          </a:p>
        </p:txBody>
      </p:sp>
      <p:sp>
        <p:nvSpPr>
          <p:cNvPr id="12" name="Espace réservé du contenu 4">
            <a:extLst>
              <a:ext uri="{FF2B5EF4-FFF2-40B4-BE49-F238E27FC236}">
                <a16:creationId xmlns="" xmlns:a16="http://schemas.microsoft.com/office/drawing/2014/main" id="{ECBDC822-6D98-409B-9897-7DFF5B4DFF33}"/>
              </a:ext>
            </a:extLst>
          </p:cNvPr>
          <p:cNvSpPr txBox="1">
            <a:spLocks/>
          </p:cNvSpPr>
          <p:nvPr/>
        </p:nvSpPr>
        <p:spPr>
          <a:xfrm>
            <a:off x="5940152" y="4434818"/>
            <a:ext cx="2696453" cy="1803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Ce bloc est déclenché au démarrage. Il comporte une boucle infinie qui va scruter si le lutin a touché la pomme. </a:t>
            </a:r>
          </a:p>
          <a:p>
            <a:pPr marL="0" indent="0">
              <a:buNone/>
            </a:pPr>
            <a:r>
              <a:rPr lang="fr-FR" sz="1600" dirty="0"/>
              <a:t>L’action de cacher est donc déclenchée par un événement. Cependant l’utilisation de la boucle répétition n’est pas optimale. </a:t>
            </a:r>
          </a:p>
          <a:p>
            <a:pPr marL="0" indent="0">
              <a:buNone/>
            </a:pPr>
            <a:r>
              <a:rPr lang="fr-FR" sz="1600" dirty="0"/>
              <a:t>(En effet, le lutin pourrait avoir été touché à un instant ou le test n’est pas effectué.)</a:t>
            </a:r>
          </a:p>
        </p:txBody>
      </p:sp>
      <p:sp>
        <p:nvSpPr>
          <p:cNvPr id="13" name="Espace réservé du contenu 4">
            <a:extLst>
              <a:ext uri="{FF2B5EF4-FFF2-40B4-BE49-F238E27FC236}">
                <a16:creationId xmlns="" xmlns:a16="http://schemas.microsoft.com/office/drawing/2014/main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251520" y="4151037"/>
            <a:ext cx="8631324" cy="2158283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Solution </a:t>
            </a:r>
          </a:p>
        </p:txBody>
      </p:sp>
    </p:spTree>
    <p:extLst>
      <p:ext uri="{BB962C8B-B14F-4D97-AF65-F5344CB8AC3E}">
        <p14:creationId xmlns:p14="http://schemas.microsoft.com/office/powerpoint/2010/main" val="3996279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Notion de variable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6428956" cy="403244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On souhaite afficher le score. Pour cela :</a:t>
            </a:r>
          </a:p>
          <a:p>
            <a:pPr lvl="1"/>
            <a:r>
              <a:rPr lang="fr-FR" dirty="0"/>
              <a:t>on définit une variable « Score »</a:t>
            </a:r>
          </a:p>
          <a:p>
            <a:pPr lvl="1"/>
            <a:r>
              <a:rPr lang="fr-FR" dirty="0"/>
              <a:t>Cette variable doit être incrémentée de +1 lorsqu’on fait l’action de manger une pomme et qu’une pomme est sur la case. </a:t>
            </a:r>
          </a:p>
          <a:p>
            <a:pPr lvl="1"/>
            <a:r>
              <a:rPr lang="fr-FR" dirty="0"/>
              <a:t>Cette variable doit être décrémentée de 1 lorsqu’on fait l’action de manger une pomme et qu’il n’y a pas de pomme est sur la case. </a:t>
            </a:r>
          </a:p>
          <a:p>
            <a:pPr lvl="1"/>
            <a:endParaRPr lang="fr-FR" dirty="0"/>
          </a:p>
          <a:p>
            <a:r>
              <a:rPr lang="fr-FR" dirty="0"/>
              <a:t>La fonction « </a:t>
            </a:r>
            <a:r>
              <a:rPr lang="fr-FR" dirty="0" err="1"/>
              <a:t>MangerPomme</a:t>
            </a:r>
            <a:r>
              <a:rPr lang="fr-FR" dirty="0"/>
              <a:t> » est définie ci-contre. </a:t>
            </a:r>
          </a:p>
          <a:p>
            <a:r>
              <a:rPr lang="fr-FR" dirty="0"/>
              <a:t>Expliquer pourquoi après exécution du code le score affiche -1 </a:t>
            </a:r>
            <a:r>
              <a:rPr lang="fr-FR" dirty="0" smtClean="0"/>
              <a:t>?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B04C115A-AD3C-4466-92FC-82EBEC44A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476" y="92248"/>
            <a:ext cx="2362124" cy="548350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05B13936-50E7-423B-8912-23682D98A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002" y="5616710"/>
            <a:ext cx="1512166" cy="1196666"/>
          </a:xfrm>
          <a:prstGeom prst="rect">
            <a:avLst/>
          </a:prstGeom>
        </p:spPr>
      </p:pic>
      <p:sp>
        <p:nvSpPr>
          <p:cNvPr id="8" name="Espace réservé du contenu 4">
            <a:extLst>
              <a:ext uri="{FF2B5EF4-FFF2-40B4-BE49-F238E27FC236}">
                <a16:creationId xmlns="" xmlns:a16="http://schemas.microsoft.com/office/drawing/2014/main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251520" y="5157192"/>
            <a:ext cx="6428956" cy="115212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rgbClr val="FF0000"/>
                </a:solidFill>
              </a:rPr>
              <a:t>Solution : </a:t>
            </a:r>
            <a:r>
              <a:rPr lang="fr-FR" sz="2000" dirty="0" smtClean="0">
                <a:solidFill>
                  <a:srgbClr val="FF0000"/>
                </a:solidFill>
              </a:rPr>
              <a:t>Parce que pomme </a:t>
            </a:r>
            <a:r>
              <a:rPr lang="fr-FR" sz="2000" dirty="0">
                <a:solidFill>
                  <a:srgbClr val="FF0000"/>
                </a:solidFill>
              </a:rPr>
              <a:t>2 et pomme 3 ne sont pas touchées et provoquent un décrément de -1. On a donc +1-1-1 = -1.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8711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Notion de variable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640960" cy="5328592"/>
          </a:xfrm>
        </p:spPr>
        <p:txBody>
          <a:bodyPr/>
          <a:lstStyle/>
          <a:p>
            <a:r>
              <a:rPr lang="fr-FR" dirty="0"/>
              <a:t>Le programme suivant permet-il de manger les pommes tout en mettant le score à jour ?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Solution : le score est bien mis à jour MAIS les pommes 2 et 3 n’ont pas disparu.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D44839DF-3A5A-4B9E-A112-FF65D7CD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16831"/>
            <a:ext cx="8640960" cy="23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41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Notion de variable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640960" cy="4392488"/>
          </a:xfrm>
        </p:spPr>
        <p:txBody>
          <a:bodyPr/>
          <a:lstStyle/>
          <a:p>
            <a:r>
              <a:rPr lang="fr-FR" dirty="0"/>
              <a:t>Quel sera le score après l’exécution du code suivant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97998113-6F67-4122-8C7C-3494D318C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18" y="1556792"/>
            <a:ext cx="4438650" cy="3962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79296190-7E7C-4BF5-89E2-B767E1861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601" y="2061828"/>
            <a:ext cx="3730707" cy="2952328"/>
          </a:xfrm>
          <a:prstGeom prst="rect">
            <a:avLst/>
          </a:prstGeom>
        </p:spPr>
      </p:pic>
      <p:sp>
        <p:nvSpPr>
          <p:cNvPr id="8" name="Espace réservé du contenu 4">
            <a:extLst>
              <a:ext uri="{FF2B5EF4-FFF2-40B4-BE49-F238E27FC236}">
                <a16:creationId xmlns="" xmlns:a16="http://schemas.microsoft.com/office/drawing/2014/main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251520" y="5519192"/>
            <a:ext cx="8585788" cy="83239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rgbClr val="FF0000"/>
                </a:solidFill>
              </a:rPr>
              <a:t>Solution : </a:t>
            </a:r>
            <a:endParaRPr lang="fr-FR" sz="2000" dirty="0" smtClean="0">
              <a:solidFill>
                <a:srgbClr val="FF0000"/>
              </a:solidFill>
            </a:endParaRPr>
          </a:p>
          <a:p>
            <a:pPr lvl="1"/>
            <a:r>
              <a:rPr lang="fr-FR" sz="1700" dirty="0">
                <a:solidFill>
                  <a:srgbClr val="FF0000"/>
                </a:solidFill>
              </a:rPr>
              <a:t>2</a:t>
            </a:r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2250224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2. Gérer des périphériques avec Scratch</a:t>
            </a:r>
            <a:br>
              <a:rPr lang="fr-FR" dirty="0"/>
            </a:br>
            <a:r>
              <a:rPr lang="fr-FR" dirty="0"/>
              <a:t>Gestion du clavier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5400600" cy="5400600"/>
          </a:xfrm>
        </p:spPr>
        <p:txBody>
          <a:bodyPr/>
          <a:lstStyle/>
          <a:p>
            <a:r>
              <a:rPr lang="fr-FR" dirty="0"/>
              <a:t>Le script associé au lutin est le suivant. </a:t>
            </a:r>
          </a:p>
          <a:p>
            <a:r>
              <a:rPr lang="fr-FR" dirty="0"/>
              <a:t>Quel est le but de script ?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QCM</a:t>
            </a:r>
          </a:p>
          <a:p>
            <a:pPr lvl="1"/>
            <a:r>
              <a:rPr lang="fr-FR" b="1" u="sng" dirty="0">
                <a:solidFill>
                  <a:srgbClr val="FF0000"/>
                </a:solidFill>
              </a:rPr>
              <a:t>Déplacer le lutin avec </a:t>
            </a:r>
            <a:r>
              <a:rPr lang="fr-FR" b="1" u="sng" dirty="0" smtClean="0">
                <a:solidFill>
                  <a:srgbClr val="FF0000"/>
                </a:solidFill>
              </a:rPr>
              <a:t>les flèches</a:t>
            </a:r>
            <a:endParaRPr lang="fr-FR" b="1" u="sng" dirty="0">
              <a:solidFill>
                <a:srgbClr val="FF0000"/>
              </a:solidFill>
            </a:endParaRPr>
          </a:p>
          <a:p>
            <a:pPr lvl="1"/>
            <a:r>
              <a:rPr lang="fr-FR" dirty="0">
                <a:solidFill>
                  <a:srgbClr val="FF0000"/>
                </a:solidFill>
              </a:rPr>
              <a:t>Déplacer aléatoirement le lutin dans toutes les directions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Déplacer le lutin avec la souris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Ce script ne marche pas, le lutin ne se déplace pas.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3DA1429C-F38B-47FC-9516-BF723844C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159" y="975008"/>
            <a:ext cx="2900322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78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2. Gérer des périphériques avec Scratch</a:t>
            </a:r>
            <a:br>
              <a:rPr lang="fr-FR" dirty="0"/>
            </a:br>
            <a:r>
              <a:rPr lang="fr-FR" dirty="0"/>
              <a:t>Gestion du clavier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16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585788" cy="3744416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On souhaite que le lutin « pomme » disparaisse s’il est touché par le lutin et que la touche espace est pressée. </a:t>
            </a:r>
            <a:endParaRPr lang="fr-FR" dirty="0"/>
          </a:p>
          <a:p>
            <a:r>
              <a:rPr lang="fr-FR" dirty="0"/>
              <a:t>La détection doit commencée dés que le message GO est reçu. </a:t>
            </a:r>
          </a:p>
          <a:p>
            <a:r>
              <a:rPr lang="fr-FR" dirty="0"/>
              <a:t>Réaliser les instructions du lutin « Pomme ». Les Blocs </a:t>
            </a:r>
            <a:r>
              <a:rPr lang="fr-FR" dirty="0" smtClean="0"/>
              <a:t>et les conditions booléennes disponibles </a:t>
            </a:r>
            <a:r>
              <a:rPr lang="fr-FR" dirty="0"/>
              <a:t>s</a:t>
            </a:r>
            <a:r>
              <a:rPr lang="fr-FR" dirty="0" smtClean="0"/>
              <a:t>ont :</a:t>
            </a:r>
          </a:p>
          <a:p>
            <a:pPr lvl="1"/>
            <a:r>
              <a:rPr lang="fr-FR" dirty="0" smtClean="0"/>
              <a:t>«</a:t>
            </a:r>
            <a:r>
              <a:rPr lang="fr-FR" dirty="0"/>
              <a:t> Quand je reçois Go », répéter indéfiniment, Si… alors, </a:t>
            </a:r>
            <a:r>
              <a:rPr lang="fr-FR" dirty="0" smtClean="0"/>
              <a:t> répéter n fois,  si… alors sinon, montrer, cacher</a:t>
            </a:r>
          </a:p>
          <a:p>
            <a:pPr lvl="1"/>
            <a:r>
              <a:rPr lang="fr-FR" dirty="0" smtClean="0"/>
              <a:t>Touche espace pressée, lutin1 touché, pomme touchée</a:t>
            </a:r>
            <a:endParaRPr lang="fr-FR" dirty="0"/>
          </a:p>
          <a:p>
            <a:endParaRPr lang="fr-FR" dirty="0"/>
          </a:p>
        </p:txBody>
      </p:sp>
      <p:sp>
        <p:nvSpPr>
          <p:cNvPr id="6" name="Espace réservé du contenu 4">
            <a:extLst>
              <a:ext uri="{FF2B5EF4-FFF2-40B4-BE49-F238E27FC236}">
                <a16:creationId xmlns="" xmlns:a16="http://schemas.microsoft.com/office/drawing/2014/main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251520" y="4869160"/>
            <a:ext cx="8640960" cy="144016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rgbClr val="FF0000"/>
                </a:solidFill>
              </a:rPr>
              <a:t>Solution : </a:t>
            </a:r>
            <a:endParaRPr lang="fr-FR" sz="2000" dirty="0" smtClean="0">
              <a:solidFill>
                <a:srgbClr val="FF0000"/>
              </a:solidFill>
            </a:endParaRPr>
          </a:p>
          <a:p>
            <a:pPr lvl="1"/>
            <a:endParaRPr lang="fr-FR" sz="17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913907"/>
            <a:ext cx="42672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481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2. Gérer des périphériques avec Scratch</a:t>
            </a:r>
            <a:br>
              <a:rPr lang="fr-FR" dirty="0"/>
            </a:br>
            <a:r>
              <a:rPr lang="fr-FR" dirty="0"/>
              <a:t>Gestion </a:t>
            </a:r>
            <a:r>
              <a:rPr lang="fr-FR" dirty="0" smtClean="0"/>
              <a:t>de la souris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17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1" y="980728"/>
            <a:ext cx="6408712" cy="3096344"/>
          </a:xfrm>
        </p:spPr>
        <p:txBody>
          <a:bodyPr>
            <a:normAutofit/>
          </a:bodyPr>
          <a:lstStyle/>
          <a:p>
            <a:r>
              <a:rPr lang="fr-FR" dirty="0" smtClean="0"/>
              <a:t>On transforme le mode de déplacement du lutin principal par l’algorithme suivant. </a:t>
            </a:r>
          </a:p>
          <a:p>
            <a:r>
              <a:rPr lang="fr-FR" dirty="0" smtClean="0"/>
              <a:t>Quel est son effet ?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79296190-7E7C-4BF5-89E2-B767E1861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64" y="1124744"/>
            <a:ext cx="2299770" cy="1819944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4613"/>
            <a:ext cx="2981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contenu 4">
            <a:extLst>
              <a:ext uri="{FF2B5EF4-FFF2-40B4-BE49-F238E27FC236}">
                <a16:creationId xmlns="" xmlns:a16="http://schemas.microsoft.com/office/drawing/2014/main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251520" y="5519192"/>
            <a:ext cx="8585788" cy="83239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FF0000"/>
                </a:solidFill>
              </a:rPr>
              <a:t>Solution :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Le lutin principal est dirigé par la position de la souris. 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272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2. Gérer des périphériques avec Scratch</a:t>
            </a:r>
            <a:br>
              <a:rPr lang="fr-FR" dirty="0"/>
            </a:br>
            <a:r>
              <a:rPr lang="fr-FR" dirty="0"/>
              <a:t>Gestion du </a:t>
            </a:r>
            <a:r>
              <a:rPr lang="fr-FR" dirty="0" smtClean="0"/>
              <a:t>son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1" y="980728"/>
            <a:ext cx="6408712" cy="5400600"/>
          </a:xfrm>
        </p:spPr>
        <p:txBody>
          <a:bodyPr>
            <a:normAutofit/>
          </a:bodyPr>
          <a:lstStyle/>
          <a:p>
            <a:r>
              <a:rPr lang="fr-FR" dirty="0" smtClean="0"/>
              <a:t>Quel est l’effet de cet algorithme associé au lutin ? </a:t>
            </a:r>
          </a:p>
          <a:p>
            <a:r>
              <a:rPr lang="fr-FR" dirty="0" smtClean="0"/>
              <a:t>Y voyez-vous d’éventuels « défauts » ?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79296190-7E7C-4BF5-89E2-B767E1861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64" y="1124744"/>
            <a:ext cx="2299770" cy="1819944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2" y="2068388"/>
            <a:ext cx="48196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contenu 4">
            <a:extLst>
              <a:ext uri="{FF2B5EF4-FFF2-40B4-BE49-F238E27FC236}">
                <a16:creationId xmlns="" xmlns:a16="http://schemas.microsoft.com/office/drawing/2014/main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251520" y="4365104"/>
            <a:ext cx="8585788" cy="1986483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FF0000"/>
                </a:solidFill>
              </a:rPr>
              <a:t>Solution :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Si une pomme est touchée un son de tambour est joué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Si un requin est touché, un miaulement est joué. 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Le défaut principal est que le son va être joué en boucle pendant toute la période ou le lutin est en contact avec la pomme ou le requin.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39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8. Mettre en place un réseau</a:t>
            </a:r>
            <a:br>
              <a:rPr lang="fr-FR" dirty="0" smtClean="0"/>
            </a:br>
            <a:r>
              <a:rPr lang="fr-FR" dirty="0" smtClean="0"/>
              <a:t>Architecture réseau local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19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640960" cy="1080120"/>
          </a:xfrm>
        </p:spPr>
        <p:txBody>
          <a:bodyPr/>
          <a:lstStyle/>
          <a:p>
            <a:r>
              <a:rPr lang="fr-FR" dirty="0" smtClean="0"/>
              <a:t>Relier les différents matériels ci-dessous afin qu’ils soient en réa</a:t>
            </a:r>
            <a:endParaRPr lang="fr-FR" dirty="0"/>
          </a:p>
        </p:txBody>
      </p:sp>
      <p:sp>
        <p:nvSpPr>
          <p:cNvPr id="26" name="Espace réservé du contenu 4">
            <a:extLst>
              <a:ext uri="{FF2B5EF4-FFF2-40B4-BE49-F238E27FC236}">
                <a16:creationId xmlns="" xmlns:a16="http://schemas.microsoft.com/office/drawing/2014/main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251520" y="3501008"/>
            <a:ext cx="8585788" cy="285057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FF0000"/>
                </a:solidFill>
              </a:rPr>
              <a:t>Solution :</a:t>
            </a:r>
          </a:p>
          <a:p>
            <a:pPr lvl="1"/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47" name="Connecteur droit 46"/>
          <p:cNvCxnSpPr>
            <a:stCxn id="82" idx="3"/>
            <a:endCxn id="86" idx="1"/>
          </p:cNvCxnSpPr>
          <p:nvPr/>
        </p:nvCxnSpPr>
        <p:spPr>
          <a:xfrm flipV="1">
            <a:off x="3872937" y="4443742"/>
            <a:ext cx="1196483" cy="31960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e 61"/>
          <p:cNvGrpSpPr/>
          <p:nvPr/>
        </p:nvGrpSpPr>
        <p:grpSpPr>
          <a:xfrm>
            <a:off x="648424" y="2038931"/>
            <a:ext cx="793807" cy="930872"/>
            <a:chOff x="3153979" y="2684721"/>
            <a:chExt cx="973081" cy="1141100"/>
          </a:xfrm>
        </p:grpSpPr>
        <p:pic>
          <p:nvPicPr>
            <p:cNvPr id="63" name="Picture 2" descr="C:\Enseignement\GitHub\Informatique_College\Formation_2018\Quizz_Pomme\Images\1427456029-300px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0481" y="2684721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ZoneTexte 63"/>
            <p:cNvSpPr txBox="1"/>
            <p:nvPr/>
          </p:nvSpPr>
          <p:spPr>
            <a:xfrm>
              <a:off x="3153979" y="3486265"/>
              <a:ext cx="973081" cy="3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smtClean="0"/>
                <a:t>Client PC</a:t>
              </a:r>
              <a:endParaRPr lang="fr-FR" sz="1200" dirty="0"/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5069419" y="1932955"/>
            <a:ext cx="1221681" cy="1142825"/>
            <a:chOff x="1748551" y="1966785"/>
            <a:chExt cx="1221681" cy="1142825"/>
          </a:xfrm>
        </p:grpSpPr>
        <p:sp>
          <p:nvSpPr>
            <p:cNvPr id="65" name="ZoneTexte 64"/>
            <p:cNvSpPr txBox="1"/>
            <p:nvPr/>
          </p:nvSpPr>
          <p:spPr>
            <a:xfrm>
              <a:off x="1748551" y="2647945"/>
              <a:ext cx="12216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err="1" smtClean="0"/>
                <a:t>Raspberry</a:t>
              </a:r>
              <a:r>
                <a:rPr lang="fr-FR" sz="1200" dirty="0" smtClean="0"/>
                <a:t> Pi</a:t>
              </a:r>
            </a:p>
            <a:p>
              <a:pPr algn="ctr"/>
              <a:r>
                <a:rPr lang="fr-FR" sz="1200" dirty="0" smtClean="0"/>
                <a:t>(Config Serveur)</a:t>
              </a:r>
              <a:endParaRPr lang="fr-FR" sz="1200" dirty="0"/>
            </a:p>
          </p:txBody>
        </p:sp>
        <p:pic>
          <p:nvPicPr>
            <p:cNvPr id="1032" name="Picture 8" descr="C:\Enseignement\GitHub\Informatique_College\Formation_2018\Quizz_Pomme\Images\cyberscooty_-_raspberry_pi_no_logo-300p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187" y="1966785"/>
              <a:ext cx="954410" cy="731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e 67"/>
          <p:cNvGrpSpPr/>
          <p:nvPr/>
        </p:nvGrpSpPr>
        <p:grpSpPr>
          <a:xfrm>
            <a:off x="2798510" y="2179750"/>
            <a:ext cx="914630" cy="649235"/>
            <a:chOff x="5267525" y="4581825"/>
            <a:chExt cx="1121190" cy="795858"/>
          </a:xfrm>
        </p:grpSpPr>
        <p:pic>
          <p:nvPicPr>
            <p:cNvPr id="69" name="Picture 4" descr="C:\Enseignement\GitHub\Informatique_College\Formation_2018\Quizz_Pomme\Images\rgtaylor-csc-net-switch-300px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7525" y="4581825"/>
              <a:ext cx="1121190" cy="470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ZoneTexte 69"/>
            <p:cNvSpPr txBox="1"/>
            <p:nvPr/>
          </p:nvSpPr>
          <p:spPr>
            <a:xfrm>
              <a:off x="5463411" y="5038127"/>
              <a:ext cx="729419" cy="3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smtClean="0"/>
                <a:t>Switch</a:t>
              </a:r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7647380" y="2103168"/>
            <a:ext cx="899605" cy="987065"/>
            <a:chOff x="1924868" y="2138209"/>
            <a:chExt cx="899605" cy="987065"/>
          </a:xfrm>
        </p:grpSpPr>
        <p:sp>
          <p:nvSpPr>
            <p:cNvPr id="71" name="ZoneTexte 70"/>
            <p:cNvSpPr txBox="1"/>
            <p:nvPr/>
          </p:nvSpPr>
          <p:spPr>
            <a:xfrm>
              <a:off x="1924868" y="2663609"/>
              <a:ext cx="8996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smtClean="0"/>
                <a:t>Imprimante</a:t>
              </a:r>
            </a:p>
            <a:p>
              <a:pPr algn="ctr"/>
              <a:r>
                <a:rPr lang="fr-FR" sz="1200" dirty="0" smtClean="0"/>
                <a:t>réseau</a:t>
              </a:r>
            </a:p>
          </p:txBody>
        </p:sp>
        <p:pic>
          <p:nvPicPr>
            <p:cNvPr id="1033" name="Picture 9" descr="C:\Enseignement\GitHub\Informatique_College\Formation_2018\Quizz_Pomme\Images\lnasto-Laser-Printer-ln-300px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7978" y="2138209"/>
              <a:ext cx="873384" cy="61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e 74"/>
          <p:cNvGrpSpPr/>
          <p:nvPr/>
        </p:nvGrpSpPr>
        <p:grpSpPr>
          <a:xfrm>
            <a:off x="665088" y="3995425"/>
            <a:ext cx="793807" cy="930872"/>
            <a:chOff x="3153979" y="2684721"/>
            <a:chExt cx="973081" cy="1141100"/>
          </a:xfrm>
        </p:grpSpPr>
        <p:pic>
          <p:nvPicPr>
            <p:cNvPr id="76" name="Picture 2" descr="C:\Enseignement\GitHub\Informatique_College\Formation_2018\Quizz_Pomme\Images\1427456029-300px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0481" y="2684721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ZoneTexte 76"/>
            <p:cNvSpPr txBox="1"/>
            <p:nvPr/>
          </p:nvSpPr>
          <p:spPr>
            <a:xfrm>
              <a:off x="3153979" y="3486265"/>
              <a:ext cx="973081" cy="3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smtClean="0"/>
                <a:t>Client PC</a:t>
              </a:r>
              <a:endParaRPr lang="fr-FR" sz="1200" dirty="0"/>
            </a:p>
          </p:txBody>
        </p:sp>
      </p:grpSp>
      <p:grpSp>
        <p:nvGrpSpPr>
          <p:cNvPr id="81" name="Groupe 80"/>
          <p:cNvGrpSpPr/>
          <p:nvPr/>
        </p:nvGrpSpPr>
        <p:grpSpPr>
          <a:xfrm>
            <a:off x="2958307" y="4571475"/>
            <a:ext cx="914630" cy="649235"/>
            <a:chOff x="5267525" y="4581825"/>
            <a:chExt cx="1121190" cy="795858"/>
          </a:xfrm>
        </p:grpSpPr>
        <p:pic>
          <p:nvPicPr>
            <p:cNvPr id="82" name="Picture 4" descr="C:\Enseignement\GitHub\Informatique_College\Formation_2018\Quizz_Pomme\Images\rgtaylor-csc-net-switch-300px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7525" y="4581825"/>
              <a:ext cx="1121190" cy="470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ZoneTexte 82"/>
            <p:cNvSpPr txBox="1"/>
            <p:nvPr/>
          </p:nvSpPr>
          <p:spPr>
            <a:xfrm>
              <a:off x="5463411" y="5038127"/>
              <a:ext cx="729419" cy="3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smtClean="0"/>
                <a:t>Switch</a:t>
              </a:r>
            </a:p>
          </p:txBody>
        </p:sp>
      </p:grpSp>
      <p:grpSp>
        <p:nvGrpSpPr>
          <p:cNvPr id="84" name="Groupe 83"/>
          <p:cNvGrpSpPr/>
          <p:nvPr/>
        </p:nvGrpSpPr>
        <p:grpSpPr>
          <a:xfrm>
            <a:off x="4935784" y="4077885"/>
            <a:ext cx="1221681" cy="1142825"/>
            <a:chOff x="1748551" y="1966785"/>
            <a:chExt cx="1221681" cy="1142825"/>
          </a:xfrm>
        </p:grpSpPr>
        <p:sp>
          <p:nvSpPr>
            <p:cNvPr id="85" name="ZoneTexte 84"/>
            <p:cNvSpPr txBox="1"/>
            <p:nvPr/>
          </p:nvSpPr>
          <p:spPr>
            <a:xfrm>
              <a:off x="1748551" y="2647945"/>
              <a:ext cx="12216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err="1" smtClean="0"/>
                <a:t>Raspberry</a:t>
              </a:r>
              <a:r>
                <a:rPr lang="fr-FR" sz="1200" dirty="0" smtClean="0"/>
                <a:t> Pi</a:t>
              </a:r>
            </a:p>
            <a:p>
              <a:pPr algn="ctr"/>
              <a:r>
                <a:rPr lang="fr-FR" sz="1200" dirty="0" smtClean="0"/>
                <a:t>(Config Serveur)</a:t>
              </a:r>
              <a:endParaRPr lang="fr-FR" sz="1200" dirty="0"/>
            </a:p>
          </p:txBody>
        </p:sp>
        <p:pic>
          <p:nvPicPr>
            <p:cNvPr id="86" name="Picture 8" descr="C:\Enseignement\GitHub\Informatique_College\Formation_2018\Quizz_Pomme\Images\cyberscooty_-_raspberry_pi_no_logo-300p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187" y="1966785"/>
              <a:ext cx="954410" cy="731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oupe 86"/>
          <p:cNvGrpSpPr/>
          <p:nvPr/>
        </p:nvGrpSpPr>
        <p:grpSpPr>
          <a:xfrm>
            <a:off x="595524" y="5271592"/>
            <a:ext cx="899605" cy="987065"/>
            <a:chOff x="1924867" y="2138209"/>
            <a:chExt cx="899605" cy="987065"/>
          </a:xfrm>
        </p:grpSpPr>
        <p:sp>
          <p:nvSpPr>
            <p:cNvPr id="88" name="ZoneTexte 87"/>
            <p:cNvSpPr txBox="1"/>
            <p:nvPr/>
          </p:nvSpPr>
          <p:spPr>
            <a:xfrm>
              <a:off x="1924867" y="2663609"/>
              <a:ext cx="8996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smtClean="0"/>
                <a:t>Imprimante</a:t>
              </a:r>
            </a:p>
            <a:p>
              <a:pPr algn="ctr"/>
              <a:r>
                <a:rPr lang="fr-FR" sz="1200" dirty="0" smtClean="0"/>
                <a:t>réseau</a:t>
              </a:r>
            </a:p>
          </p:txBody>
        </p:sp>
        <p:pic>
          <p:nvPicPr>
            <p:cNvPr id="89" name="Picture 9" descr="C:\Enseignement\GitHub\Informatique_College\Formation_2018\Quizz_Pomme\Images\lnasto-Laser-Printer-ln-300px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7978" y="2138209"/>
              <a:ext cx="873384" cy="61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2" name="Connecteur droit 91"/>
          <p:cNvCxnSpPr>
            <a:stCxn id="82" idx="1"/>
            <a:endCxn id="76" idx="3"/>
          </p:cNvCxnSpPr>
          <p:nvPr/>
        </p:nvCxnSpPr>
        <p:spPr>
          <a:xfrm flipH="1" flipV="1">
            <a:off x="1355701" y="4289134"/>
            <a:ext cx="1602606" cy="47421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89" idx="3"/>
            <a:endCxn id="82" idx="1"/>
          </p:cNvCxnSpPr>
          <p:nvPr/>
        </p:nvCxnSpPr>
        <p:spPr>
          <a:xfrm flipV="1">
            <a:off x="1482019" y="4763347"/>
            <a:ext cx="1476288" cy="816841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0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L’objectif est de vérifier que vous avez acquis des connaissances de base en algorithmique et programmation.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521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8. Mettre en place un réseau</a:t>
            </a:r>
            <a:br>
              <a:rPr lang="fr-FR" dirty="0" smtClean="0"/>
            </a:br>
            <a:r>
              <a:rPr lang="fr-FR" dirty="0" smtClean="0"/>
              <a:t>Accès au web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20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640960" cy="1080120"/>
          </a:xfrm>
        </p:spPr>
        <p:txBody>
          <a:bodyPr/>
          <a:lstStyle/>
          <a:p>
            <a:r>
              <a:rPr lang="fr-FR" dirty="0" smtClean="0"/>
              <a:t>Relier les différents matériels ci-dessous afin que la tablette et le client PC aient accès à internet. </a:t>
            </a:r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278395" y="2115536"/>
            <a:ext cx="1098378" cy="1170876"/>
            <a:chOff x="3230723" y="2684721"/>
            <a:chExt cx="1098378" cy="1170876"/>
          </a:xfrm>
        </p:grpSpPr>
        <p:pic>
          <p:nvPicPr>
            <p:cNvPr id="1026" name="Picture 2" descr="C:\Enseignement\GitHub\Informatique_College\Formation_2018\Quizz_Pomme\Images\1427456029-300px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2684721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ZoneTexte 6"/>
            <p:cNvSpPr txBox="1"/>
            <p:nvPr/>
          </p:nvSpPr>
          <p:spPr>
            <a:xfrm>
              <a:off x="3230723" y="3486265"/>
              <a:ext cx="1098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Client PC</a:t>
              </a:r>
              <a:endParaRPr lang="fr-FR" dirty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3185221" y="2288741"/>
            <a:ext cx="934871" cy="824466"/>
            <a:chOff x="5465850" y="3055263"/>
            <a:chExt cx="934871" cy="824466"/>
          </a:xfrm>
        </p:grpSpPr>
        <p:pic>
          <p:nvPicPr>
            <p:cNvPr id="1027" name="Picture 3" descr="C:\Enseignement\GitHub\Informatique_College\Formation_2018\Quizz_Pomme\Images\Moontab-300p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4449" y="3055263"/>
              <a:ext cx="637674" cy="435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ZoneTexte 13"/>
            <p:cNvSpPr txBox="1"/>
            <p:nvPr/>
          </p:nvSpPr>
          <p:spPr>
            <a:xfrm>
              <a:off x="5465850" y="3510397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Tablette</a:t>
              </a:r>
              <a:endParaRPr lang="fr-FR" dirty="0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1725396" y="1900940"/>
            <a:ext cx="1111202" cy="1600068"/>
            <a:chOff x="2006625" y="3729913"/>
            <a:chExt cx="1111202" cy="1600068"/>
          </a:xfrm>
        </p:grpSpPr>
        <p:pic>
          <p:nvPicPr>
            <p:cNvPr id="6146" name="Picture 2" descr="C:\Enseignement\GitHub\Informatique_College\Formation_2018\Quizz_Pomme\Images\terminal-server-300px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1631" y="3729913"/>
              <a:ext cx="761189" cy="924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/>
            <p:cNvSpPr txBox="1"/>
            <p:nvPr/>
          </p:nvSpPr>
          <p:spPr>
            <a:xfrm>
              <a:off x="2006625" y="4683650"/>
              <a:ext cx="11112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Serveur </a:t>
              </a:r>
            </a:p>
            <a:p>
              <a:pPr algn="ctr"/>
              <a:r>
                <a:rPr lang="fr-FR" dirty="0" smtClean="0"/>
                <a:t>(Routeur)</a:t>
              </a: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5838492" y="2288157"/>
            <a:ext cx="1121190" cy="825634"/>
            <a:chOff x="5267525" y="4581825"/>
            <a:chExt cx="1121190" cy="825634"/>
          </a:xfrm>
        </p:grpSpPr>
        <p:pic>
          <p:nvPicPr>
            <p:cNvPr id="1028" name="Picture 4" descr="C:\Enseignement\GitHub\Informatique_College\Formation_2018\Quizz_Pomme\Images\rgtaylor-csc-net-switch-300px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7525" y="4581825"/>
              <a:ext cx="1121190" cy="470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/>
            <p:cNvSpPr txBox="1"/>
            <p:nvPr/>
          </p:nvSpPr>
          <p:spPr>
            <a:xfrm>
              <a:off x="5427208" y="5038127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Switch</a:t>
              </a: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4468715" y="2137688"/>
            <a:ext cx="1021154" cy="1126572"/>
            <a:chOff x="7444642" y="3664372"/>
            <a:chExt cx="1021154" cy="112657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4642" y="3664372"/>
              <a:ext cx="962964" cy="757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ZoneTexte 20"/>
            <p:cNvSpPr txBox="1"/>
            <p:nvPr/>
          </p:nvSpPr>
          <p:spPr>
            <a:xfrm>
              <a:off x="7473217" y="4421612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WWW</a:t>
              </a:r>
              <a:endParaRPr lang="fr-FR" b="1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7308304" y="2091622"/>
            <a:ext cx="1577759" cy="1218705"/>
            <a:chOff x="4594173" y="4739867"/>
            <a:chExt cx="1577759" cy="1218705"/>
          </a:xfrm>
        </p:grpSpPr>
        <p:pic>
          <p:nvPicPr>
            <p:cNvPr id="1031" name="Picture 7" descr="C:\Enseignement\GitHub\Informatique_College\Formation_2018\Quizz_Pomme\Images\wireless-router-300px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803" y="4739867"/>
              <a:ext cx="1132497" cy="849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4594173" y="5589240"/>
              <a:ext cx="15777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 smtClean="0"/>
                <a:t>Borne </a:t>
              </a:r>
              <a:r>
                <a:rPr lang="fr-FR" dirty="0" err="1" smtClean="0"/>
                <a:t>WiFi</a:t>
              </a:r>
              <a:endParaRPr lang="fr-FR" dirty="0"/>
            </a:p>
          </p:txBody>
        </p:sp>
      </p:grpSp>
      <p:sp>
        <p:nvSpPr>
          <p:cNvPr id="26" name="Espace réservé du contenu 4">
            <a:extLst>
              <a:ext uri="{FF2B5EF4-FFF2-40B4-BE49-F238E27FC236}">
                <a16:creationId xmlns="" xmlns:a16="http://schemas.microsoft.com/office/drawing/2014/main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251520" y="3501008"/>
            <a:ext cx="8585788" cy="285057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FF0000"/>
                </a:solidFill>
              </a:rPr>
              <a:t>Solution :</a:t>
            </a:r>
          </a:p>
          <a:p>
            <a:pPr lvl="1"/>
            <a:endParaRPr lang="fr-FR" dirty="0">
              <a:solidFill>
                <a:srgbClr val="FF0000"/>
              </a:solidFill>
            </a:endParaRPr>
          </a:p>
        </p:txBody>
      </p:sp>
      <p:grpSp>
        <p:nvGrpSpPr>
          <p:cNvPr id="27" name="Groupe 26"/>
          <p:cNvGrpSpPr/>
          <p:nvPr/>
        </p:nvGrpSpPr>
        <p:grpSpPr>
          <a:xfrm>
            <a:off x="572448" y="4033042"/>
            <a:ext cx="793807" cy="930872"/>
            <a:chOff x="3153979" y="2684721"/>
            <a:chExt cx="973081" cy="1141100"/>
          </a:xfrm>
        </p:grpSpPr>
        <p:pic>
          <p:nvPicPr>
            <p:cNvPr id="28" name="Picture 2" descr="C:\Enseignement\GitHub\Informatique_College\Formation_2018\Quizz_Pomme\Images\1427456029-300px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0481" y="2684721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ZoneTexte 28"/>
            <p:cNvSpPr txBox="1"/>
            <p:nvPr/>
          </p:nvSpPr>
          <p:spPr>
            <a:xfrm>
              <a:off x="3153979" y="3486265"/>
              <a:ext cx="973081" cy="3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smtClean="0"/>
                <a:t>Client PC</a:t>
              </a:r>
              <a:endParaRPr lang="fr-FR" sz="1200" dirty="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629411" y="5301208"/>
            <a:ext cx="684803" cy="632166"/>
            <a:chOff x="5474081" y="3055263"/>
            <a:chExt cx="839459" cy="774935"/>
          </a:xfrm>
        </p:grpSpPr>
        <p:pic>
          <p:nvPicPr>
            <p:cNvPr id="31" name="Picture 3" descr="C:\Enseignement\GitHub\Informatique_College\Formation_2018\Quizz_Pomme\Images\Moontab-300px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4977" y="3055263"/>
              <a:ext cx="637674" cy="435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ZoneTexte 31"/>
            <p:cNvSpPr txBox="1"/>
            <p:nvPr/>
          </p:nvSpPr>
          <p:spPr>
            <a:xfrm>
              <a:off x="5474081" y="3490641"/>
              <a:ext cx="839459" cy="339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smtClean="0"/>
                <a:t>Tablette</a:t>
              </a:r>
              <a:endParaRPr lang="fr-FR" sz="1200" dirty="0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6157859" y="4117937"/>
            <a:ext cx="801823" cy="1239693"/>
            <a:chOff x="2070772" y="3729913"/>
            <a:chExt cx="982906" cy="1519664"/>
          </a:xfrm>
        </p:grpSpPr>
        <p:pic>
          <p:nvPicPr>
            <p:cNvPr id="34" name="Picture 2" descr="C:\Enseignement\GitHub\Informatique_College\Formation_2018\Quizz_Pomme\Images\terminal-server-300px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1631" y="3729913"/>
              <a:ext cx="761189" cy="924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ZoneTexte 34"/>
            <p:cNvSpPr txBox="1"/>
            <p:nvPr/>
          </p:nvSpPr>
          <p:spPr>
            <a:xfrm>
              <a:off x="2070772" y="4683650"/>
              <a:ext cx="982906" cy="565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smtClean="0"/>
                <a:t>Serveur </a:t>
              </a:r>
            </a:p>
            <a:p>
              <a:pPr algn="ctr"/>
              <a:r>
                <a:rPr lang="fr-FR" sz="1200" dirty="0" smtClean="0"/>
                <a:t>(Routeur)</a:t>
              </a: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4120092" y="4440460"/>
            <a:ext cx="914630" cy="649235"/>
            <a:chOff x="5267525" y="4581825"/>
            <a:chExt cx="1121190" cy="795858"/>
          </a:xfrm>
        </p:grpSpPr>
        <p:pic>
          <p:nvPicPr>
            <p:cNvPr id="37" name="Picture 4" descr="C:\Enseignement\GitHub\Informatique_College\Formation_2018\Quizz_Pomme\Images\rgtaylor-csc-net-switch-300px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7525" y="4581825"/>
              <a:ext cx="1121190" cy="470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ZoneTexte 37"/>
            <p:cNvSpPr txBox="1"/>
            <p:nvPr/>
          </p:nvSpPr>
          <p:spPr>
            <a:xfrm>
              <a:off x="5463411" y="5038127"/>
              <a:ext cx="729419" cy="3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smtClean="0"/>
                <a:t>Switch</a:t>
              </a:r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7704405" y="4341358"/>
            <a:ext cx="785555" cy="894731"/>
            <a:chOff x="7418094" y="3664372"/>
            <a:chExt cx="962964" cy="1096796"/>
          </a:xfrm>
        </p:grpSpPr>
        <p:pic>
          <p:nvPicPr>
            <p:cNvPr id="40" name="Picture 6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8094" y="3664372"/>
              <a:ext cx="962964" cy="757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ZoneTexte 40"/>
            <p:cNvSpPr txBox="1"/>
            <p:nvPr/>
          </p:nvSpPr>
          <p:spPr>
            <a:xfrm>
              <a:off x="7456267" y="4421612"/>
              <a:ext cx="886619" cy="3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b="1" dirty="0" smtClean="0"/>
                <a:t>WWW</a:t>
              </a:r>
              <a:endParaRPr lang="fr-FR" sz="1200" b="1" dirty="0"/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2193055" y="5126797"/>
            <a:ext cx="1287085" cy="969890"/>
            <a:chOff x="4594173" y="4739867"/>
            <a:chExt cx="1577759" cy="1188929"/>
          </a:xfrm>
        </p:grpSpPr>
        <p:pic>
          <p:nvPicPr>
            <p:cNvPr id="43" name="Picture 7" descr="C:\Enseignement\GitHub\Informatique_College\Formation_2018\Quizz_Pomme\Images\wireless-router-300px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804" y="4739867"/>
              <a:ext cx="1132497" cy="849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Rectangle 43"/>
            <p:cNvSpPr/>
            <p:nvPr/>
          </p:nvSpPr>
          <p:spPr>
            <a:xfrm>
              <a:off x="4594173" y="5589240"/>
              <a:ext cx="1577759" cy="3395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200" dirty="0" smtClean="0"/>
                <a:t>Borne </a:t>
              </a:r>
              <a:r>
                <a:rPr lang="fr-FR" sz="1200" dirty="0" err="1" smtClean="0"/>
                <a:t>WiFi</a:t>
              </a:r>
              <a:endParaRPr lang="fr-FR" sz="1200" dirty="0"/>
            </a:p>
          </p:txBody>
        </p:sp>
      </p:grpSp>
      <p:cxnSp>
        <p:nvCxnSpPr>
          <p:cNvPr id="19" name="Connecteur droit 18"/>
          <p:cNvCxnSpPr>
            <a:stCxn id="28" idx="3"/>
            <a:endCxn id="37" idx="1"/>
          </p:cNvCxnSpPr>
          <p:nvPr/>
        </p:nvCxnSpPr>
        <p:spPr>
          <a:xfrm>
            <a:off x="1263061" y="4326751"/>
            <a:ext cx="2857031" cy="305581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43" idx="3"/>
            <a:endCxn id="37" idx="1"/>
          </p:cNvCxnSpPr>
          <p:nvPr/>
        </p:nvCxnSpPr>
        <p:spPr>
          <a:xfrm flipV="1">
            <a:off x="3298525" y="4632332"/>
            <a:ext cx="821567" cy="840911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37" idx="3"/>
            <a:endCxn id="34" idx="1"/>
          </p:cNvCxnSpPr>
          <p:nvPr/>
        </p:nvCxnSpPr>
        <p:spPr>
          <a:xfrm flipV="1">
            <a:off x="5034722" y="4495034"/>
            <a:ext cx="1213572" cy="13729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34" idx="3"/>
            <a:endCxn id="40" idx="1"/>
          </p:cNvCxnSpPr>
          <p:nvPr/>
        </p:nvCxnSpPr>
        <p:spPr>
          <a:xfrm>
            <a:off x="6869247" y="4495034"/>
            <a:ext cx="835158" cy="15519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31" idx="3"/>
            <a:endCxn id="43" idx="1"/>
          </p:cNvCxnSpPr>
          <p:nvPr/>
        </p:nvCxnSpPr>
        <p:spPr>
          <a:xfrm flipV="1">
            <a:off x="1231912" y="5473243"/>
            <a:ext cx="1142758" cy="5549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161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8. Mettre en place un réseau</a:t>
            </a:r>
            <a:br>
              <a:rPr lang="fr-FR" dirty="0"/>
            </a:br>
            <a:r>
              <a:rPr lang="fr-FR" dirty="0" smtClean="0"/>
              <a:t>Architecture client-serveur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David Violeau – Xavier Pessoles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21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640960" cy="504056"/>
          </a:xfrm>
        </p:spPr>
        <p:txBody>
          <a:bodyPr/>
          <a:lstStyle/>
          <a:p>
            <a:r>
              <a:rPr lang="fr-FR" dirty="0" smtClean="0"/>
              <a:t>Associer chacun des clients à son serveur</a:t>
            </a:r>
            <a:endParaRPr lang="fr-FR" dirty="0"/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>
          <a:xfrm>
            <a:off x="251520" y="1772816"/>
            <a:ext cx="3600400" cy="19442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Clients</a:t>
            </a:r>
          </a:p>
          <a:p>
            <a:pPr lvl="1"/>
            <a:r>
              <a:rPr lang="fr-FR" dirty="0" smtClean="0"/>
              <a:t>Firefox – Chrome</a:t>
            </a:r>
          </a:p>
          <a:p>
            <a:pPr lvl="1"/>
            <a:r>
              <a:rPr lang="fr-FR" dirty="0" smtClean="0"/>
              <a:t>Thunderbird – Outlook</a:t>
            </a:r>
          </a:p>
          <a:p>
            <a:pPr lvl="1"/>
            <a:r>
              <a:rPr lang="fr-FR" dirty="0" smtClean="0"/>
              <a:t>Filezilla</a:t>
            </a: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>
          <a:xfrm>
            <a:off x="5292080" y="1772816"/>
            <a:ext cx="3600400" cy="19442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Serveurs</a:t>
            </a:r>
          </a:p>
          <a:p>
            <a:pPr lvl="1"/>
            <a:r>
              <a:rPr lang="fr-FR" dirty="0" smtClean="0"/>
              <a:t>Serveur POP – IMAP</a:t>
            </a:r>
          </a:p>
          <a:p>
            <a:pPr lvl="1"/>
            <a:r>
              <a:rPr lang="fr-FR" dirty="0" smtClean="0"/>
              <a:t>Serveur HTTP (Apache)</a:t>
            </a:r>
          </a:p>
          <a:p>
            <a:pPr lvl="1"/>
            <a:r>
              <a:rPr lang="fr-FR" dirty="0" smtClean="0"/>
              <a:t>Serveur FTP</a:t>
            </a:r>
            <a:endParaRPr lang="fr-FR" dirty="0"/>
          </a:p>
        </p:txBody>
      </p:sp>
      <p:sp>
        <p:nvSpPr>
          <p:cNvPr id="9" name="Espace réservé du contenu 4">
            <a:extLst>
              <a:ext uri="{FF2B5EF4-FFF2-40B4-BE49-F238E27FC236}">
                <a16:creationId xmlns="" xmlns:a16="http://schemas.microsoft.com/office/drawing/2014/main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251520" y="3501008"/>
            <a:ext cx="8585788" cy="285057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FF0000"/>
                </a:solidFill>
              </a:rPr>
              <a:t>Solution :</a:t>
            </a:r>
          </a:p>
          <a:p>
            <a:pPr lvl="1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Espace réservé du contenu 4"/>
          <p:cNvSpPr txBox="1">
            <a:spLocks/>
          </p:cNvSpPr>
          <p:nvPr/>
        </p:nvSpPr>
        <p:spPr>
          <a:xfrm>
            <a:off x="323528" y="4149080"/>
            <a:ext cx="3600400" cy="19442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Clients</a:t>
            </a:r>
          </a:p>
          <a:p>
            <a:pPr lvl="1"/>
            <a:r>
              <a:rPr lang="fr-FR" dirty="0" smtClean="0"/>
              <a:t>Firefox – Chrome</a:t>
            </a:r>
          </a:p>
          <a:p>
            <a:pPr lvl="1"/>
            <a:r>
              <a:rPr lang="fr-FR" dirty="0" smtClean="0"/>
              <a:t>Thunderbird – Outlook</a:t>
            </a:r>
          </a:p>
          <a:p>
            <a:pPr lvl="1"/>
            <a:r>
              <a:rPr lang="fr-FR" dirty="0" smtClean="0"/>
              <a:t>Filezilla</a:t>
            </a:r>
          </a:p>
        </p:txBody>
      </p:sp>
      <p:sp>
        <p:nvSpPr>
          <p:cNvPr id="11" name="Espace réservé du contenu 4"/>
          <p:cNvSpPr txBox="1">
            <a:spLocks/>
          </p:cNvSpPr>
          <p:nvPr/>
        </p:nvSpPr>
        <p:spPr>
          <a:xfrm>
            <a:off x="5364088" y="4149080"/>
            <a:ext cx="3600400" cy="19442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Serveurs</a:t>
            </a:r>
          </a:p>
          <a:p>
            <a:pPr lvl="1"/>
            <a:r>
              <a:rPr lang="fr-FR" dirty="0" smtClean="0"/>
              <a:t>Serveur POP – IMAP</a:t>
            </a:r>
          </a:p>
          <a:p>
            <a:pPr lvl="1"/>
            <a:r>
              <a:rPr lang="fr-FR" dirty="0" smtClean="0"/>
              <a:t>Serveur HTTP (Apache)</a:t>
            </a:r>
          </a:p>
          <a:p>
            <a:pPr lvl="1"/>
            <a:r>
              <a:rPr lang="fr-FR" dirty="0" smtClean="0"/>
              <a:t>Serveur FTP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3851920" y="4813979"/>
            <a:ext cx="1872208" cy="487229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3923928" y="4926298"/>
            <a:ext cx="1800200" cy="37491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923928" y="5661248"/>
            <a:ext cx="18002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977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8</a:t>
            </a:r>
            <a:r>
              <a:rPr lang="fr-FR" dirty="0"/>
              <a:t>. Mettre en place un </a:t>
            </a:r>
            <a:r>
              <a:rPr lang="fr-FR" dirty="0" smtClean="0"/>
              <a:t>réseau</a:t>
            </a:r>
            <a:br>
              <a:rPr lang="fr-FR" dirty="0" smtClean="0"/>
            </a:br>
            <a:r>
              <a:rPr lang="fr-FR" dirty="0" smtClean="0"/>
              <a:t>Notions de couches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640960" cy="2304256"/>
          </a:xfrm>
        </p:spPr>
        <p:txBody>
          <a:bodyPr>
            <a:normAutofit/>
          </a:bodyPr>
          <a:lstStyle/>
          <a:p>
            <a:r>
              <a:rPr lang="fr-FR" dirty="0" smtClean="0"/>
              <a:t>Le modèle OSI est organisé en couches..</a:t>
            </a:r>
          </a:p>
          <a:p>
            <a:r>
              <a:rPr lang="fr-FR" dirty="0" smtClean="0"/>
              <a:t>Répartir les couches suivantes dans les couches </a:t>
            </a:r>
            <a:r>
              <a:rPr lang="fr-FR" dirty="0"/>
              <a:t>« matérielle » et </a:t>
            </a:r>
            <a:r>
              <a:rPr lang="fr-FR" dirty="0" smtClean="0"/>
              <a:t>« haute ».</a:t>
            </a:r>
          </a:p>
          <a:p>
            <a:r>
              <a:rPr lang="fr-FR" dirty="0" smtClean="0"/>
              <a:t>Couche d’application, de présentation, de session, de transport, de réseau, de liaison, physique</a:t>
            </a:r>
            <a:endParaRPr lang="fr-FR" dirty="0"/>
          </a:p>
        </p:txBody>
      </p:sp>
      <p:sp>
        <p:nvSpPr>
          <p:cNvPr id="6" name="Espace réservé du contenu 4">
            <a:extLst>
              <a:ext uri="{FF2B5EF4-FFF2-40B4-BE49-F238E27FC236}">
                <a16:creationId xmlns="" xmlns:a16="http://schemas.microsoft.com/office/drawing/2014/main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251520" y="3429000"/>
            <a:ext cx="8585788" cy="2922587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FF0000"/>
                </a:solidFill>
              </a:rPr>
              <a:t>Solution </a:t>
            </a: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lvl="1"/>
            <a:endParaRPr lang="fr-FR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013773"/>
              </p:ext>
            </p:extLst>
          </p:nvPr>
        </p:nvGraphicFramePr>
        <p:xfrm>
          <a:off x="1043608" y="4365104"/>
          <a:ext cx="60960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Couche Matérielle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Couche haute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Couche Physique</a:t>
                      </a:r>
                    </a:p>
                    <a:p>
                      <a:r>
                        <a:rPr lang="fr-FR" dirty="0" smtClean="0"/>
                        <a:t>Couche</a:t>
                      </a:r>
                      <a:r>
                        <a:rPr lang="fr-FR" baseline="0" dirty="0" smtClean="0"/>
                        <a:t> de liaison</a:t>
                      </a:r>
                    </a:p>
                    <a:p>
                      <a:r>
                        <a:rPr lang="fr-FR" baseline="0" dirty="0" smtClean="0"/>
                        <a:t>Couche de réseau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Couche de transport</a:t>
                      </a:r>
                    </a:p>
                    <a:p>
                      <a:r>
                        <a:rPr lang="fr-FR" dirty="0" smtClean="0"/>
                        <a:t>Couche de session</a:t>
                      </a:r>
                    </a:p>
                    <a:p>
                      <a:r>
                        <a:rPr lang="fr-FR" dirty="0" smtClean="0"/>
                        <a:t>Couche de présentation</a:t>
                      </a:r>
                    </a:p>
                    <a:p>
                      <a:r>
                        <a:rPr lang="fr-FR" dirty="0" smtClean="0"/>
                        <a:t>Couche d’application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073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8</a:t>
            </a:r>
            <a:r>
              <a:rPr lang="fr-FR" dirty="0"/>
              <a:t>. Mettre en place un </a:t>
            </a:r>
            <a:r>
              <a:rPr lang="fr-FR" dirty="0" smtClean="0"/>
              <a:t>réseau</a:t>
            </a:r>
            <a:br>
              <a:rPr lang="fr-FR" dirty="0" smtClean="0"/>
            </a:br>
            <a:r>
              <a:rPr lang="fr-FR" dirty="0" smtClean="0"/>
              <a:t>Notions de couches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640960" cy="2304256"/>
          </a:xfrm>
        </p:spPr>
        <p:txBody>
          <a:bodyPr>
            <a:normAutofit/>
          </a:bodyPr>
          <a:lstStyle/>
          <a:p>
            <a:r>
              <a:rPr lang="fr-FR" dirty="0" smtClean="0"/>
              <a:t>Pour chaque couche de la couche matérielle (physique, liaison, réseau) associer un matériel (routeur, switch, hub) et l’unité de données du protocole associée à la couche (bit, trame, paquet)</a:t>
            </a:r>
            <a:endParaRPr lang="fr-FR" dirty="0"/>
          </a:p>
        </p:txBody>
      </p:sp>
      <p:sp>
        <p:nvSpPr>
          <p:cNvPr id="6" name="Espace réservé du contenu 4">
            <a:extLst>
              <a:ext uri="{FF2B5EF4-FFF2-40B4-BE49-F238E27FC236}">
                <a16:creationId xmlns="" xmlns:a16="http://schemas.microsoft.com/office/drawing/2014/main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251520" y="3429000"/>
            <a:ext cx="8585788" cy="2922587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FF0000"/>
                </a:solidFill>
              </a:rPr>
              <a:t>Solution </a:t>
            </a: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lvl="1"/>
            <a:endParaRPr lang="fr-FR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610661"/>
              </p:ext>
            </p:extLst>
          </p:nvPr>
        </p:nvGraphicFramePr>
        <p:xfrm>
          <a:off x="467545" y="4149080"/>
          <a:ext cx="820891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2736304"/>
                <a:gridCol w="2736304"/>
              </a:tblGrid>
              <a:tr h="581751">
                <a:tc>
                  <a:txBody>
                    <a:bodyPr/>
                    <a:lstStyle/>
                    <a:p>
                      <a:r>
                        <a:rPr lang="fr-FR" dirty="0" smtClean="0"/>
                        <a:t>Couche Matérielle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Matériel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Unité</a:t>
                      </a:r>
                      <a:r>
                        <a:rPr lang="fr-FR" baseline="0" dirty="0" smtClean="0"/>
                        <a:t> de données du protocole</a:t>
                      </a:r>
                      <a:endParaRPr lang="fr-FR" dirty="0"/>
                    </a:p>
                  </a:txBody>
                  <a:tcPr/>
                </a:tc>
              </a:tr>
              <a:tr h="642385">
                <a:tc>
                  <a:txBody>
                    <a:bodyPr/>
                    <a:lstStyle/>
                    <a:p>
                      <a:r>
                        <a:rPr lang="fr-FR" dirty="0" smtClean="0"/>
                        <a:t>1. Couche Physique</a:t>
                      </a:r>
                    </a:p>
                    <a:p>
                      <a:r>
                        <a:rPr lang="fr-FR" dirty="0" smtClean="0"/>
                        <a:t>2. Couche</a:t>
                      </a:r>
                      <a:r>
                        <a:rPr lang="fr-FR" baseline="0" dirty="0" smtClean="0"/>
                        <a:t> de liaison</a:t>
                      </a:r>
                    </a:p>
                    <a:p>
                      <a:r>
                        <a:rPr lang="fr-FR" baseline="0" dirty="0" smtClean="0"/>
                        <a:t>3. Couche de réseau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Hub</a:t>
                      </a:r>
                    </a:p>
                    <a:p>
                      <a:r>
                        <a:rPr lang="fr-FR" dirty="0" smtClean="0"/>
                        <a:t>Switch</a:t>
                      </a:r>
                    </a:p>
                    <a:p>
                      <a:r>
                        <a:rPr lang="fr-FR" dirty="0" smtClean="0"/>
                        <a:t>Routeur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Bit</a:t>
                      </a:r>
                    </a:p>
                    <a:p>
                      <a:r>
                        <a:rPr lang="fr-FR" dirty="0" smtClean="0"/>
                        <a:t>Trame</a:t>
                      </a:r>
                    </a:p>
                    <a:p>
                      <a:r>
                        <a:rPr lang="fr-FR" dirty="0" smtClean="0"/>
                        <a:t>Paquet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566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8. Mettre en place un réseau</a:t>
            </a:r>
            <a:br>
              <a:rPr lang="fr-FR" dirty="0"/>
            </a:br>
            <a:r>
              <a:rPr lang="fr-FR" dirty="0"/>
              <a:t>Notions de couches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David Violeau – Xavier Pessoles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24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6912768" cy="1965612"/>
          </a:xfrm>
        </p:spPr>
        <p:txBody>
          <a:bodyPr/>
          <a:lstStyle/>
          <a:p>
            <a:r>
              <a:rPr lang="fr-FR" dirty="0" smtClean="0"/>
              <a:t>Le protocole Ethernet (couche 2) permet de communiquer entre différents types de machines (PC, Serveur, </a:t>
            </a:r>
            <a:r>
              <a:rPr lang="fr-FR" smtClean="0"/>
              <a:t>imprimante réseau). </a:t>
            </a:r>
            <a:endParaRPr lang="fr-FR" dirty="0" smtClean="0"/>
          </a:p>
          <a:p>
            <a:r>
              <a:rPr lang="fr-FR" dirty="0" smtClean="0"/>
              <a:t>Une trame Ethernet est constituée ainsi : 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452408" y="980728"/>
            <a:ext cx="14401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 smtClean="0"/>
              <a:t>7. Application</a:t>
            </a:r>
            <a:endParaRPr lang="fr-FR" sz="1400" dirty="0"/>
          </a:p>
        </p:txBody>
      </p:sp>
      <p:sp>
        <p:nvSpPr>
          <p:cNvPr id="9" name="Rectangle 8"/>
          <p:cNvSpPr/>
          <p:nvPr/>
        </p:nvSpPr>
        <p:spPr>
          <a:xfrm>
            <a:off x="7452408" y="1472131"/>
            <a:ext cx="14401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 smtClean="0"/>
              <a:t>6. Présentation</a:t>
            </a:r>
            <a:endParaRPr lang="fr-FR" sz="1400" dirty="0"/>
          </a:p>
        </p:txBody>
      </p:sp>
      <p:sp>
        <p:nvSpPr>
          <p:cNvPr id="10" name="Double flèche verticale 9"/>
          <p:cNvSpPr/>
          <p:nvPr/>
        </p:nvSpPr>
        <p:spPr>
          <a:xfrm>
            <a:off x="8100480" y="1270672"/>
            <a:ext cx="144016" cy="199548"/>
          </a:xfrm>
          <a:prstGeom prst="upDownArrow">
            <a:avLst>
              <a:gd name="adj1" fmla="val 54738"/>
              <a:gd name="adj2" fmla="val 54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452408" y="1963533"/>
            <a:ext cx="14401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 smtClean="0"/>
              <a:t>5. Session</a:t>
            </a:r>
            <a:endParaRPr lang="fr-FR" sz="1400" dirty="0"/>
          </a:p>
        </p:txBody>
      </p:sp>
      <p:sp>
        <p:nvSpPr>
          <p:cNvPr id="12" name="Double flèche verticale 11"/>
          <p:cNvSpPr/>
          <p:nvPr/>
        </p:nvSpPr>
        <p:spPr>
          <a:xfrm>
            <a:off x="8100480" y="1762074"/>
            <a:ext cx="144016" cy="199548"/>
          </a:xfrm>
          <a:prstGeom prst="upDownArrow">
            <a:avLst>
              <a:gd name="adj1" fmla="val 54738"/>
              <a:gd name="adj2" fmla="val 54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452408" y="2454937"/>
            <a:ext cx="14401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 smtClean="0"/>
              <a:t>4. Transport</a:t>
            </a:r>
            <a:endParaRPr lang="fr-FR" sz="1400" dirty="0"/>
          </a:p>
        </p:txBody>
      </p:sp>
      <p:sp>
        <p:nvSpPr>
          <p:cNvPr id="14" name="Double flèche verticale 13"/>
          <p:cNvSpPr/>
          <p:nvPr/>
        </p:nvSpPr>
        <p:spPr>
          <a:xfrm>
            <a:off x="8100480" y="2253477"/>
            <a:ext cx="144016" cy="199548"/>
          </a:xfrm>
          <a:prstGeom prst="upDownArrow">
            <a:avLst>
              <a:gd name="adj1" fmla="val 54738"/>
              <a:gd name="adj2" fmla="val 54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452408" y="2946340"/>
            <a:ext cx="14401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/>
              <a:t>3</a:t>
            </a:r>
            <a:r>
              <a:rPr lang="fr-FR" sz="1400" dirty="0" smtClean="0"/>
              <a:t>. Réseau</a:t>
            </a:r>
            <a:endParaRPr lang="fr-FR" sz="1400" dirty="0"/>
          </a:p>
        </p:txBody>
      </p:sp>
      <p:sp>
        <p:nvSpPr>
          <p:cNvPr id="16" name="Double flèche verticale 15"/>
          <p:cNvSpPr/>
          <p:nvPr/>
        </p:nvSpPr>
        <p:spPr>
          <a:xfrm>
            <a:off x="8100480" y="2744881"/>
            <a:ext cx="144016" cy="199548"/>
          </a:xfrm>
          <a:prstGeom prst="upDownArrow">
            <a:avLst>
              <a:gd name="adj1" fmla="val 54738"/>
              <a:gd name="adj2" fmla="val 54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7452408" y="3437744"/>
            <a:ext cx="14401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dirty="0"/>
              <a:t>2</a:t>
            </a:r>
            <a:r>
              <a:rPr lang="fr-FR" sz="1100" dirty="0" smtClean="0"/>
              <a:t>. Liaison de données</a:t>
            </a:r>
            <a:endParaRPr lang="fr-FR" sz="1100" dirty="0"/>
          </a:p>
        </p:txBody>
      </p:sp>
      <p:sp>
        <p:nvSpPr>
          <p:cNvPr id="22" name="Double flèche verticale 21"/>
          <p:cNvSpPr/>
          <p:nvPr/>
        </p:nvSpPr>
        <p:spPr>
          <a:xfrm>
            <a:off x="8100480" y="3236284"/>
            <a:ext cx="144016" cy="199548"/>
          </a:xfrm>
          <a:prstGeom prst="upDownArrow">
            <a:avLst>
              <a:gd name="adj1" fmla="val 54738"/>
              <a:gd name="adj2" fmla="val 54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7452408" y="3929146"/>
            <a:ext cx="14401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 smtClean="0"/>
              <a:t>1. Physique</a:t>
            </a:r>
            <a:endParaRPr lang="fr-FR" sz="1400" dirty="0"/>
          </a:p>
        </p:txBody>
      </p:sp>
      <p:sp>
        <p:nvSpPr>
          <p:cNvPr id="24" name="Double flèche verticale 23"/>
          <p:cNvSpPr/>
          <p:nvPr/>
        </p:nvSpPr>
        <p:spPr>
          <a:xfrm>
            <a:off x="8100480" y="3727688"/>
            <a:ext cx="144016" cy="199548"/>
          </a:xfrm>
          <a:prstGeom prst="upDownArrow">
            <a:avLst>
              <a:gd name="adj1" fmla="val 54738"/>
              <a:gd name="adj2" fmla="val 54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5" name="Tableau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430020"/>
              </p:ext>
            </p:extLst>
          </p:nvPr>
        </p:nvGraphicFramePr>
        <p:xfrm>
          <a:off x="251520" y="2946340"/>
          <a:ext cx="67687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750"/>
                <a:gridCol w="1353750"/>
                <a:gridCol w="1353750"/>
                <a:gridCol w="1353750"/>
                <a:gridCol w="1353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ADRESSE MAC </a:t>
                      </a:r>
                    </a:p>
                    <a:p>
                      <a:pPr algn="ctr"/>
                      <a:r>
                        <a:rPr lang="fr-FR" sz="1200" dirty="0" smtClean="0"/>
                        <a:t>(Destinataire)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ADRESSE MAC </a:t>
                      </a:r>
                    </a:p>
                    <a:p>
                      <a:pPr algn="ctr"/>
                      <a:r>
                        <a:rPr lang="fr-FR" sz="1200" dirty="0" smtClean="0"/>
                        <a:t>(Expéditeur)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Protocole couche 3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Données à transmettre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Code</a:t>
                      </a:r>
                      <a:r>
                        <a:rPr lang="fr-FR" sz="1200" baseline="0" dirty="0" smtClean="0"/>
                        <a:t> redondance cyclique</a:t>
                      </a:r>
                      <a:endParaRPr lang="fr-FR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6" name="Espace réservé du contenu 6"/>
          <p:cNvSpPr txBox="1">
            <a:spLocks/>
          </p:cNvSpPr>
          <p:nvPr/>
        </p:nvSpPr>
        <p:spPr>
          <a:xfrm>
            <a:off x="251520" y="3695636"/>
            <a:ext cx="6912768" cy="19656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VRAI/FAUX</a:t>
            </a:r>
          </a:p>
          <a:p>
            <a:endParaRPr lang="fr-FR" dirty="0"/>
          </a:p>
        </p:txBody>
      </p:sp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23436"/>
              </p:ext>
            </p:extLst>
          </p:nvPr>
        </p:nvGraphicFramePr>
        <p:xfrm>
          <a:off x="251520" y="4217178"/>
          <a:ext cx="8641048" cy="2162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136"/>
                <a:gridCol w="576064"/>
                <a:gridCol w="4550848"/>
              </a:tblGrid>
              <a:tr h="198421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Question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V/F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Commentaires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2494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L’adresse MAC est unique pour</a:t>
                      </a:r>
                      <a:r>
                        <a:rPr lang="fr-FR" sz="900" baseline="0" dirty="0" smtClean="0">
                          <a:solidFill>
                            <a:schemeClr val="tx1"/>
                          </a:solidFill>
                        </a:rPr>
                        <a:t> une seule carte </a:t>
                      </a:r>
                      <a:r>
                        <a:rPr lang="fr-FR" sz="900" baseline="0" dirty="0" smtClean="0">
                          <a:solidFill>
                            <a:schemeClr val="tx1"/>
                          </a:solidFill>
                        </a:rPr>
                        <a:t>réseau.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VRAI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Chaque constructeur</a:t>
                      </a:r>
                      <a:r>
                        <a:rPr lang="fr-FR" sz="900" baseline="0" dirty="0" smtClean="0">
                          <a:solidFill>
                            <a:schemeClr val="tx1"/>
                          </a:solidFill>
                        </a:rPr>
                        <a:t> de carte réseau dispose d’une plage d’adresse MAC qu’il attribue à chacune des cartes fabriquées. Initialement 2</a:t>
                      </a:r>
                      <a:r>
                        <a:rPr lang="fr-FR" sz="900" baseline="3000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r>
                        <a:rPr lang="fr-FR" sz="900" baseline="0" dirty="0" smtClean="0">
                          <a:solidFill>
                            <a:schemeClr val="tx1"/>
                          </a:solidFill>
                        </a:rPr>
                        <a:t> adresses étaient disponibles.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473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L’adresse MAC change lorsqu’on change de réseau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FAUX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Quel que soit</a:t>
                      </a:r>
                      <a:r>
                        <a:rPr lang="fr-FR" sz="900" baseline="0" dirty="0" smtClean="0">
                          <a:solidFill>
                            <a:schemeClr val="tx1"/>
                          </a:solidFill>
                        </a:rPr>
                        <a:t> le réseau sur lequel on se situe l’adresse MAC restera la même car il s’agit d’un paramètre matériel. 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219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On peut changer</a:t>
                      </a:r>
                      <a:r>
                        <a:rPr lang="fr-FR" sz="900" baseline="0" dirty="0" smtClean="0">
                          <a:solidFill>
                            <a:schemeClr val="tx1"/>
                          </a:solidFill>
                        </a:rPr>
                        <a:t> son adresse MAC. 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VRAI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Il est en</a:t>
                      </a:r>
                      <a:r>
                        <a:rPr lang="fr-FR" sz="900" baseline="0" dirty="0" smtClean="0">
                          <a:solidFill>
                            <a:schemeClr val="tx1"/>
                          </a:solidFill>
                        </a:rPr>
                        <a:t> effet possible de modifier son adresse MAC. Mais il faut éviter cela. 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473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Toutes les adresses MAC sont</a:t>
                      </a:r>
                      <a:r>
                        <a:rPr lang="fr-FR" sz="900" baseline="0" dirty="0" smtClean="0">
                          <a:solidFill>
                            <a:schemeClr val="tx1"/>
                          </a:solidFill>
                        </a:rPr>
                        <a:t> utilisables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FAUX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L’adresse FF:FF:FF:FF:FF:FF</a:t>
                      </a:r>
                      <a:r>
                        <a:rPr lang="fr-FR" sz="900" baseline="0" dirty="0" smtClean="0">
                          <a:solidFill>
                            <a:schemeClr val="tx1"/>
                          </a:solidFill>
                        </a:rPr>
                        <a:t> est une adresse de broadcast. Cela signifie que quand une trame est adressée à cette adresse MAC, toute carte réseau doit lire les données. 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219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L’adresse MAC permet de communiquer entre 2 PC sur un réseau. 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VRAI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473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L’adresse MAC permet de communiquer entre</a:t>
                      </a:r>
                      <a:r>
                        <a:rPr lang="fr-FR" sz="900" baseline="0" dirty="0" smtClean="0">
                          <a:solidFill>
                            <a:schemeClr val="tx1"/>
                          </a:solidFill>
                        </a:rPr>
                        <a:t> 2 PC sur 2 réseaux différents. 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FAUX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Une trame ne peut aller interroger tous les PC d</a:t>
                      </a:r>
                      <a:r>
                        <a:rPr lang="fr-FR" sz="900" baseline="0" dirty="0" smtClean="0">
                          <a:solidFill>
                            <a:schemeClr val="tx1"/>
                          </a:solidFill>
                        </a:rPr>
                        <a:t>u monde pour chercher son destinataire. 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272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David Violeau – Xavier Pessoles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92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</a:t>
            </a:r>
            <a:br>
              <a:rPr lang="fr-FR" dirty="0"/>
            </a:br>
            <a:r>
              <a:rPr lang="fr-FR" dirty="0"/>
              <a:t>Séquences d’instruction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5060440" cy="5400600"/>
          </a:xfrm>
        </p:spPr>
        <p:txBody>
          <a:bodyPr>
            <a:normAutofit/>
          </a:bodyPr>
          <a:lstStyle/>
          <a:p>
            <a:r>
              <a:rPr lang="fr-FR" sz="1800" dirty="0"/>
              <a:t>L’objectif est que scratch mange « la première » pomme et atteigne la cloche. 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Les instructions disponibles sont les suivantes :</a:t>
            </a:r>
          </a:p>
          <a:p>
            <a:pPr lvl="1"/>
            <a:r>
              <a:rPr lang="fr-FR" sz="1600" dirty="0"/>
              <a:t>Haut</a:t>
            </a:r>
          </a:p>
          <a:p>
            <a:pPr lvl="1"/>
            <a:r>
              <a:rPr lang="fr-FR" sz="1600" dirty="0"/>
              <a:t>Bas</a:t>
            </a:r>
          </a:p>
          <a:p>
            <a:pPr lvl="1"/>
            <a:r>
              <a:rPr lang="fr-FR" sz="1600" dirty="0"/>
              <a:t>Gauche</a:t>
            </a:r>
          </a:p>
          <a:p>
            <a:pPr lvl="1"/>
            <a:r>
              <a:rPr lang="fr-FR" sz="1600" dirty="0"/>
              <a:t>Droite</a:t>
            </a:r>
          </a:p>
          <a:p>
            <a:pPr lvl="1"/>
            <a:r>
              <a:rPr lang="fr-FR" sz="1600" dirty="0"/>
              <a:t>Manger</a:t>
            </a:r>
          </a:p>
          <a:p>
            <a:pPr lvl="1"/>
            <a:r>
              <a:rPr lang="fr-FR" sz="1600" dirty="0"/>
              <a:t>Sonner</a:t>
            </a:r>
          </a:p>
          <a:p>
            <a:pPr lvl="1"/>
            <a:endParaRPr lang="fr-FR" sz="1600" dirty="0"/>
          </a:p>
          <a:p>
            <a:r>
              <a:rPr lang="fr-FR" sz="1800" dirty="0"/>
              <a:t>Donner la séquence d’instructions permettant de manger une seule pomme. </a:t>
            </a:r>
          </a:p>
          <a:p>
            <a:endParaRPr lang="fr-FR" sz="1800" dirty="0"/>
          </a:p>
          <a:p>
            <a:r>
              <a:rPr lang="fr-FR" sz="1800" b="1" i="1" dirty="0">
                <a:solidFill>
                  <a:srgbClr val="FF0000"/>
                </a:solidFill>
              </a:rPr>
              <a:t>Donner au stagiaire des boîtes à ordonner.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999" y="1165496"/>
            <a:ext cx="282375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5311959" y="3573016"/>
            <a:ext cx="3580521" cy="230425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5436096" y="4221648"/>
            <a:ext cx="1332147" cy="1366264"/>
            <a:chOff x="3357967" y="3151302"/>
            <a:chExt cx="1332147" cy="1366264"/>
          </a:xfrm>
        </p:grpSpPr>
        <p:grpSp>
          <p:nvGrpSpPr>
            <p:cNvPr id="27" name="Groupe 26"/>
            <p:cNvGrpSpPr/>
            <p:nvPr/>
          </p:nvGrpSpPr>
          <p:grpSpPr>
            <a:xfrm>
              <a:off x="3357967" y="4186584"/>
              <a:ext cx="1332147" cy="330982"/>
              <a:chOff x="3379780" y="3320988"/>
              <a:chExt cx="1332147" cy="330982"/>
            </a:xfrm>
          </p:grpSpPr>
          <p:sp>
            <p:nvSpPr>
              <p:cNvPr id="28" name="Chevron 27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Sonner</a:t>
                </a:r>
              </a:p>
            </p:txBody>
          </p:sp>
        </p:grpSp>
        <p:grpSp>
          <p:nvGrpSpPr>
            <p:cNvPr id="9" name="Groupe 8"/>
            <p:cNvGrpSpPr/>
            <p:nvPr/>
          </p:nvGrpSpPr>
          <p:grpSpPr>
            <a:xfrm>
              <a:off x="3357967" y="3151302"/>
              <a:ext cx="1332147" cy="330982"/>
              <a:chOff x="3379780" y="3320988"/>
              <a:chExt cx="1332147" cy="330982"/>
            </a:xfrm>
          </p:grpSpPr>
          <p:sp>
            <p:nvSpPr>
              <p:cNvPr id="6" name="Chevron 5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Droite</a:t>
                </a:r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3357967" y="3410123"/>
              <a:ext cx="1332147" cy="330982"/>
              <a:chOff x="3379780" y="3320988"/>
              <a:chExt cx="1332147" cy="330982"/>
            </a:xfrm>
          </p:grpSpPr>
          <p:sp>
            <p:nvSpPr>
              <p:cNvPr id="19" name="Chevron 18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Haut</a:t>
                </a:r>
              </a:p>
            </p:txBody>
          </p:sp>
        </p:grpSp>
        <p:grpSp>
          <p:nvGrpSpPr>
            <p:cNvPr id="21" name="Groupe 20"/>
            <p:cNvGrpSpPr/>
            <p:nvPr/>
          </p:nvGrpSpPr>
          <p:grpSpPr>
            <a:xfrm>
              <a:off x="3357967" y="3668944"/>
              <a:ext cx="1332147" cy="330982"/>
              <a:chOff x="3379780" y="3320988"/>
              <a:chExt cx="1332147" cy="330982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Manger</a:t>
                </a:r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3357967" y="3927765"/>
              <a:ext cx="1332147" cy="330982"/>
              <a:chOff x="3379780" y="3320988"/>
              <a:chExt cx="1332147" cy="330982"/>
            </a:xfrm>
          </p:grpSpPr>
          <p:sp>
            <p:nvSpPr>
              <p:cNvPr id="25" name="Chevron 24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Haut</a:t>
                </a:r>
              </a:p>
            </p:txBody>
          </p:sp>
        </p:grpSp>
      </p:grpSp>
      <p:grpSp>
        <p:nvGrpSpPr>
          <p:cNvPr id="31" name="Groupe 30"/>
          <p:cNvGrpSpPr/>
          <p:nvPr/>
        </p:nvGrpSpPr>
        <p:grpSpPr>
          <a:xfrm>
            <a:off x="7163602" y="4221648"/>
            <a:ext cx="1332147" cy="1366264"/>
            <a:chOff x="3357967" y="3151302"/>
            <a:chExt cx="1332147" cy="1366264"/>
          </a:xfrm>
        </p:grpSpPr>
        <p:grpSp>
          <p:nvGrpSpPr>
            <p:cNvPr id="32" name="Groupe 31"/>
            <p:cNvGrpSpPr/>
            <p:nvPr/>
          </p:nvGrpSpPr>
          <p:grpSpPr>
            <a:xfrm>
              <a:off x="3357967" y="4186584"/>
              <a:ext cx="1332147" cy="330982"/>
              <a:chOff x="3379780" y="3320988"/>
              <a:chExt cx="1332147" cy="330982"/>
            </a:xfrm>
          </p:grpSpPr>
          <p:sp>
            <p:nvSpPr>
              <p:cNvPr id="45" name="Chevron 44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Sonner</a:t>
                </a:r>
              </a:p>
            </p:txBody>
          </p:sp>
        </p:grpSp>
        <p:grpSp>
          <p:nvGrpSpPr>
            <p:cNvPr id="33" name="Groupe 32"/>
            <p:cNvGrpSpPr/>
            <p:nvPr/>
          </p:nvGrpSpPr>
          <p:grpSpPr>
            <a:xfrm>
              <a:off x="3357967" y="3151302"/>
              <a:ext cx="1332147" cy="330982"/>
              <a:chOff x="3379780" y="3320988"/>
              <a:chExt cx="1332147" cy="330982"/>
            </a:xfrm>
          </p:grpSpPr>
          <p:sp>
            <p:nvSpPr>
              <p:cNvPr id="43" name="Chevron 42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Haut</a:t>
                </a:r>
              </a:p>
            </p:txBody>
          </p:sp>
        </p:grpSp>
        <p:grpSp>
          <p:nvGrpSpPr>
            <p:cNvPr id="34" name="Groupe 33"/>
            <p:cNvGrpSpPr/>
            <p:nvPr/>
          </p:nvGrpSpPr>
          <p:grpSpPr>
            <a:xfrm>
              <a:off x="3357967" y="3410123"/>
              <a:ext cx="1332147" cy="330982"/>
              <a:chOff x="3379780" y="3320988"/>
              <a:chExt cx="1332147" cy="330982"/>
            </a:xfrm>
          </p:grpSpPr>
          <p:sp>
            <p:nvSpPr>
              <p:cNvPr id="41" name="Chevron 40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Droite</a:t>
                </a:r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3357967" y="3668944"/>
              <a:ext cx="1332147" cy="330982"/>
              <a:chOff x="3379780" y="3320988"/>
              <a:chExt cx="1332147" cy="330982"/>
            </a:xfrm>
          </p:grpSpPr>
          <p:sp>
            <p:nvSpPr>
              <p:cNvPr id="39" name="Chevron 38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Manger</a:t>
                </a:r>
              </a:p>
            </p:txBody>
          </p:sp>
        </p:grpSp>
        <p:grpSp>
          <p:nvGrpSpPr>
            <p:cNvPr id="36" name="Groupe 35"/>
            <p:cNvGrpSpPr/>
            <p:nvPr/>
          </p:nvGrpSpPr>
          <p:grpSpPr>
            <a:xfrm>
              <a:off x="3357967" y="3927765"/>
              <a:ext cx="1332147" cy="330982"/>
              <a:chOff x="3379780" y="3320988"/>
              <a:chExt cx="1332147" cy="330982"/>
            </a:xfrm>
          </p:grpSpPr>
          <p:sp>
            <p:nvSpPr>
              <p:cNvPr id="37" name="Chevron 36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Haut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241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Séquences d’instruction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4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5060440" cy="2808312"/>
          </a:xfrm>
        </p:spPr>
        <p:txBody>
          <a:bodyPr>
            <a:normAutofit lnSpcReduction="10000"/>
          </a:bodyPr>
          <a:lstStyle/>
          <a:p>
            <a:r>
              <a:rPr lang="fr-FR" sz="1800" dirty="0"/>
              <a:t>L’objectif est que scratch mange « la première » pomme et atteigne la cloche. </a:t>
            </a:r>
          </a:p>
          <a:p>
            <a:r>
              <a:rPr lang="fr-FR" sz="1800" dirty="0"/>
              <a:t>Afin de donner un effet de déplacement, Scratch doit se déplacer par pas de 20 pixels en x ou en y.</a:t>
            </a:r>
          </a:p>
          <a:p>
            <a:r>
              <a:rPr lang="fr-FR" sz="1800" dirty="0"/>
              <a:t>Une case fait 80 pixels de large. </a:t>
            </a:r>
          </a:p>
          <a:p>
            <a:r>
              <a:rPr lang="fr-FR" sz="1800" dirty="0"/>
              <a:t>Donner la séquence d’instructions permettant de manger une seule pomme. </a:t>
            </a:r>
          </a:p>
          <a:p>
            <a:r>
              <a:rPr lang="fr-FR" sz="1800" b="1" i="1" dirty="0">
                <a:solidFill>
                  <a:srgbClr val="FF0000"/>
                </a:solidFill>
              </a:rPr>
              <a:t>QCM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999" y="1165496"/>
            <a:ext cx="282375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251520" y="3573016"/>
            <a:ext cx="8640960" cy="273630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sp>
        <p:nvSpPr>
          <p:cNvPr id="10" name="Espace réservé du contenu 4"/>
          <p:cNvSpPr txBox="1">
            <a:spLocks/>
          </p:cNvSpPr>
          <p:nvPr/>
        </p:nvSpPr>
        <p:spPr>
          <a:xfrm>
            <a:off x="517982" y="3932286"/>
            <a:ext cx="1908000" cy="165695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600" dirty="0"/>
          </a:p>
        </p:txBody>
      </p:sp>
      <p:sp>
        <p:nvSpPr>
          <p:cNvPr id="11" name="Espace réservé du contenu 4"/>
          <p:cNvSpPr txBox="1">
            <a:spLocks/>
          </p:cNvSpPr>
          <p:nvPr/>
        </p:nvSpPr>
        <p:spPr>
          <a:xfrm>
            <a:off x="2634895" y="3645024"/>
            <a:ext cx="3960440" cy="194421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 numCol="2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FR" sz="1600" dirty="0"/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6804248" y="3932286"/>
            <a:ext cx="1908000" cy="165695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FR" sz="1600" dirty="0"/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498999" y="5661248"/>
            <a:ext cx="1908000" cy="576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Cette solution répond à l’objectif, mais ne permet pas d’avoir un effet visuel d’avancée du robot. </a:t>
            </a:r>
          </a:p>
        </p:txBody>
      </p:sp>
      <p:sp>
        <p:nvSpPr>
          <p:cNvPr id="14" name="Espace réservé du contenu 4"/>
          <p:cNvSpPr txBox="1">
            <a:spLocks/>
          </p:cNvSpPr>
          <p:nvPr/>
        </p:nvSpPr>
        <p:spPr>
          <a:xfrm>
            <a:off x="2634894" y="5661248"/>
            <a:ext cx="3960441" cy="576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 anchor="ctr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600" dirty="0"/>
              <a:t>Bonne solution !</a:t>
            </a:r>
          </a:p>
        </p:txBody>
      </p:sp>
      <p:sp>
        <p:nvSpPr>
          <p:cNvPr id="15" name="Espace réservé du contenu 4"/>
          <p:cNvSpPr txBox="1">
            <a:spLocks/>
          </p:cNvSpPr>
          <p:nvPr/>
        </p:nvSpPr>
        <p:spPr>
          <a:xfrm>
            <a:off x="6804248" y="5663931"/>
            <a:ext cx="1908000" cy="576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Cette solution ne permet pas de manger les pommes. 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805908" y="4115229"/>
            <a:ext cx="1332147" cy="1366264"/>
            <a:chOff x="3357967" y="3151302"/>
            <a:chExt cx="1332147" cy="1366264"/>
          </a:xfrm>
        </p:grpSpPr>
        <p:grpSp>
          <p:nvGrpSpPr>
            <p:cNvPr id="17" name="Groupe 16"/>
            <p:cNvGrpSpPr/>
            <p:nvPr/>
          </p:nvGrpSpPr>
          <p:grpSpPr>
            <a:xfrm>
              <a:off x="3357967" y="4186584"/>
              <a:ext cx="1332147" cy="330982"/>
              <a:chOff x="3379780" y="3320988"/>
              <a:chExt cx="1332147" cy="330982"/>
            </a:xfrm>
          </p:grpSpPr>
          <p:sp>
            <p:nvSpPr>
              <p:cNvPr id="30" name="Chevron 29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Sonner</a:t>
                </a:r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3357967" y="3151302"/>
              <a:ext cx="1332147" cy="330982"/>
              <a:chOff x="3379780" y="3320988"/>
              <a:chExt cx="1332147" cy="330982"/>
            </a:xfrm>
          </p:grpSpPr>
          <p:sp>
            <p:nvSpPr>
              <p:cNvPr id="28" name="Chevron 27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Ajouter 80 à x</a:t>
                </a:r>
              </a:p>
            </p:txBody>
          </p:sp>
        </p:grpSp>
        <p:grpSp>
          <p:nvGrpSpPr>
            <p:cNvPr id="19" name="Groupe 18"/>
            <p:cNvGrpSpPr/>
            <p:nvPr/>
          </p:nvGrpSpPr>
          <p:grpSpPr>
            <a:xfrm>
              <a:off x="3357967" y="3410123"/>
              <a:ext cx="1332147" cy="330982"/>
              <a:chOff x="3379780" y="3320988"/>
              <a:chExt cx="1332147" cy="330982"/>
            </a:xfrm>
          </p:grpSpPr>
          <p:sp>
            <p:nvSpPr>
              <p:cNvPr id="26" name="Chevron 25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Ajouter 80 à y</a:t>
                </a:r>
              </a:p>
            </p:txBody>
          </p:sp>
        </p:grpSp>
        <p:grpSp>
          <p:nvGrpSpPr>
            <p:cNvPr id="20" name="Groupe 19"/>
            <p:cNvGrpSpPr/>
            <p:nvPr/>
          </p:nvGrpSpPr>
          <p:grpSpPr>
            <a:xfrm>
              <a:off x="3357967" y="3668944"/>
              <a:ext cx="1332147" cy="330982"/>
              <a:chOff x="3379780" y="3320988"/>
              <a:chExt cx="1332147" cy="330982"/>
            </a:xfrm>
          </p:grpSpPr>
          <p:sp>
            <p:nvSpPr>
              <p:cNvPr id="24" name="Chevron 23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Manger</a:t>
                </a:r>
              </a:p>
            </p:txBody>
          </p:sp>
        </p:grpSp>
        <p:grpSp>
          <p:nvGrpSpPr>
            <p:cNvPr id="21" name="Groupe 20"/>
            <p:cNvGrpSpPr/>
            <p:nvPr/>
          </p:nvGrpSpPr>
          <p:grpSpPr>
            <a:xfrm>
              <a:off x="3357967" y="3927765"/>
              <a:ext cx="1332147" cy="330982"/>
              <a:chOff x="3379780" y="3320988"/>
              <a:chExt cx="1332147" cy="330982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Ajouter 80 à y</a:t>
                </a:r>
              </a:p>
            </p:txBody>
          </p:sp>
        </p:grpSp>
      </p:grpSp>
      <p:grpSp>
        <p:nvGrpSpPr>
          <p:cNvPr id="32" name="Groupe 31"/>
          <p:cNvGrpSpPr/>
          <p:nvPr/>
        </p:nvGrpSpPr>
        <p:grpSpPr>
          <a:xfrm>
            <a:off x="7092174" y="4078203"/>
            <a:ext cx="1332147" cy="1366264"/>
            <a:chOff x="3357967" y="3151302"/>
            <a:chExt cx="1332147" cy="1366264"/>
          </a:xfrm>
        </p:grpSpPr>
        <p:grpSp>
          <p:nvGrpSpPr>
            <p:cNvPr id="33" name="Groupe 32"/>
            <p:cNvGrpSpPr/>
            <p:nvPr/>
          </p:nvGrpSpPr>
          <p:grpSpPr>
            <a:xfrm>
              <a:off x="3357967" y="4186584"/>
              <a:ext cx="1332147" cy="330982"/>
              <a:chOff x="3379780" y="3320988"/>
              <a:chExt cx="1332147" cy="330982"/>
            </a:xfrm>
          </p:grpSpPr>
          <p:sp>
            <p:nvSpPr>
              <p:cNvPr id="46" name="Chevron 45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Sonner</a:t>
                </a:r>
              </a:p>
            </p:txBody>
          </p:sp>
        </p:grpSp>
        <p:grpSp>
          <p:nvGrpSpPr>
            <p:cNvPr id="34" name="Groupe 33"/>
            <p:cNvGrpSpPr/>
            <p:nvPr/>
          </p:nvGrpSpPr>
          <p:grpSpPr>
            <a:xfrm>
              <a:off x="3357967" y="3151302"/>
              <a:ext cx="1332147" cy="330982"/>
              <a:chOff x="3379780" y="3320988"/>
              <a:chExt cx="1332147" cy="330982"/>
            </a:xfrm>
          </p:grpSpPr>
          <p:sp>
            <p:nvSpPr>
              <p:cNvPr id="44" name="Chevron 43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Enlever 80 à x</a:t>
                </a:r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3357967" y="3410123"/>
              <a:ext cx="1332147" cy="330982"/>
              <a:chOff x="3379780" y="3320988"/>
              <a:chExt cx="1332147" cy="330982"/>
            </a:xfrm>
          </p:grpSpPr>
          <p:sp>
            <p:nvSpPr>
              <p:cNvPr id="42" name="Chevron 41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Enlever 80 à y</a:t>
                </a:r>
              </a:p>
            </p:txBody>
          </p:sp>
        </p:grpSp>
        <p:grpSp>
          <p:nvGrpSpPr>
            <p:cNvPr id="36" name="Groupe 35"/>
            <p:cNvGrpSpPr/>
            <p:nvPr/>
          </p:nvGrpSpPr>
          <p:grpSpPr>
            <a:xfrm>
              <a:off x="3357967" y="3668944"/>
              <a:ext cx="1332147" cy="330982"/>
              <a:chOff x="3379780" y="3320988"/>
              <a:chExt cx="1332147" cy="330982"/>
            </a:xfrm>
          </p:grpSpPr>
          <p:sp>
            <p:nvSpPr>
              <p:cNvPr id="40" name="Chevron 39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Manger</a:t>
                </a:r>
              </a:p>
            </p:txBody>
          </p:sp>
        </p:grpSp>
        <p:grpSp>
          <p:nvGrpSpPr>
            <p:cNvPr id="37" name="Groupe 36"/>
            <p:cNvGrpSpPr/>
            <p:nvPr/>
          </p:nvGrpSpPr>
          <p:grpSpPr>
            <a:xfrm>
              <a:off x="3357967" y="3927765"/>
              <a:ext cx="1332147" cy="330982"/>
              <a:chOff x="3379780" y="3320988"/>
              <a:chExt cx="1332147" cy="330982"/>
            </a:xfrm>
          </p:grpSpPr>
          <p:sp>
            <p:nvSpPr>
              <p:cNvPr id="38" name="Chevron 37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Enlever 80 à y</a:t>
                </a:r>
              </a:p>
            </p:txBody>
          </p:sp>
        </p:grpSp>
      </p:grpSp>
      <p:grpSp>
        <p:nvGrpSpPr>
          <p:cNvPr id="106" name="Groupe 105"/>
          <p:cNvGrpSpPr/>
          <p:nvPr/>
        </p:nvGrpSpPr>
        <p:grpSpPr>
          <a:xfrm>
            <a:off x="3165652" y="3715484"/>
            <a:ext cx="2812696" cy="1873756"/>
            <a:chOff x="1740925" y="3510781"/>
            <a:chExt cx="2812696" cy="1873756"/>
          </a:xfrm>
        </p:grpSpPr>
        <p:grpSp>
          <p:nvGrpSpPr>
            <p:cNvPr id="9" name="Groupe 8"/>
            <p:cNvGrpSpPr/>
            <p:nvPr/>
          </p:nvGrpSpPr>
          <p:grpSpPr>
            <a:xfrm>
              <a:off x="1740925" y="3511647"/>
              <a:ext cx="1332147" cy="1872820"/>
              <a:chOff x="1740925" y="3511647"/>
              <a:chExt cx="1332147" cy="1872820"/>
            </a:xfrm>
          </p:grpSpPr>
          <p:grpSp>
            <p:nvGrpSpPr>
              <p:cNvPr id="50" name="Groupe 49"/>
              <p:cNvGrpSpPr/>
              <p:nvPr/>
            </p:nvGrpSpPr>
            <p:grpSpPr>
              <a:xfrm>
                <a:off x="1740925" y="3511647"/>
                <a:ext cx="1332147" cy="330982"/>
                <a:chOff x="3379780" y="3320988"/>
                <a:chExt cx="1332147" cy="330982"/>
              </a:xfrm>
            </p:grpSpPr>
            <p:sp>
              <p:nvSpPr>
                <p:cNvPr id="60" name="Chevron 59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64" name="Groupe 63"/>
              <p:cNvGrpSpPr/>
              <p:nvPr/>
            </p:nvGrpSpPr>
            <p:grpSpPr>
              <a:xfrm>
                <a:off x="1740925" y="3768620"/>
                <a:ext cx="1332147" cy="330982"/>
                <a:chOff x="3379780" y="3320988"/>
                <a:chExt cx="1332147" cy="330982"/>
              </a:xfrm>
            </p:grpSpPr>
            <p:sp>
              <p:nvSpPr>
                <p:cNvPr id="65" name="Chevron 64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67" name="Groupe 66"/>
              <p:cNvGrpSpPr/>
              <p:nvPr/>
            </p:nvGrpSpPr>
            <p:grpSpPr>
              <a:xfrm>
                <a:off x="1740925" y="4025593"/>
                <a:ext cx="1332147" cy="330982"/>
                <a:chOff x="3379780" y="3320988"/>
                <a:chExt cx="1332147" cy="330982"/>
              </a:xfrm>
            </p:grpSpPr>
            <p:sp>
              <p:nvSpPr>
                <p:cNvPr id="68" name="Chevron 67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70" name="Groupe 69"/>
              <p:cNvGrpSpPr/>
              <p:nvPr/>
            </p:nvGrpSpPr>
            <p:grpSpPr>
              <a:xfrm>
                <a:off x="1740925" y="4282566"/>
                <a:ext cx="1332147" cy="330982"/>
                <a:chOff x="3379780" y="3320988"/>
                <a:chExt cx="1332147" cy="330982"/>
              </a:xfrm>
            </p:grpSpPr>
            <p:sp>
              <p:nvSpPr>
                <p:cNvPr id="71" name="Chevron 70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73" name="Groupe 72"/>
              <p:cNvGrpSpPr/>
              <p:nvPr/>
            </p:nvGrpSpPr>
            <p:grpSpPr>
              <a:xfrm>
                <a:off x="1740925" y="4539539"/>
                <a:ext cx="1332147" cy="330982"/>
                <a:chOff x="3379780" y="3320988"/>
                <a:chExt cx="1332147" cy="330982"/>
              </a:xfrm>
            </p:grpSpPr>
            <p:sp>
              <p:nvSpPr>
                <p:cNvPr id="74" name="Chevron 73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79" name="Groupe 78"/>
              <p:cNvGrpSpPr/>
              <p:nvPr/>
            </p:nvGrpSpPr>
            <p:grpSpPr>
              <a:xfrm>
                <a:off x="1740925" y="4796512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0" name="Chevron 79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82" name="Groupe 81"/>
              <p:cNvGrpSpPr/>
              <p:nvPr/>
            </p:nvGrpSpPr>
            <p:grpSpPr>
              <a:xfrm>
                <a:off x="1740925" y="50534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3" name="Chevron 82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</p:grpSp>
        <p:grpSp>
          <p:nvGrpSpPr>
            <p:cNvPr id="7" name="Groupe 6"/>
            <p:cNvGrpSpPr/>
            <p:nvPr/>
          </p:nvGrpSpPr>
          <p:grpSpPr>
            <a:xfrm>
              <a:off x="3221474" y="3510781"/>
              <a:ext cx="1332147" cy="1873756"/>
              <a:chOff x="3221474" y="3510781"/>
              <a:chExt cx="1332147" cy="1873756"/>
            </a:xfrm>
          </p:grpSpPr>
          <p:grpSp>
            <p:nvGrpSpPr>
              <p:cNvPr id="85" name="Groupe 84"/>
              <p:cNvGrpSpPr/>
              <p:nvPr/>
            </p:nvGrpSpPr>
            <p:grpSpPr>
              <a:xfrm>
                <a:off x="3221474" y="3510781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6" name="Chevron 85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88" name="Groupe 87"/>
              <p:cNvGrpSpPr/>
              <p:nvPr/>
            </p:nvGrpSpPr>
            <p:grpSpPr>
              <a:xfrm>
                <a:off x="3221474" y="3767910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9" name="Chevron 88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Manger</a:t>
                  </a:r>
                </a:p>
              </p:txBody>
            </p:sp>
          </p:grpSp>
          <p:grpSp>
            <p:nvGrpSpPr>
              <p:cNvPr id="91" name="Groupe 90"/>
              <p:cNvGrpSpPr/>
              <p:nvPr/>
            </p:nvGrpSpPr>
            <p:grpSpPr>
              <a:xfrm>
                <a:off x="3221474" y="4025039"/>
                <a:ext cx="1332147" cy="330982"/>
                <a:chOff x="3379780" y="3320988"/>
                <a:chExt cx="1332147" cy="330982"/>
              </a:xfrm>
            </p:grpSpPr>
            <p:sp>
              <p:nvSpPr>
                <p:cNvPr id="92" name="Chevron 91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94" name="Groupe 93"/>
              <p:cNvGrpSpPr/>
              <p:nvPr/>
            </p:nvGrpSpPr>
            <p:grpSpPr>
              <a:xfrm>
                <a:off x="3221474" y="4282168"/>
                <a:ext cx="1332147" cy="330982"/>
                <a:chOff x="3379780" y="3320988"/>
                <a:chExt cx="1332147" cy="330982"/>
              </a:xfrm>
            </p:grpSpPr>
            <p:sp>
              <p:nvSpPr>
                <p:cNvPr id="95" name="Chevron 94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97" name="Groupe 96"/>
              <p:cNvGrpSpPr/>
              <p:nvPr/>
            </p:nvGrpSpPr>
            <p:grpSpPr>
              <a:xfrm>
                <a:off x="3221474" y="4539297"/>
                <a:ext cx="1332147" cy="330982"/>
                <a:chOff x="3379780" y="3320988"/>
                <a:chExt cx="1332147" cy="330982"/>
              </a:xfrm>
            </p:grpSpPr>
            <p:sp>
              <p:nvSpPr>
                <p:cNvPr id="98" name="Chevron 97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00" name="Groupe 99"/>
              <p:cNvGrpSpPr/>
              <p:nvPr/>
            </p:nvGrpSpPr>
            <p:grpSpPr>
              <a:xfrm>
                <a:off x="3221474" y="4796426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01" name="Chevron 100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03" name="Groupe 102"/>
              <p:cNvGrpSpPr/>
              <p:nvPr/>
            </p:nvGrpSpPr>
            <p:grpSpPr>
              <a:xfrm>
                <a:off x="3221474" y="505355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04" name="Chevron 103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Sonner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5511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Boucles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9"/>
            <a:ext cx="8640960" cy="2016224"/>
          </a:xfrm>
        </p:spPr>
        <p:txBody>
          <a:bodyPr>
            <a:normAutofit fontScale="92500"/>
          </a:bodyPr>
          <a:lstStyle/>
          <a:p>
            <a:r>
              <a:rPr lang="fr-FR" sz="1800" dirty="0"/>
              <a:t>L’objectif est que scratch mange « la première » pomme et atteigne la cloche. </a:t>
            </a:r>
          </a:p>
          <a:p>
            <a:r>
              <a:rPr lang="fr-FR" sz="1800" dirty="0"/>
              <a:t>Afin de donner un effet de déplacement, Scratch doit se déplacer par pas de 20 pixels en x ou en y.</a:t>
            </a:r>
          </a:p>
          <a:p>
            <a:r>
              <a:rPr lang="fr-FR" sz="1800" dirty="0"/>
              <a:t>Une case fait 80 pixels de large. </a:t>
            </a:r>
          </a:p>
          <a:p>
            <a:r>
              <a:rPr lang="fr-FR" sz="1800" dirty="0"/>
              <a:t>En utilisant la répétition,  donner la séquence permettant d’atteindre la première pomme.</a:t>
            </a:r>
          </a:p>
          <a:p>
            <a:r>
              <a:rPr lang="fr-FR" sz="1800" b="1" i="1" dirty="0">
                <a:solidFill>
                  <a:srgbClr val="FF0000"/>
                </a:solidFill>
              </a:rPr>
              <a:t>Donner au stagiaire des boîtes à ordonner.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52" y="3590369"/>
            <a:ext cx="282375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3059832" y="2996952"/>
            <a:ext cx="5832648" cy="331236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grpSp>
        <p:nvGrpSpPr>
          <p:cNvPr id="1024" name="Groupe 1023"/>
          <p:cNvGrpSpPr/>
          <p:nvPr/>
        </p:nvGrpSpPr>
        <p:grpSpPr>
          <a:xfrm>
            <a:off x="6701943" y="3115899"/>
            <a:ext cx="1974513" cy="3070739"/>
            <a:chOff x="507304" y="3501008"/>
            <a:chExt cx="1974513" cy="3070739"/>
          </a:xfrm>
        </p:grpSpPr>
        <p:grpSp>
          <p:nvGrpSpPr>
            <p:cNvPr id="25" name="Groupe 24"/>
            <p:cNvGrpSpPr/>
            <p:nvPr/>
          </p:nvGrpSpPr>
          <p:grpSpPr>
            <a:xfrm>
              <a:off x="640959" y="6240765"/>
              <a:ext cx="1332147" cy="330982"/>
              <a:chOff x="3379780" y="3320988"/>
              <a:chExt cx="1332147" cy="330982"/>
            </a:xfrm>
          </p:grpSpPr>
          <p:sp>
            <p:nvSpPr>
              <p:cNvPr id="26" name="Chevron 25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Sonner</a:t>
                </a:r>
              </a:p>
            </p:txBody>
          </p:sp>
        </p:grpSp>
        <p:grpSp>
          <p:nvGrpSpPr>
            <p:cNvPr id="111" name="Groupe 110"/>
            <p:cNvGrpSpPr/>
            <p:nvPr/>
          </p:nvGrpSpPr>
          <p:grpSpPr>
            <a:xfrm>
              <a:off x="507304" y="3501008"/>
              <a:ext cx="1974513" cy="868339"/>
              <a:chOff x="509254" y="4077072"/>
              <a:chExt cx="1974513" cy="868339"/>
            </a:xfrm>
          </p:grpSpPr>
          <p:grpSp>
            <p:nvGrpSpPr>
              <p:cNvPr id="62" name="Groupe 61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1" name="Chevron 80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7" name="Groupe 6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05" name="Chevron 104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9" name="Groupe 8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6" name="Groupe 5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08" name="Chevron 107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10" name="Rectangle 109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113" name="Groupe 112"/>
            <p:cNvGrpSpPr/>
            <p:nvPr/>
          </p:nvGrpSpPr>
          <p:grpSpPr>
            <a:xfrm>
              <a:off x="507304" y="4320287"/>
              <a:ext cx="1974513" cy="868339"/>
              <a:chOff x="509254" y="4077072"/>
              <a:chExt cx="1974513" cy="868339"/>
            </a:xfrm>
          </p:grpSpPr>
          <p:grpSp>
            <p:nvGrpSpPr>
              <p:cNvPr id="114" name="Groupe 113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24" name="Chevron 123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15" name="Groupe 114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21" name="Chevron 120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16" name="Groupe 115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17" name="Groupe 116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19" name="Chevron 118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18" name="Rectangle 117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112" name="Groupe 111"/>
            <p:cNvGrpSpPr/>
            <p:nvPr/>
          </p:nvGrpSpPr>
          <p:grpSpPr>
            <a:xfrm>
              <a:off x="642909" y="5139566"/>
              <a:ext cx="1332147" cy="330982"/>
              <a:chOff x="7576340" y="4124943"/>
              <a:chExt cx="1332147" cy="330982"/>
            </a:xfrm>
          </p:grpSpPr>
          <p:sp>
            <p:nvSpPr>
              <p:cNvPr id="126" name="Chevron 125"/>
              <p:cNvSpPr/>
              <p:nvPr/>
            </p:nvSpPr>
            <p:spPr>
              <a:xfrm rot="5400000">
                <a:off x="7554865" y="4146418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864372" y="4124943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  <p:grpSp>
          <p:nvGrpSpPr>
            <p:cNvPr id="129" name="Groupe 128"/>
            <p:cNvGrpSpPr/>
            <p:nvPr/>
          </p:nvGrpSpPr>
          <p:grpSpPr>
            <a:xfrm>
              <a:off x="507304" y="5421488"/>
              <a:ext cx="1974513" cy="868339"/>
              <a:chOff x="509254" y="4077072"/>
              <a:chExt cx="1974513" cy="868339"/>
            </a:xfrm>
          </p:grpSpPr>
          <p:grpSp>
            <p:nvGrpSpPr>
              <p:cNvPr id="130" name="Groupe 129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40" name="Chevron 139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31" name="Groupe 130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37" name="Chevron 136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32" name="Groupe 131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33" name="Groupe 132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35" name="Chevron 134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34" name="Rectangle 133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</p:grpSp>
      <p:grpSp>
        <p:nvGrpSpPr>
          <p:cNvPr id="143" name="Groupe 142"/>
          <p:cNvGrpSpPr/>
          <p:nvPr/>
        </p:nvGrpSpPr>
        <p:grpSpPr>
          <a:xfrm>
            <a:off x="4572000" y="3115831"/>
            <a:ext cx="1974513" cy="3070739"/>
            <a:chOff x="507304" y="3501008"/>
            <a:chExt cx="1974513" cy="3070739"/>
          </a:xfrm>
        </p:grpSpPr>
        <p:grpSp>
          <p:nvGrpSpPr>
            <p:cNvPr id="144" name="Groupe 143"/>
            <p:cNvGrpSpPr/>
            <p:nvPr/>
          </p:nvGrpSpPr>
          <p:grpSpPr>
            <a:xfrm>
              <a:off x="640959" y="6240765"/>
              <a:ext cx="1332147" cy="330982"/>
              <a:chOff x="3379780" y="3320988"/>
              <a:chExt cx="1332147" cy="330982"/>
            </a:xfrm>
          </p:grpSpPr>
          <p:sp>
            <p:nvSpPr>
              <p:cNvPr id="187" name="Chevron 186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Sonner</a:t>
                </a:r>
              </a:p>
            </p:txBody>
          </p:sp>
        </p:grpSp>
        <p:grpSp>
          <p:nvGrpSpPr>
            <p:cNvPr id="145" name="Groupe 144"/>
            <p:cNvGrpSpPr/>
            <p:nvPr/>
          </p:nvGrpSpPr>
          <p:grpSpPr>
            <a:xfrm>
              <a:off x="507304" y="3501008"/>
              <a:ext cx="1974513" cy="868339"/>
              <a:chOff x="509254" y="4077072"/>
              <a:chExt cx="1974513" cy="868339"/>
            </a:xfrm>
          </p:grpSpPr>
          <p:grpSp>
            <p:nvGrpSpPr>
              <p:cNvPr id="175" name="Groupe 174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85" name="Chevron 184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76" name="Groupe 175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82" name="Chevron 181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77" name="Groupe 176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78" name="Groupe 177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80" name="Chevron 179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79" name="Rectangle 178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146" name="Groupe 145"/>
            <p:cNvGrpSpPr/>
            <p:nvPr/>
          </p:nvGrpSpPr>
          <p:grpSpPr>
            <a:xfrm>
              <a:off x="507304" y="4320287"/>
              <a:ext cx="1974513" cy="868339"/>
              <a:chOff x="509254" y="4077072"/>
              <a:chExt cx="1974513" cy="868339"/>
            </a:xfrm>
          </p:grpSpPr>
          <p:grpSp>
            <p:nvGrpSpPr>
              <p:cNvPr id="163" name="Groupe 162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73" name="Chevron 172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164" name="Groupe 163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70" name="Chevron 169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65" name="Groupe 164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66" name="Groupe 165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68" name="Chevron 167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67" name="Rectangle 166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147" name="Groupe 146"/>
            <p:cNvGrpSpPr/>
            <p:nvPr/>
          </p:nvGrpSpPr>
          <p:grpSpPr>
            <a:xfrm>
              <a:off x="642909" y="5139566"/>
              <a:ext cx="1332147" cy="330982"/>
              <a:chOff x="7576340" y="4124943"/>
              <a:chExt cx="1332147" cy="330982"/>
            </a:xfrm>
          </p:grpSpPr>
          <p:sp>
            <p:nvSpPr>
              <p:cNvPr id="161" name="Chevron 160"/>
              <p:cNvSpPr/>
              <p:nvPr/>
            </p:nvSpPr>
            <p:spPr>
              <a:xfrm rot="5400000">
                <a:off x="7554865" y="4146418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7864372" y="4124943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  <p:grpSp>
          <p:nvGrpSpPr>
            <p:cNvPr id="148" name="Groupe 147"/>
            <p:cNvGrpSpPr/>
            <p:nvPr/>
          </p:nvGrpSpPr>
          <p:grpSpPr>
            <a:xfrm>
              <a:off x="507304" y="5421488"/>
              <a:ext cx="1974513" cy="868339"/>
              <a:chOff x="509254" y="4077072"/>
              <a:chExt cx="1974513" cy="868339"/>
            </a:xfrm>
          </p:grpSpPr>
          <p:grpSp>
            <p:nvGrpSpPr>
              <p:cNvPr id="149" name="Groupe 148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59" name="Chevron 158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50" name="Groupe 149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56" name="Chevron 155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51" name="Groupe 150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52" name="Groupe 151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54" name="Chevron 153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53" name="Rectangle 152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1300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Boucles « Pour » et fonctions (procédures…)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4176464" cy="910488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On peut définir les fonctions haut, bas, gauche, droite comme des fonctions :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56" name="Groupe 55">
            <a:extLst>
              <a:ext uri="{FF2B5EF4-FFF2-40B4-BE49-F238E27FC236}">
                <a16:creationId xmlns="" xmlns:a16="http://schemas.microsoft.com/office/drawing/2014/main" id="{829E4CAB-EA83-4DC5-88DD-088B85284F44}"/>
              </a:ext>
            </a:extLst>
          </p:cNvPr>
          <p:cNvGrpSpPr/>
          <p:nvPr/>
        </p:nvGrpSpPr>
        <p:grpSpPr>
          <a:xfrm>
            <a:off x="261157" y="1916832"/>
            <a:ext cx="1974513" cy="1202826"/>
            <a:chOff x="4572000" y="2781344"/>
            <a:chExt cx="1974513" cy="1202826"/>
          </a:xfrm>
        </p:grpSpPr>
        <p:grpSp>
          <p:nvGrpSpPr>
            <p:cNvPr id="8" name="Groupe 7">
              <a:extLst>
                <a:ext uri="{FF2B5EF4-FFF2-40B4-BE49-F238E27FC236}">
                  <a16:creationId xmlns="" xmlns:a16="http://schemas.microsoft.com/office/drawing/2014/main" id="{420C7BCC-6D63-4B9F-A036-311AB999F576}"/>
                </a:ext>
              </a:extLst>
            </p:cNvPr>
            <p:cNvGrpSpPr/>
            <p:nvPr/>
          </p:nvGrpSpPr>
          <p:grpSpPr>
            <a:xfrm>
              <a:off x="4572000" y="3115831"/>
              <a:ext cx="1974513" cy="868339"/>
              <a:chOff x="509254" y="4077072"/>
              <a:chExt cx="1974513" cy="868339"/>
            </a:xfrm>
          </p:grpSpPr>
          <p:grpSp>
            <p:nvGrpSpPr>
              <p:cNvPr id="38" name="Groupe 37">
                <a:extLst>
                  <a:ext uri="{FF2B5EF4-FFF2-40B4-BE49-F238E27FC236}">
                    <a16:creationId xmlns="" xmlns:a16="http://schemas.microsoft.com/office/drawing/2014/main" id="{473E1171-AF8C-403A-ADE2-506F820B68F9}"/>
                  </a:ext>
                </a:extLst>
              </p:cNvPr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48" name="Chevron 184">
                  <a:extLst>
                    <a:ext uri="{FF2B5EF4-FFF2-40B4-BE49-F238E27FC236}">
                      <a16:creationId xmlns="" xmlns:a16="http://schemas.microsoft.com/office/drawing/2014/main" id="{14E2E699-AB3C-4A93-A242-3D676BE1AE78}"/>
                    </a:ext>
                  </a:extLst>
                </p:cNvPr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="" xmlns:a16="http://schemas.microsoft.com/office/drawing/2014/main" id="{0FB6D7F8-51B9-4825-805E-C852F6B67989}"/>
                    </a:ext>
                  </a:extLst>
                </p:cNvPr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39" name="Groupe 38">
                <a:extLst>
                  <a:ext uri="{FF2B5EF4-FFF2-40B4-BE49-F238E27FC236}">
                    <a16:creationId xmlns="" xmlns:a16="http://schemas.microsoft.com/office/drawing/2014/main" id="{9A20EB79-0B5F-4A63-8F6C-ECC600105C0C}"/>
                  </a:ext>
                </a:extLst>
              </p:cNvPr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45" name="Chevron 181">
                  <a:extLst>
                    <a:ext uri="{FF2B5EF4-FFF2-40B4-BE49-F238E27FC236}">
                      <a16:creationId xmlns="" xmlns:a16="http://schemas.microsoft.com/office/drawing/2014/main" id="{2D5FFA58-5E36-468A-B57F-D7D3477028F4}"/>
                    </a:ext>
                  </a:extLst>
                </p:cNvPr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="" xmlns:a16="http://schemas.microsoft.com/office/drawing/2014/main" id="{C7DFC75C-B66A-4291-A07E-891BC33B6B23}"/>
                    </a:ext>
                  </a:extLst>
                </p:cNvPr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="" xmlns:a16="http://schemas.microsoft.com/office/drawing/2014/main" id="{F046E9A3-065D-4ED5-A94C-CC38C6BDE078}"/>
                    </a:ext>
                  </a:extLst>
                </p:cNvPr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40" name="Groupe 39">
                <a:extLst>
                  <a:ext uri="{FF2B5EF4-FFF2-40B4-BE49-F238E27FC236}">
                    <a16:creationId xmlns="" xmlns:a16="http://schemas.microsoft.com/office/drawing/2014/main" id="{94CAF8A2-855E-4D6A-B7A1-48503B438EDC}"/>
                  </a:ext>
                </a:extLst>
              </p:cNvPr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41" name="Groupe 40">
                  <a:extLst>
                    <a:ext uri="{FF2B5EF4-FFF2-40B4-BE49-F238E27FC236}">
                      <a16:creationId xmlns="" xmlns:a16="http://schemas.microsoft.com/office/drawing/2014/main" id="{0D6A2B82-9CA7-41F5-9195-B8CA328BEC73}"/>
                    </a:ext>
                  </a:extLst>
                </p:cNvPr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43" name="Chevron 179">
                    <a:extLst>
                      <a:ext uri="{FF2B5EF4-FFF2-40B4-BE49-F238E27FC236}">
                        <a16:creationId xmlns="" xmlns:a16="http://schemas.microsoft.com/office/drawing/2014/main" id="{F0E58AD2-F2F8-4179-8042-7F2895746C0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="" xmlns:a16="http://schemas.microsoft.com/office/drawing/2014/main" id="{E89E9C67-9D70-4AAE-83CD-FFA6AC4166A0}"/>
                      </a:ext>
                    </a:extLst>
                  </p:cNvPr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42" name="Rectangle 41">
                  <a:extLst>
                    <a:ext uri="{FF2B5EF4-FFF2-40B4-BE49-F238E27FC236}">
                      <a16:creationId xmlns="" xmlns:a16="http://schemas.microsoft.com/office/drawing/2014/main" id="{9F940A4B-EF94-4D2B-A282-9D7E8A9E62B1}"/>
                    </a:ext>
                  </a:extLst>
                </p:cNvPr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="" xmlns:a16="http://schemas.microsoft.com/office/drawing/2014/main" id="{513E2DEA-CB3B-4EB8-82C6-E59AC1AFBC53}"/>
                </a:ext>
              </a:extLst>
            </p:cNvPr>
            <p:cNvGrpSpPr/>
            <p:nvPr/>
          </p:nvGrpSpPr>
          <p:grpSpPr>
            <a:xfrm>
              <a:off x="4572000" y="2781344"/>
              <a:ext cx="1974513" cy="398565"/>
              <a:chOff x="4724400" y="3200648"/>
              <a:chExt cx="1974513" cy="398565"/>
            </a:xfrm>
          </p:grpSpPr>
          <p:sp>
            <p:nvSpPr>
              <p:cNvPr id="52" name="Chevron 181">
                <a:extLst>
                  <a:ext uri="{FF2B5EF4-FFF2-40B4-BE49-F238E27FC236}">
                    <a16:creationId xmlns="" xmlns:a16="http://schemas.microsoft.com/office/drawing/2014/main" id="{D139509A-2297-4537-B264-0518B3446CA0}"/>
                  </a:ext>
                </a:extLst>
              </p:cNvPr>
              <p:cNvSpPr/>
              <p:nvPr/>
            </p:nvSpPr>
            <p:spPr>
              <a:xfrm rot="5400000">
                <a:off x="4836580" y="3289706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="" xmlns:a16="http://schemas.microsoft.com/office/drawing/2014/main" id="{4EBC1CE8-426C-46AF-8088-E34A0B46DF5A}"/>
                  </a:ext>
                </a:extLst>
              </p:cNvPr>
              <p:cNvSpPr/>
              <p:nvPr/>
            </p:nvSpPr>
            <p:spPr>
              <a:xfrm>
                <a:off x="4724400" y="3200648"/>
                <a:ext cx="1974513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/>
                  <a:t>HAUT</a:t>
                </a:r>
              </a:p>
            </p:txBody>
          </p:sp>
        </p:grpSp>
      </p:grpSp>
      <p:grpSp>
        <p:nvGrpSpPr>
          <p:cNvPr id="57" name="Groupe 56">
            <a:extLst>
              <a:ext uri="{FF2B5EF4-FFF2-40B4-BE49-F238E27FC236}">
                <a16:creationId xmlns="" xmlns:a16="http://schemas.microsoft.com/office/drawing/2014/main" id="{4B8D0827-97EC-477E-8FCC-C544CFC9AEB1}"/>
              </a:ext>
            </a:extLst>
          </p:cNvPr>
          <p:cNvGrpSpPr/>
          <p:nvPr/>
        </p:nvGrpSpPr>
        <p:grpSpPr>
          <a:xfrm>
            <a:off x="2419323" y="1916832"/>
            <a:ext cx="1974513" cy="1202826"/>
            <a:chOff x="4572000" y="2781344"/>
            <a:chExt cx="1974513" cy="1202826"/>
          </a:xfrm>
        </p:grpSpPr>
        <p:grpSp>
          <p:nvGrpSpPr>
            <p:cNvPr id="58" name="Groupe 57">
              <a:extLst>
                <a:ext uri="{FF2B5EF4-FFF2-40B4-BE49-F238E27FC236}">
                  <a16:creationId xmlns="" xmlns:a16="http://schemas.microsoft.com/office/drawing/2014/main" id="{FF649601-B6D6-466F-93F4-B93F9D3F376F}"/>
                </a:ext>
              </a:extLst>
            </p:cNvPr>
            <p:cNvGrpSpPr/>
            <p:nvPr/>
          </p:nvGrpSpPr>
          <p:grpSpPr>
            <a:xfrm>
              <a:off x="4572000" y="3115831"/>
              <a:ext cx="1974513" cy="868339"/>
              <a:chOff x="509254" y="4077072"/>
              <a:chExt cx="1974513" cy="868339"/>
            </a:xfrm>
          </p:grpSpPr>
          <p:grpSp>
            <p:nvGrpSpPr>
              <p:cNvPr id="62" name="Groupe 61">
                <a:extLst>
                  <a:ext uri="{FF2B5EF4-FFF2-40B4-BE49-F238E27FC236}">
                    <a16:creationId xmlns="" xmlns:a16="http://schemas.microsoft.com/office/drawing/2014/main" id="{A705152C-F305-46C3-BFC8-963DE257480E}"/>
                  </a:ext>
                </a:extLst>
              </p:cNvPr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72" name="Chevron 184">
                  <a:extLst>
                    <a:ext uri="{FF2B5EF4-FFF2-40B4-BE49-F238E27FC236}">
                      <a16:creationId xmlns="" xmlns:a16="http://schemas.microsoft.com/office/drawing/2014/main" id="{D0479429-1365-4B35-AA79-0E895466274C}"/>
                    </a:ext>
                  </a:extLst>
                </p:cNvPr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="" xmlns:a16="http://schemas.microsoft.com/office/drawing/2014/main" id="{A04C5625-C991-4331-A28E-327BCD831012}"/>
                    </a:ext>
                  </a:extLst>
                </p:cNvPr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Enlever 20 à y</a:t>
                  </a:r>
                </a:p>
              </p:txBody>
            </p:sp>
          </p:grpSp>
          <p:grpSp>
            <p:nvGrpSpPr>
              <p:cNvPr id="63" name="Groupe 62">
                <a:extLst>
                  <a:ext uri="{FF2B5EF4-FFF2-40B4-BE49-F238E27FC236}">
                    <a16:creationId xmlns="" xmlns:a16="http://schemas.microsoft.com/office/drawing/2014/main" id="{891EFF85-8551-4520-AF81-9FFF3FAB4B56}"/>
                  </a:ext>
                </a:extLst>
              </p:cNvPr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69" name="Chevron 181">
                  <a:extLst>
                    <a:ext uri="{FF2B5EF4-FFF2-40B4-BE49-F238E27FC236}">
                      <a16:creationId xmlns="" xmlns:a16="http://schemas.microsoft.com/office/drawing/2014/main" id="{09B6DD4D-C151-42D8-B898-1508D2D54892}"/>
                    </a:ext>
                  </a:extLst>
                </p:cNvPr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="" xmlns:a16="http://schemas.microsoft.com/office/drawing/2014/main" id="{2015BB36-84CB-4CB2-BBA2-41000A5EA831}"/>
                    </a:ext>
                  </a:extLst>
                </p:cNvPr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="" xmlns:a16="http://schemas.microsoft.com/office/drawing/2014/main" id="{2D477056-2DC6-468C-9457-E9F78969CA07}"/>
                    </a:ext>
                  </a:extLst>
                </p:cNvPr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64" name="Groupe 63">
                <a:extLst>
                  <a:ext uri="{FF2B5EF4-FFF2-40B4-BE49-F238E27FC236}">
                    <a16:creationId xmlns="" xmlns:a16="http://schemas.microsoft.com/office/drawing/2014/main" id="{FA20EE8D-4845-4900-8094-1F2E19A74C78}"/>
                  </a:ext>
                </a:extLst>
              </p:cNvPr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65" name="Groupe 64">
                  <a:extLst>
                    <a:ext uri="{FF2B5EF4-FFF2-40B4-BE49-F238E27FC236}">
                      <a16:creationId xmlns="" xmlns:a16="http://schemas.microsoft.com/office/drawing/2014/main" id="{939BDACC-5712-4813-B8A3-F2F299F86A28}"/>
                    </a:ext>
                  </a:extLst>
                </p:cNvPr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67" name="Chevron 179">
                    <a:extLst>
                      <a:ext uri="{FF2B5EF4-FFF2-40B4-BE49-F238E27FC236}">
                        <a16:creationId xmlns="" xmlns:a16="http://schemas.microsoft.com/office/drawing/2014/main" id="{AA50265B-A851-460A-B677-32B68888AC1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="" xmlns:a16="http://schemas.microsoft.com/office/drawing/2014/main" id="{59F80878-C864-41F6-8E46-762F396D5DA8}"/>
                      </a:ext>
                    </a:extLst>
                  </p:cNvPr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66" name="Rectangle 65">
                  <a:extLst>
                    <a:ext uri="{FF2B5EF4-FFF2-40B4-BE49-F238E27FC236}">
                      <a16:creationId xmlns="" xmlns:a16="http://schemas.microsoft.com/office/drawing/2014/main" id="{4135BCA8-0C12-4BAD-BC07-A69BAB71BB1F}"/>
                    </a:ext>
                  </a:extLst>
                </p:cNvPr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59" name="Groupe 58">
              <a:extLst>
                <a:ext uri="{FF2B5EF4-FFF2-40B4-BE49-F238E27FC236}">
                  <a16:creationId xmlns="" xmlns:a16="http://schemas.microsoft.com/office/drawing/2014/main" id="{C0F90D35-A22B-4BE7-931D-DAFAB5F92660}"/>
                </a:ext>
              </a:extLst>
            </p:cNvPr>
            <p:cNvGrpSpPr/>
            <p:nvPr/>
          </p:nvGrpSpPr>
          <p:grpSpPr>
            <a:xfrm>
              <a:off x="4572000" y="2781344"/>
              <a:ext cx="1974513" cy="398565"/>
              <a:chOff x="4724400" y="3200648"/>
              <a:chExt cx="1974513" cy="398565"/>
            </a:xfrm>
          </p:grpSpPr>
          <p:sp>
            <p:nvSpPr>
              <p:cNvPr id="60" name="Chevron 181">
                <a:extLst>
                  <a:ext uri="{FF2B5EF4-FFF2-40B4-BE49-F238E27FC236}">
                    <a16:creationId xmlns="" xmlns:a16="http://schemas.microsoft.com/office/drawing/2014/main" id="{692291C0-CA8E-4354-9054-828EF65F4BA1}"/>
                  </a:ext>
                </a:extLst>
              </p:cNvPr>
              <p:cNvSpPr/>
              <p:nvPr/>
            </p:nvSpPr>
            <p:spPr>
              <a:xfrm rot="5400000">
                <a:off x="4836580" y="3289706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="" xmlns:a16="http://schemas.microsoft.com/office/drawing/2014/main" id="{C7CBCD65-7C6C-4B90-AEE1-5B574EA20C04}"/>
                  </a:ext>
                </a:extLst>
              </p:cNvPr>
              <p:cNvSpPr/>
              <p:nvPr/>
            </p:nvSpPr>
            <p:spPr>
              <a:xfrm>
                <a:off x="4724400" y="3200648"/>
                <a:ext cx="1974513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/>
                  <a:t>BAS</a:t>
                </a:r>
              </a:p>
            </p:txBody>
          </p:sp>
        </p:grpSp>
      </p:grpSp>
      <p:grpSp>
        <p:nvGrpSpPr>
          <p:cNvPr id="74" name="Groupe 73">
            <a:extLst>
              <a:ext uri="{FF2B5EF4-FFF2-40B4-BE49-F238E27FC236}">
                <a16:creationId xmlns="" xmlns:a16="http://schemas.microsoft.com/office/drawing/2014/main" id="{14BBF4AF-ED8A-44E8-837E-EE62A4D8B28E}"/>
              </a:ext>
            </a:extLst>
          </p:cNvPr>
          <p:cNvGrpSpPr/>
          <p:nvPr/>
        </p:nvGrpSpPr>
        <p:grpSpPr>
          <a:xfrm>
            <a:off x="2411760" y="3237937"/>
            <a:ext cx="1974513" cy="1202826"/>
            <a:chOff x="4572000" y="2781344"/>
            <a:chExt cx="1974513" cy="1202826"/>
          </a:xfrm>
        </p:grpSpPr>
        <p:grpSp>
          <p:nvGrpSpPr>
            <p:cNvPr id="75" name="Groupe 74">
              <a:extLst>
                <a:ext uri="{FF2B5EF4-FFF2-40B4-BE49-F238E27FC236}">
                  <a16:creationId xmlns="" xmlns:a16="http://schemas.microsoft.com/office/drawing/2014/main" id="{B056B36F-72C6-4732-B08D-51FD3E5EFC4F}"/>
                </a:ext>
              </a:extLst>
            </p:cNvPr>
            <p:cNvGrpSpPr/>
            <p:nvPr/>
          </p:nvGrpSpPr>
          <p:grpSpPr>
            <a:xfrm>
              <a:off x="4572000" y="3115831"/>
              <a:ext cx="1974513" cy="868339"/>
              <a:chOff x="509254" y="4077072"/>
              <a:chExt cx="1974513" cy="86833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="" xmlns:a16="http://schemas.microsoft.com/office/drawing/2014/main" id="{694D587B-FF31-40E1-8F41-E195E1433F91}"/>
                  </a:ext>
                </a:extLst>
              </p:cNvPr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9" name="Chevron 184">
                  <a:extLst>
                    <a:ext uri="{FF2B5EF4-FFF2-40B4-BE49-F238E27FC236}">
                      <a16:creationId xmlns="" xmlns:a16="http://schemas.microsoft.com/office/drawing/2014/main" id="{A2E1914A-1C07-42AA-8CCA-6F4AC79DAB83}"/>
                    </a:ext>
                  </a:extLst>
                </p:cNvPr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="" xmlns:a16="http://schemas.microsoft.com/office/drawing/2014/main" id="{24A85BAD-D086-495E-80D1-FDC7F8D2F05C}"/>
                    </a:ext>
                  </a:extLst>
                </p:cNvPr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80" name="Groupe 79">
                <a:extLst>
                  <a:ext uri="{FF2B5EF4-FFF2-40B4-BE49-F238E27FC236}">
                    <a16:creationId xmlns="" xmlns:a16="http://schemas.microsoft.com/office/drawing/2014/main" id="{B411E08B-7E4A-47CF-9895-DD883EB8E3DF}"/>
                  </a:ext>
                </a:extLst>
              </p:cNvPr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86" name="Chevron 181">
                  <a:extLst>
                    <a:ext uri="{FF2B5EF4-FFF2-40B4-BE49-F238E27FC236}">
                      <a16:creationId xmlns="" xmlns:a16="http://schemas.microsoft.com/office/drawing/2014/main" id="{37B26757-C735-4162-A94F-2C76580B9E9B}"/>
                    </a:ext>
                  </a:extLst>
                </p:cNvPr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="" xmlns:a16="http://schemas.microsoft.com/office/drawing/2014/main" id="{47A144DD-3077-4129-9E69-DD4063FB0968}"/>
                    </a:ext>
                  </a:extLst>
                </p:cNvPr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="" xmlns:a16="http://schemas.microsoft.com/office/drawing/2014/main" id="{B9EAFEF5-E5A1-411D-BB89-9F1B18193020}"/>
                    </a:ext>
                  </a:extLst>
                </p:cNvPr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81" name="Groupe 80">
                <a:extLst>
                  <a:ext uri="{FF2B5EF4-FFF2-40B4-BE49-F238E27FC236}">
                    <a16:creationId xmlns="" xmlns:a16="http://schemas.microsoft.com/office/drawing/2014/main" id="{D726288C-0E94-422C-90C0-9693DEAF072D}"/>
                  </a:ext>
                </a:extLst>
              </p:cNvPr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82" name="Groupe 81">
                  <a:extLst>
                    <a:ext uri="{FF2B5EF4-FFF2-40B4-BE49-F238E27FC236}">
                      <a16:creationId xmlns="" xmlns:a16="http://schemas.microsoft.com/office/drawing/2014/main" id="{03BD84C5-663C-4A89-9FC2-5AA7516D9709}"/>
                    </a:ext>
                  </a:extLst>
                </p:cNvPr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84" name="Chevron 179">
                    <a:extLst>
                      <a:ext uri="{FF2B5EF4-FFF2-40B4-BE49-F238E27FC236}">
                        <a16:creationId xmlns="" xmlns:a16="http://schemas.microsoft.com/office/drawing/2014/main" id="{82C8625C-15DA-4DB4-88FE-73E3E46521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="" xmlns:a16="http://schemas.microsoft.com/office/drawing/2014/main" id="{6623DF70-698B-4249-9AB1-0CE53018952B}"/>
                      </a:ext>
                    </a:extLst>
                  </p:cNvPr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83" name="Rectangle 82">
                  <a:extLst>
                    <a:ext uri="{FF2B5EF4-FFF2-40B4-BE49-F238E27FC236}">
                      <a16:creationId xmlns="" xmlns:a16="http://schemas.microsoft.com/office/drawing/2014/main" id="{718ECBC4-0CC4-4875-B56E-F1FB5FB0DBB1}"/>
                    </a:ext>
                  </a:extLst>
                </p:cNvPr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="" xmlns:a16="http://schemas.microsoft.com/office/drawing/2014/main" id="{5BDED342-DF47-4F9A-B955-EB2887BC88ED}"/>
                </a:ext>
              </a:extLst>
            </p:cNvPr>
            <p:cNvGrpSpPr/>
            <p:nvPr/>
          </p:nvGrpSpPr>
          <p:grpSpPr>
            <a:xfrm>
              <a:off x="4572000" y="2781344"/>
              <a:ext cx="1974513" cy="398565"/>
              <a:chOff x="4724400" y="3200648"/>
              <a:chExt cx="1974513" cy="398565"/>
            </a:xfrm>
          </p:grpSpPr>
          <p:sp>
            <p:nvSpPr>
              <p:cNvPr id="77" name="Chevron 181">
                <a:extLst>
                  <a:ext uri="{FF2B5EF4-FFF2-40B4-BE49-F238E27FC236}">
                    <a16:creationId xmlns="" xmlns:a16="http://schemas.microsoft.com/office/drawing/2014/main" id="{1070B61D-8E6B-43EF-8430-24892B000525}"/>
                  </a:ext>
                </a:extLst>
              </p:cNvPr>
              <p:cNvSpPr/>
              <p:nvPr/>
            </p:nvSpPr>
            <p:spPr>
              <a:xfrm rot="5400000">
                <a:off x="4836580" y="3289706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="" xmlns:a16="http://schemas.microsoft.com/office/drawing/2014/main" id="{DFD96C01-E121-4117-84FA-EE95BB844198}"/>
                  </a:ext>
                </a:extLst>
              </p:cNvPr>
              <p:cNvSpPr/>
              <p:nvPr/>
            </p:nvSpPr>
            <p:spPr>
              <a:xfrm>
                <a:off x="4724400" y="3200648"/>
                <a:ext cx="1974513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/>
                  <a:t>DROITE</a:t>
                </a:r>
              </a:p>
            </p:txBody>
          </p:sp>
        </p:grpSp>
      </p:grpSp>
      <p:grpSp>
        <p:nvGrpSpPr>
          <p:cNvPr id="91" name="Groupe 90">
            <a:extLst>
              <a:ext uri="{FF2B5EF4-FFF2-40B4-BE49-F238E27FC236}">
                <a16:creationId xmlns="" xmlns:a16="http://schemas.microsoft.com/office/drawing/2014/main" id="{17F3F0D3-23C5-45CD-B181-B456ABBB5089}"/>
              </a:ext>
            </a:extLst>
          </p:cNvPr>
          <p:cNvGrpSpPr/>
          <p:nvPr/>
        </p:nvGrpSpPr>
        <p:grpSpPr>
          <a:xfrm>
            <a:off x="261157" y="3235250"/>
            <a:ext cx="1974513" cy="1202826"/>
            <a:chOff x="4572000" y="2781344"/>
            <a:chExt cx="1974513" cy="1202826"/>
          </a:xfrm>
        </p:grpSpPr>
        <p:grpSp>
          <p:nvGrpSpPr>
            <p:cNvPr id="92" name="Groupe 91">
              <a:extLst>
                <a:ext uri="{FF2B5EF4-FFF2-40B4-BE49-F238E27FC236}">
                  <a16:creationId xmlns="" xmlns:a16="http://schemas.microsoft.com/office/drawing/2014/main" id="{C48ED8B1-BA99-4948-8595-47CB433E7C3A}"/>
                </a:ext>
              </a:extLst>
            </p:cNvPr>
            <p:cNvGrpSpPr/>
            <p:nvPr/>
          </p:nvGrpSpPr>
          <p:grpSpPr>
            <a:xfrm>
              <a:off x="4572000" y="3115831"/>
              <a:ext cx="1974513" cy="868339"/>
              <a:chOff x="509254" y="4077072"/>
              <a:chExt cx="1974513" cy="868339"/>
            </a:xfrm>
          </p:grpSpPr>
          <p:grpSp>
            <p:nvGrpSpPr>
              <p:cNvPr id="96" name="Groupe 95">
                <a:extLst>
                  <a:ext uri="{FF2B5EF4-FFF2-40B4-BE49-F238E27FC236}">
                    <a16:creationId xmlns="" xmlns:a16="http://schemas.microsoft.com/office/drawing/2014/main" id="{25CBD622-74C7-4A82-9FDE-4A2BAD12F32E}"/>
                  </a:ext>
                </a:extLst>
              </p:cNvPr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06" name="Chevron 184">
                  <a:extLst>
                    <a:ext uri="{FF2B5EF4-FFF2-40B4-BE49-F238E27FC236}">
                      <a16:creationId xmlns="" xmlns:a16="http://schemas.microsoft.com/office/drawing/2014/main" id="{2A4144C6-4235-46DB-81D0-82DF827AD946}"/>
                    </a:ext>
                  </a:extLst>
                </p:cNvPr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="" xmlns:a16="http://schemas.microsoft.com/office/drawing/2014/main" id="{6CF36787-137A-4551-84C9-38570AD213A3}"/>
                    </a:ext>
                  </a:extLst>
                </p:cNvPr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Enlever 20 à x</a:t>
                  </a:r>
                </a:p>
              </p:txBody>
            </p:sp>
          </p:grpSp>
          <p:grpSp>
            <p:nvGrpSpPr>
              <p:cNvPr id="97" name="Groupe 96">
                <a:extLst>
                  <a:ext uri="{FF2B5EF4-FFF2-40B4-BE49-F238E27FC236}">
                    <a16:creationId xmlns="" xmlns:a16="http://schemas.microsoft.com/office/drawing/2014/main" id="{2E616337-BB6B-45A2-8163-A1652452118C}"/>
                  </a:ext>
                </a:extLst>
              </p:cNvPr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03" name="Chevron 181">
                  <a:extLst>
                    <a:ext uri="{FF2B5EF4-FFF2-40B4-BE49-F238E27FC236}">
                      <a16:creationId xmlns="" xmlns:a16="http://schemas.microsoft.com/office/drawing/2014/main" id="{C3FDFFDD-65D6-4312-B0CA-57B463C6FB82}"/>
                    </a:ext>
                  </a:extLst>
                </p:cNvPr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="" xmlns:a16="http://schemas.microsoft.com/office/drawing/2014/main" id="{A9E5BADC-6BA1-4AC5-A6B7-531B7B2B7AFD}"/>
                    </a:ext>
                  </a:extLst>
                </p:cNvPr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="" xmlns:a16="http://schemas.microsoft.com/office/drawing/2014/main" id="{970B1975-9D51-4AC3-B5B3-5153D8C34557}"/>
                    </a:ext>
                  </a:extLst>
                </p:cNvPr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98" name="Groupe 97">
                <a:extLst>
                  <a:ext uri="{FF2B5EF4-FFF2-40B4-BE49-F238E27FC236}">
                    <a16:creationId xmlns="" xmlns:a16="http://schemas.microsoft.com/office/drawing/2014/main" id="{9340A004-8E05-424D-8634-DB267649A5F5}"/>
                  </a:ext>
                </a:extLst>
              </p:cNvPr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99" name="Groupe 98">
                  <a:extLst>
                    <a:ext uri="{FF2B5EF4-FFF2-40B4-BE49-F238E27FC236}">
                      <a16:creationId xmlns="" xmlns:a16="http://schemas.microsoft.com/office/drawing/2014/main" id="{09F20627-7421-4CC8-977B-2A703BC19EFC}"/>
                    </a:ext>
                  </a:extLst>
                </p:cNvPr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01" name="Chevron 179">
                    <a:extLst>
                      <a:ext uri="{FF2B5EF4-FFF2-40B4-BE49-F238E27FC236}">
                        <a16:creationId xmlns="" xmlns:a16="http://schemas.microsoft.com/office/drawing/2014/main" id="{45A8018B-7A5C-48D9-BBB8-DCB38F23D79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="" xmlns:a16="http://schemas.microsoft.com/office/drawing/2014/main" id="{2AEAB818-4520-4146-8887-252B8A58E1A3}"/>
                      </a:ext>
                    </a:extLst>
                  </p:cNvPr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00" name="Rectangle 99">
                  <a:extLst>
                    <a:ext uri="{FF2B5EF4-FFF2-40B4-BE49-F238E27FC236}">
                      <a16:creationId xmlns="" xmlns:a16="http://schemas.microsoft.com/office/drawing/2014/main" id="{1C46400A-8CFC-4335-A64A-811A3C7C8562}"/>
                    </a:ext>
                  </a:extLst>
                </p:cNvPr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93" name="Groupe 92">
              <a:extLst>
                <a:ext uri="{FF2B5EF4-FFF2-40B4-BE49-F238E27FC236}">
                  <a16:creationId xmlns="" xmlns:a16="http://schemas.microsoft.com/office/drawing/2014/main" id="{31E7A2DC-4A4B-4E40-A3B1-19C3E4E0BF76}"/>
                </a:ext>
              </a:extLst>
            </p:cNvPr>
            <p:cNvGrpSpPr/>
            <p:nvPr/>
          </p:nvGrpSpPr>
          <p:grpSpPr>
            <a:xfrm>
              <a:off x="4572000" y="2781344"/>
              <a:ext cx="1974513" cy="398565"/>
              <a:chOff x="4724400" y="3200648"/>
              <a:chExt cx="1974513" cy="398565"/>
            </a:xfrm>
          </p:grpSpPr>
          <p:sp>
            <p:nvSpPr>
              <p:cNvPr id="94" name="Chevron 181">
                <a:extLst>
                  <a:ext uri="{FF2B5EF4-FFF2-40B4-BE49-F238E27FC236}">
                    <a16:creationId xmlns="" xmlns:a16="http://schemas.microsoft.com/office/drawing/2014/main" id="{98A2BB87-41B0-4227-8DCF-4460658C4385}"/>
                  </a:ext>
                </a:extLst>
              </p:cNvPr>
              <p:cNvSpPr/>
              <p:nvPr/>
            </p:nvSpPr>
            <p:spPr>
              <a:xfrm rot="5400000">
                <a:off x="4836580" y="3289706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="" xmlns:a16="http://schemas.microsoft.com/office/drawing/2014/main" id="{68CEDC2E-F75F-4945-A591-4D74AA47A872}"/>
                  </a:ext>
                </a:extLst>
              </p:cNvPr>
              <p:cNvSpPr/>
              <p:nvPr/>
            </p:nvSpPr>
            <p:spPr>
              <a:xfrm>
                <a:off x="4724400" y="3200648"/>
                <a:ext cx="1974513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/>
                  <a:t>GAUCHE</a:t>
                </a:r>
              </a:p>
            </p:txBody>
          </p:sp>
        </p:grpSp>
      </p:grpSp>
      <p:sp>
        <p:nvSpPr>
          <p:cNvPr id="108" name="Espace réservé du contenu 4">
            <a:extLst>
              <a:ext uri="{FF2B5EF4-FFF2-40B4-BE49-F238E27FC236}">
                <a16:creationId xmlns="" xmlns:a16="http://schemas.microsoft.com/office/drawing/2014/main" id="{60D7FE11-2136-447F-AFC6-6E9AFCACCBAE}"/>
              </a:ext>
            </a:extLst>
          </p:cNvPr>
          <p:cNvSpPr txBox="1">
            <a:spLocks/>
          </p:cNvSpPr>
          <p:nvPr/>
        </p:nvSpPr>
        <p:spPr>
          <a:xfrm>
            <a:off x="261157" y="4475009"/>
            <a:ext cx="4125116" cy="1969919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En utilisant les fonctions et les structures algorithmiques suivantes, manger toutes les pommes et sonner la cloche</a:t>
            </a:r>
          </a:p>
          <a:p>
            <a:pPr lvl="1"/>
            <a:r>
              <a:rPr lang="fr-FR" dirty="0"/>
              <a:t>Haut, bas, gauche, droite, manger, sonner, répéter x fois</a:t>
            </a:r>
          </a:p>
          <a:p>
            <a:r>
              <a:rPr lang="fr-FR" sz="2700" b="1" i="1" dirty="0">
                <a:solidFill>
                  <a:srgbClr val="FF0000"/>
                </a:solidFill>
              </a:rPr>
              <a:t>Donner au stagiaire des boîtes à ordonner.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26" name="Espace réservé du contenu 4">
            <a:extLst>
              <a:ext uri="{FF2B5EF4-FFF2-40B4-BE49-F238E27FC236}">
                <a16:creationId xmlns="" xmlns:a16="http://schemas.microsoft.com/office/drawing/2014/main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4577489" y="3627109"/>
            <a:ext cx="4305354" cy="268220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grpSp>
        <p:nvGrpSpPr>
          <p:cNvPr id="156" name="Groupe 155">
            <a:extLst>
              <a:ext uri="{FF2B5EF4-FFF2-40B4-BE49-F238E27FC236}">
                <a16:creationId xmlns="" xmlns:a16="http://schemas.microsoft.com/office/drawing/2014/main" id="{6E7214D1-80B3-424F-8CED-56E1F3C85FBE}"/>
              </a:ext>
            </a:extLst>
          </p:cNvPr>
          <p:cNvGrpSpPr/>
          <p:nvPr/>
        </p:nvGrpSpPr>
        <p:grpSpPr>
          <a:xfrm>
            <a:off x="6486643" y="3885452"/>
            <a:ext cx="1974513" cy="2026530"/>
            <a:chOff x="5615434" y="2225703"/>
            <a:chExt cx="1974513" cy="2026530"/>
          </a:xfrm>
        </p:grpSpPr>
        <p:grpSp>
          <p:nvGrpSpPr>
            <p:cNvPr id="132" name="Groupe 131">
              <a:extLst>
                <a:ext uri="{FF2B5EF4-FFF2-40B4-BE49-F238E27FC236}">
                  <a16:creationId xmlns="" xmlns:a16="http://schemas.microsoft.com/office/drawing/2014/main" id="{A6BFE50E-ABEE-40F4-9258-9C3B37D95C1A}"/>
                </a:ext>
              </a:extLst>
            </p:cNvPr>
            <p:cNvGrpSpPr/>
            <p:nvPr/>
          </p:nvGrpSpPr>
          <p:grpSpPr>
            <a:xfrm>
              <a:off x="5749806" y="2500252"/>
              <a:ext cx="1332147" cy="330982"/>
              <a:chOff x="3379780" y="3320988"/>
              <a:chExt cx="1332147" cy="330982"/>
            </a:xfrm>
          </p:grpSpPr>
          <p:sp>
            <p:nvSpPr>
              <p:cNvPr id="142" name="Chevron 184">
                <a:extLst>
                  <a:ext uri="{FF2B5EF4-FFF2-40B4-BE49-F238E27FC236}">
                    <a16:creationId xmlns="" xmlns:a16="http://schemas.microsoft.com/office/drawing/2014/main" id="{060ADCA1-B048-4391-939D-CCC14D3E745E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="" xmlns:a16="http://schemas.microsoft.com/office/drawing/2014/main" id="{A692746D-F4E3-4388-A8FA-BB4A9C3B8D45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133" name="Groupe 132">
              <a:extLst>
                <a:ext uri="{FF2B5EF4-FFF2-40B4-BE49-F238E27FC236}">
                  <a16:creationId xmlns="" xmlns:a16="http://schemas.microsoft.com/office/drawing/2014/main" id="{DA07AC01-18D7-4482-BA61-0322FC131E05}"/>
                </a:ext>
              </a:extLst>
            </p:cNvPr>
            <p:cNvGrpSpPr/>
            <p:nvPr/>
          </p:nvGrpSpPr>
          <p:grpSpPr>
            <a:xfrm>
              <a:off x="5615434" y="2225703"/>
              <a:ext cx="1974513" cy="330982"/>
              <a:chOff x="509254" y="4090266"/>
              <a:chExt cx="1974513" cy="330982"/>
            </a:xfrm>
          </p:grpSpPr>
          <p:sp>
            <p:nvSpPr>
              <p:cNvPr id="139" name="Chevron 181">
                <a:extLst>
                  <a:ext uri="{FF2B5EF4-FFF2-40B4-BE49-F238E27FC236}">
                    <a16:creationId xmlns="" xmlns:a16="http://schemas.microsoft.com/office/drawing/2014/main" id="{4FCC5054-5FDC-4322-8606-80F1EE94607C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="" xmlns:a16="http://schemas.microsoft.com/office/drawing/2014/main" id="{C02523AE-FF50-4AE1-A7E7-A38B6123C54F}"/>
                  </a:ext>
                </a:extLst>
              </p:cNvPr>
              <p:cNvSpPr/>
              <p:nvPr/>
            </p:nvSpPr>
            <p:spPr>
              <a:xfrm>
                <a:off x="930940" y="4090266"/>
                <a:ext cx="1552827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Début – Répéter 3 fois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="" xmlns:a16="http://schemas.microsoft.com/office/drawing/2014/main" id="{ED0FE0DB-058C-41A5-8ED9-4D4BE041A0D1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34" name="Groupe 133">
              <a:extLst>
                <a:ext uri="{FF2B5EF4-FFF2-40B4-BE49-F238E27FC236}">
                  <a16:creationId xmlns="" xmlns:a16="http://schemas.microsoft.com/office/drawing/2014/main" id="{30D18EFE-7523-425D-B741-410C7EFC7EEA}"/>
                </a:ext>
              </a:extLst>
            </p:cNvPr>
            <p:cNvGrpSpPr/>
            <p:nvPr/>
          </p:nvGrpSpPr>
          <p:grpSpPr>
            <a:xfrm>
              <a:off x="5615434" y="3049350"/>
              <a:ext cx="1974513" cy="379235"/>
              <a:chOff x="509254" y="4551803"/>
              <a:chExt cx="1974513" cy="379235"/>
            </a:xfrm>
          </p:grpSpPr>
          <p:grpSp>
            <p:nvGrpSpPr>
              <p:cNvPr id="135" name="Groupe 134">
                <a:extLst>
                  <a:ext uri="{FF2B5EF4-FFF2-40B4-BE49-F238E27FC236}">
                    <a16:creationId xmlns="" xmlns:a16="http://schemas.microsoft.com/office/drawing/2014/main" id="{8607D004-D387-4B9A-8035-E29DB1803356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1840858" cy="330982"/>
                <a:chOff x="651294" y="4799644"/>
                <a:chExt cx="1840858" cy="330982"/>
              </a:xfrm>
            </p:grpSpPr>
            <p:sp>
              <p:nvSpPr>
                <p:cNvPr id="137" name="Chevron 179">
                  <a:extLst>
                    <a:ext uri="{FF2B5EF4-FFF2-40B4-BE49-F238E27FC236}">
                      <a16:creationId xmlns="" xmlns:a16="http://schemas.microsoft.com/office/drawing/2014/main" id="{D6F62799-2E13-447E-9A07-95F16FD66B3D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="" xmlns:a16="http://schemas.microsoft.com/office/drawing/2014/main" id="{942291E3-BC16-4EAB-8372-037E05FC2ABF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136" name="Rectangle 135">
                <a:extLst>
                  <a:ext uri="{FF2B5EF4-FFF2-40B4-BE49-F238E27FC236}">
                    <a16:creationId xmlns="" xmlns:a16="http://schemas.microsoft.com/office/drawing/2014/main" id="{367E3550-F35B-4166-BBEE-8D7E67F86DBA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44" name="Groupe 143">
              <a:extLst>
                <a:ext uri="{FF2B5EF4-FFF2-40B4-BE49-F238E27FC236}">
                  <a16:creationId xmlns="" xmlns:a16="http://schemas.microsoft.com/office/drawing/2014/main" id="{0F80591A-1CC4-425A-B932-DBE18AFEF594}"/>
                </a:ext>
              </a:extLst>
            </p:cNvPr>
            <p:cNvGrpSpPr/>
            <p:nvPr/>
          </p:nvGrpSpPr>
          <p:grpSpPr>
            <a:xfrm>
              <a:off x="5749806" y="2774801"/>
              <a:ext cx="1332147" cy="330982"/>
              <a:chOff x="3379780" y="3320988"/>
              <a:chExt cx="1332147" cy="330982"/>
            </a:xfrm>
          </p:grpSpPr>
          <p:sp>
            <p:nvSpPr>
              <p:cNvPr id="145" name="Chevron 184">
                <a:extLst>
                  <a:ext uri="{FF2B5EF4-FFF2-40B4-BE49-F238E27FC236}">
                    <a16:creationId xmlns="" xmlns:a16="http://schemas.microsoft.com/office/drawing/2014/main" id="{00811DAE-C41D-4CDC-9686-F289D7E36306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="" xmlns:a16="http://schemas.microsoft.com/office/drawing/2014/main" id="{0F0C62D7-7A92-4892-8E0E-7BE4D0CA5A6C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147" name="Groupe 146">
              <a:extLst>
                <a:ext uri="{FF2B5EF4-FFF2-40B4-BE49-F238E27FC236}">
                  <a16:creationId xmlns="" xmlns:a16="http://schemas.microsoft.com/office/drawing/2014/main" id="{F76A4CF3-1975-456A-95FE-F8DF35C9D542}"/>
                </a:ext>
              </a:extLst>
            </p:cNvPr>
            <p:cNvGrpSpPr/>
            <p:nvPr/>
          </p:nvGrpSpPr>
          <p:grpSpPr>
            <a:xfrm>
              <a:off x="5749806" y="3921251"/>
              <a:ext cx="1332147" cy="330982"/>
              <a:chOff x="3379780" y="3320988"/>
              <a:chExt cx="1332147" cy="330982"/>
            </a:xfrm>
          </p:grpSpPr>
          <p:sp>
            <p:nvSpPr>
              <p:cNvPr id="148" name="Chevron 184">
                <a:extLst>
                  <a:ext uri="{FF2B5EF4-FFF2-40B4-BE49-F238E27FC236}">
                    <a16:creationId xmlns="" xmlns:a16="http://schemas.microsoft.com/office/drawing/2014/main" id="{4860BCAB-998B-4CB5-80AF-56355F42527B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="" xmlns:a16="http://schemas.microsoft.com/office/drawing/2014/main" id="{EB3A9658-097B-4D88-AA10-5CADDD7D7D28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SONNNER</a:t>
                </a:r>
              </a:p>
            </p:txBody>
          </p:sp>
        </p:grpSp>
        <p:grpSp>
          <p:nvGrpSpPr>
            <p:cNvPr id="150" name="Groupe 149">
              <a:extLst>
                <a:ext uri="{FF2B5EF4-FFF2-40B4-BE49-F238E27FC236}">
                  <a16:creationId xmlns="" xmlns:a16="http://schemas.microsoft.com/office/drawing/2014/main" id="{038411FF-2CA7-40D7-A5AC-22731C19A6FA}"/>
                </a:ext>
              </a:extLst>
            </p:cNvPr>
            <p:cNvGrpSpPr/>
            <p:nvPr/>
          </p:nvGrpSpPr>
          <p:grpSpPr>
            <a:xfrm>
              <a:off x="5749806" y="3372152"/>
              <a:ext cx="1332147" cy="330982"/>
              <a:chOff x="3379780" y="3320988"/>
              <a:chExt cx="1332147" cy="330982"/>
            </a:xfrm>
          </p:grpSpPr>
          <p:sp>
            <p:nvSpPr>
              <p:cNvPr id="151" name="Chevron 184">
                <a:extLst>
                  <a:ext uri="{FF2B5EF4-FFF2-40B4-BE49-F238E27FC236}">
                    <a16:creationId xmlns="" xmlns:a16="http://schemas.microsoft.com/office/drawing/2014/main" id="{873B35CB-050E-446E-ADF7-343153489B34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="" xmlns:a16="http://schemas.microsoft.com/office/drawing/2014/main" id="{7C37E744-A46A-4139-8FA3-6313D04339A3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153" name="Groupe 152">
              <a:extLst>
                <a:ext uri="{FF2B5EF4-FFF2-40B4-BE49-F238E27FC236}">
                  <a16:creationId xmlns="" xmlns:a16="http://schemas.microsoft.com/office/drawing/2014/main" id="{D375954A-451E-4A8D-B2E7-5959FD68C3BB}"/>
                </a:ext>
              </a:extLst>
            </p:cNvPr>
            <p:cNvGrpSpPr/>
            <p:nvPr/>
          </p:nvGrpSpPr>
          <p:grpSpPr>
            <a:xfrm>
              <a:off x="5749806" y="3646701"/>
              <a:ext cx="1332147" cy="330982"/>
              <a:chOff x="3379780" y="3320988"/>
              <a:chExt cx="1332147" cy="330982"/>
            </a:xfrm>
          </p:grpSpPr>
          <p:sp>
            <p:nvSpPr>
              <p:cNvPr id="154" name="Chevron 184">
                <a:extLst>
                  <a:ext uri="{FF2B5EF4-FFF2-40B4-BE49-F238E27FC236}">
                    <a16:creationId xmlns="" xmlns:a16="http://schemas.microsoft.com/office/drawing/2014/main" id="{D0565C31-EFE6-48CA-B604-9D0634DD9067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="" xmlns:a16="http://schemas.microsoft.com/office/drawing/2014/main" id="{92F3A312-D8C0-4AE7-8FD1-A9A446C3DB6C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</p:grpSp>
      <p:pic>
        <p:nvPicPr>
          <p:cNvPr id="157" name="Image 156">
            <a:extLst>
              <a:ext uri="{FF2B5EF4-FFF2-40B4-BE49-F238E27FC236}">
                <a16:creationId xmlns="" xmlns:a16="http://schemas.microsoft.com/office/drawing/2014/main" id="{649265A4-F60A-437A-817D-C460759A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883" y="1025396"/>
            <a:ext cx="3064100" cy="242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5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Boucles « répéter jusqu’à… » et fonctions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7</a:t>
            </a:fld>
            <a:endParaRPr lang="fr-FR"/>
          </a:p>
        </p:txBody>
      </p:sp>
      <p:sp>
        <p:nvSpPr>
          <p:cNvPr id="126" name="Espace réservé du contenu 4">
            <a:extLst>
              <a:ext uri="{FF2B5EF4-FFF2-40B4-BE49-F238E27FC236}">
                <a16:creationId xmlns="" xmlns:a16="http://schemas.microsoft.com/office/drawing/2014/main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251520" y="3325075"/>
            <a:ext cx="8631324" cy="3122541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pic>
        <p:nvPicPr>
          <p:cNvPr id="157" name="Image 156">
            <a:extLst>
              <a:ext uri="{FF2B5EF4-FFF2-40B4-BE49-F238E27FC236}">
                <a16:creationId xmlns="" xmlns:a16="http://schemas.microsoft.com/office/drawing/2014/main" id="{649265A4-F60A-437A-817D-C460759A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952791"/>
            <a:ext cx="2906740" cy="2300276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="" xmlns:a16="http://schemas.microsoft.com/office/drawing/2014/main" id="{DB2A2F5A-13F4-4B6B-B9B0-2031D32AD0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19" y="980728"/>
            <a:ext cx="4325969" cy="2424805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L’objectif est de manger UNE pomme lorsque celle-ci est touchée. </a:t>
            </a:r>
          </a:p>
          <a:p>
            <a:r>
              <a:rPr lang="fr-FR" dirty="0"/>
              <a:t>les fonctions et les structures algorithmiques suivantes : haut, bas, gauche droite, manger et sonner, </a:t>
            </a:r>
            <a:r>
              <a:rPr lang="fr-FR" b="1" dirty="0"/>
              <a:t>répéter jusqu’à…</a:t>
            </a:r>
          </a:p>
          <a:p>
            <a:r>
              <a:rPr lang="fr-FR" b="1" dirty="0">
                <a:solidFill>
                  <a:srgbClr val="FF0000"/>
                </a:solidFill>
              </a:rPr>
              <a:t>QCM</a:t>
            </a:r>
          </a:p>
          <a:p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="" xmlns:a16="http://schemas.microsoft.com/office/drawing/2014/main" id="{536B939E-4EC3-4DC9-8186-A7D9B3034CF2}"/>
              </a:ext>
            </a:extLst>
          </p:cNvPr>
          <p:cNvGrpSpPr/>
          <p:nvPr/>
        </p:nvGrpSpPr>
        <p:grpSpPr>
          <a:xfrm>
            <a:off x="300749" y="3667692"/>
            <a:ext cx="2783769" cy="1431042"/>
            <a:chOff x="924135" y="4581128"/>
            <a:chExt cx="2783769" cy="1431042"/>
          </a:xfrm>
        </p:grpSpPr>
        <p:grpSp>
          <p:nvGrpSpPr>
            <p:cNvPr id="114" name="Groupe 113">
              <a:extLst>
                <a:ext uri="{FF2B5EF4-FFF2-40B4-BE49-F238E27FC236}">
                  <a16:creationId xmlns="" xmlns:a16="http://schemas.microsoft.com/office/drawing/2014/main" id="{C9A4DD3A-F434-47D5-AD2A-A0C9A0F9E46E}"/>
                </a:ext>
              </a:extLst>
            </p:cNvPr>
            <p:cNvGrpSpPr/>
            <p:nvPr/>
          </p:nvGrpSpPr>
          <p:grpSpPr>
            <a:xfrm>
              <a:off x="1057790" y="4850741"/>
              <a:ext cx="1332147" cy="330982"/>
              <a:chOff x="3379780" y="3320988"/>
              <a:chExt cx="1332147" cy="330982"/>
            </a:xfrm>
          </p:grpSpPr>
          <p:sp>
            <p:nvSpPr>
              <p:cNvPr id="124" name="Chevron 184">
                <a:extLst>
                  <a:ext uri="{FF2B5EF4-FFF2-40B4-BE49-F238E27FC236}">
                    <a16:creationId xmlns="" xmlns:a16="http://schemas.microsoft.com/office/drawing/2014/main" id="{D4C18C82-27D2-4CB7-99C8-97F8CD29B99D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="" xmlns:a16="http://schemas.microsoft.com/office/drawing/2014/main" id="{33C13121-840B-49FA-BF30-BD54E2AB3157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115" name="Groupe 114">
              <a:extLst>
                <a:ext uri="{FF2B5EF4-FFF2-40B4-BE49-F238E27FC236}">
                  <a16:creationId xmlns="" xmlns:a16="http://schemas.microsoft.com/office/drawing/2014/main" id="{A61414D3-8BAF-4661-B8DD-838D7816C07E}"/>
                </a:ext>
              </a:extLst>
            </p:cNvPr>
            <p:cNvGrpSpPr/>
            <p:nvPr/>
          </p:nvGrpSpPr>
          <p:grpSpPr>
            <a:xfrm>
              <a:off x="924135" y="4581128"/>
              <a:ext cx="2783769" cy="330982"/>
              <a:chOff x="509254" y="4090266"/>
              <a:chExt cx="2783769" cy="330982"/>
            </a:xfrm>
          </p:grpSpPr>
          <p:sp>
            <p:nvSpPr>
              <p:cNvPr id="121" name="Chevron 181">
                <a:extLst>
                  <a:ext uri="{FF2B5EF4-FFF2-40B4-BE49-F238E27FC236}">
                    <a16:creationId xmlns="" xmlns:a16="http://schemas.microsoft.com/office/drawing/2014/main" id="{4EABBEBD-32BF-4F8F-9CA5-C37626840FF4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="" xmlns:a16="http://schemas.microsoft.com/office/drawing/2014/main" id="{AE9C24A8-4F3A-43B0-ADE2-9CCB4B658FF6}"/>
                  </a:ext>
                </a:extLst>
              </p:cNvPr>
              <p:cNvSpPr/>
              <p:nvPr/>
            </p:nvSpPr>
            <p:spPr>
              <a:xfrm>
                <a:off x="930940" y="4090266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Répéter jusqu’à « pomme » touchée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="" xmlns:a16="http://schemas.microsoft.com/office/drawing/2014/main" id="{55FFCF1D-B9D0-454A-BEFF-1E66B7875144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16" name="Groupe 115">
              <a:extLst>
                <a:ext uri="{FF2B5EF4-FFF2-40B4-BE49-F238E27FC236}">
                  <a16:creationId xmlns="" xmlns:a16="http://schemas.microsoft.com/office/drawing/2014/main" id="{F3FFB96C-19DC-43CB-97B4-826FD6EAC44F}"/>
                </a:ext>
              </a:extLst>
            </p:cNvPr>
            <p:cNvGrpSpPr/>
            <p:nvPr/>
          </p:nvGrpSpPr>
          <p:grpSpPr>
            <a:xfrm>
              <a:off x="924135" y="5354838"/>
              <a:ext cx="2783769" cy="379235"/>
              <a:chOff x="509254" y="4551803"/>
              <a:chExt cx="2783769" cy="379235"/>
            </a:xfrm>
          </p:grpSpPr>
          <p:grpSp>
            <p:nvGrpSpPr>
              <p:cNvPr id="117" name="Groupe 116">
                <a:extLst>
                  <a:ext uri="{FF2B5EF4-FFF2-40B4-BE49-F238E27FC236}">
                    <a16:creationId xmlns="" xmlns:a16="http://schemas.microsoft.com/office/drawing/2014/main" id="{A81A49A5-78C1-4051-8A78-70C08DACDC5D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2650114" cy="330982"/>
                <a:chOff x="651294" y="4799644"/>
                <a:chExt cx="2650114" cy="330982"/>
              </a:xfrm>
            </p:grpSpPr>
            <p:sp>
              <p:nvSpPr>
                <p:cNvPr id="119" name="Chevron 179">
                  <a:extLst>
                    <a:ext uri="{FF2B5EF4-FFF2-40B4-BE49-F238E27FC236}">
                      <a16:creationId xmlns="" xmlns:a16="http://schemas.microsoft.com/office/drawing/2014/main" id="{CDE422D4-A13E-4AC2-B431-A076E8006208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="" xmlns:a16="http://schemas.microsoft.com/office/drawing/2014/main" id="{232466EE-ED5F-49E5-B238-C3EECA4164DA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2362083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118" name="Rectangle 117">
                <a:extLst>
                  <a:ext uri="{FF2B5EF4-FFF2-40B4-BE49-F238E27FC236}">
                    <a16:creationId xmlns="" xmlns:a16="http://schemas.microsoft.com/office/drawing/2014/main" id="{E7C7902C-8361-43D6-80FA-93EC12535167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27" name="Groupe 126">
              <a:extLst>
                <a:ext uri="{FF2B5EF4-FFF2-40B4-BE49-F238E27FC236}">
                  <a16:creationId xmlns="" xmlns:a16="http://schemas.microsoft.com/office/drawing/2014/main" id="{66AE943C-39FC-4313-822F-75A7D8C71A50}"/>
                </a:ext>
              </a:extLst>
            </p:cNvPr>
            <p:cNvGrpSpPr/>
            <p:nvPr/>
          </p:nvGrpSpPr>
          <p:grpSpPr>
            <a:xfrm>
              <a:off x="1057789" y="5116591"/>
              <a:ext cx="1332147" cy="330982"/>
              <a:chOff x="3379780" y="3320988"/>
              <a:chExt cx="1332147" cy="330982"/>
            </a:xfrm>
          </p:grpSpPr>
          <p:sp>
            <p:nvSpPr>
              <p:cNvPr id="128" name="Chevron 184">
                <a:extLst>
                  <a:ext uri="{FF2B5EF4-FFF2-40B4-BE49-F238E27FC236}">
                    <a16:creationId xmlns="" xmlns:a16="http://schemas.microsoft.com/office/drawing/2014/main" id="{08083D15-8586-4C86-B11B-FBDA5CF985B8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="" xmlns:a16="http://schemas.microsoft.com/office/drawing/2014/main" id="{AEDA7288-2DDE-4829-B1AA-AA9C2E0CCE8C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130" name="Groupe 129">
              <a:extLst>
                <a:ext uri="{FF2B5EF4-FFF2-40B4-BE49-F238E27FC236}">
                  <a16:creationId xmlns="" xmlns:a16="http://schemas.microsoft.com/office/drawing/2014/main" id="{9A13244F-CE74-4175-B165-D81B8FEF6D11}"/>
                </a:ext>
              </a:extLst>
            </p:cNvPr>
            <p:cNvGrpSpPr/>
            <p:nvPr/>
          </p:nvGrpSpPr>
          <p:grpSpPr>
            <a:xfrm>
              <a:off x="1057789" y="5681188"/>
              <a:ext cx="1332147" cy="330982"/>
              <a:chOff x="3379780" y="3320988"/>
              <a:chExt cx="1332147" cy="330982"/>
            </a:xfrm>
          </p:grpSpPr>
          <p:sp>
            <p:nvSpPr>
              <p:cNvPr id="131" name="Chevron 184">
                <a:extLst>
                  <a:ext uri="{FF2B5EF4-FFF2-40B4-BE49-F238E27FC236}">
                    <a16:creationId xmlns="" xmlns:a16="http://schemas.microsoft.com/office/drawing/2014/main" id="{2D792480-A2FF-4222-9B04-A588C555A44A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="" xmlns:a16="http://schemas.microsoft.com/office/drawing/2014/main" id="{0E0FF4D2-8C45-4A59-B77E-E224D1EEF8FB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</p:grpSp>
      <p:grpSp>
        <p:nvGrpSpPr>
          <p:cNvPr id="159" name="Groupe 158">
            <a:extLst>
              <a:ext uri="{FF2B5EF4-FFF2-40B4-BE49-F238E27FC236}">
                <a16:creationId xmlns="" xmlns:a16="http://schemas.microsoft.com/office/drawing/2014/main" id="{33970DFB-60CB-4B31-B928-1896A515DF87}"/>
              </a:ext>
            </a:extLst>
          </p:cNvPr>
          <p:cNvGrpSpPr/>
          <p:nvPr/>
        </p:nvGrpSpPr>
        <p:grpSpPr>
          <a:xfrm>
            <a:off x="3168747" y="3667692"/>
            <a:ext cx="2783769" cy="1431042"/>
            <a:chOff x="924135" y="4581128"/>
            <a:chExt cx="2783769" cy="1431042"/>
          </a:xfrm>
        </p:grpSpPr>
        <p:grpSp>
          <p:nvGrpSpPr>
            <p:cNvPr id="160" name="Groupe 159">
              <a:extLst>
                <a:ext uri="{FF2B5EF4-FFF2-40B4-BE49-F238E27FC236}">
                  <a16:creationId xmlns="" xmlns:a16="http://schemas.microsoft.com/office/drawing/2014/main" id="{9BD63A40-7C0D-462F-9E1A-59A172A911F6}"/>
                </a:ext>
              </a:extLst>
            </p:cNvPr>
            <p:cNvGrpSpPr/>
            <p:nvPr/>
          </p:nvGrpSpPr>
          <p:grpSpPr>
            <a:xfrm>
              <a:off x="1057790" y="4850741"/>
              <a:ext cx="1332147" cy="330982"/>
              <a:chOff x="3379780" y="3320988"/>
              <a:chExt cx="1332147" cy="330982"/>
            </a:xfrm>
          </p:grpSpPr>
          <p:sp>
            <p:nvSpPr>
              <p:cNvPr id="176" name="Chevron 184">
                <a:extLst>
                  <a:ext uri="{FF2B5EF4-FFF2-40B4-BE49-F238E27FC236}">
                    <a16:creationId xmlns="" xmlns:a16="http://schemas.microsoft.com/office/drawing/2014/main" id="{DE1720F0-91B5-425E-8AAA-453791773973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="" xmlns:a16="http://schemas.microsoft.com/office/drawing/2014/main" id="{A443344C-E7D4-4703-997C-F204F87E6BFA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161" name="Groupe 160">
              <a:extLst>
                <a:ext uri="{FF2B5EF4-FFF2-40B4-BE49-F238E27FC236}">
                  <a16:creationId xmlns="" xmlns:a16="http://schemas.microsoft.com/office/drawing/2014/main" id="{AC690727-5AE5-4E0B-A752-21ACF4690BD3}"/>
                </a:ext>
              </a:extLst>
            </p:cNvPr>
            <p:cNvGrpSpPr/>
            <p:nvPr/>
          </p:nvGrpSpPr>
          <p:grpSpPr>
            <a:xfrm>
              <a:off x="924135" y="4581128"/>
              <a:ext cx="2783769" cy="330982"/>
              <a:chOff x="509254" y="4090266"/>
              <a:chExt cx="2783769" cy="330982"/>
            </a:xfrm>
          </p:grpSpPr>
          <p:sp>
            <p:nvSpPr>
              <p:cNvPr id="173" name="Chevron 181">
                <a:extLst>
                  <a:ext uri="{FF2B5EF4-FFF2-40B4-BE49-F238E27FC236}">
                    <a16:creationId xmlns="" xmlns:a16="http://schemas.microsoft.com/office/drawing/2014/main" id="{DA9AA604-DD50-4B12-BCDA-2514FFFCC53C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="" xmlns:a16="http://schemas.microsoft.com/office/drawing/2014/main" id="{9C116F8B-6D0B-43AC-96A1-3C82DB95CDEF}"/>
                  </a:ext>
                </a:extLst>
              </p:cNvPr>
              <p:cNvSpPr/>
              <p:nvPr/>
            </p:nvSpPr>
            <p:spPr>
              <a:xfrm>
                <a:off x="930940" y="4090266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Répéter jusqu’à « requin » touché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="" xmlns:a16="http://schemas.microsoft.com/office/drawing/2014/main" id="{CD8494DE-AA20-4CEA-B4BD-5F86E05798D5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62" name="Groupe 161">
              <a:extLst>
                <a:ext uri="{FF2B5EF4-FFF2-40B4-BE49-F238E27FC236}">
                  <a16:creationId xmlns="" xmlns:a16="http://schemas.microsoft.com/office/drawing/2014/main" id="{AF8609D3-E454-422B-96EE-EA19837A0128}"/>
                </a:ext>
              </a:extLst>
            </p:cNvPr>
            <p:cNvGrpSpPr/>
            <p:nvPr/>
          </p:nvGrpSpPr>
          <p:grpSpPr>
            <a:xfrm>
              <a:off x="924135" y="5354838"/>
              <a:ext cx="2783769" cy="379235"/>
              <a:chOff x="509254" y="4551803"/>
              <a:chExt cx="2783769" cy="379235"/>
            </a:xfrm>
          </p:grpSpPr>
          <p:grpSp>
            <p:nvGrpSpPr>
              <p:cNvPr id="169" name="Groupe 168">
                <a:extLst>
                  <a:ext uri="{FF2B5EF4-FFF2-40B4-BE49-F238E27FC236}">
                    <a16:creationId xmlns="" xmlns:a16="http://schemas.microsoft.com/office/drawing/2014/main" id="{28D36A66-525D-49C9-96EA-E239578742E3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2650114" cy="330982"/>
                <a:chOff x="651294" y="4799644"/>
                <a:chExt cx="2650114" cy="330982"/>
              </a:xfrm>
            </p:grpSpPr>
            <p:sp>
              <p:nvSpPr>
                <p:cNvPr id="171" name="Chevron 179">
                  <a:extLst>
                    <a:ext uri="{FF2B5EF4-FFF2-40B4-BE49-F238E27FC236}">
                      <a16:creationId xmlns="" xmlns:a16="http://schemas.microsoft.com/office/drawing/2014/main" id="{CD074C14-C84F-40D8-9D5F-0DC3BE6D3B58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="" xmlns:a16="http://schemas.microsoft.com/office/drawing/2014/main" id="{1371C12B-3919-45C6-AC75-04204AEE862B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2362083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170" name="Rectangle 169">
                <a:extLst>
                  <a:ext uri="{FF2B5EF4-FFF2-40B4-BE49-F238E27FC236}">
                    <a16:creationId xmlns="" xmlns:a16="http://schemas.microsoft.com/office/drawing/2014/main" id="{17E2F57C-6E9D-46F1-8AB6-757ED5EF793E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63" name="Groupe 162">
              <a:extLst>
                <a:ext uri="{FF2B5EF4-FFF2-40B4-BE49-F238E27FC236}">
                  <a16:creationId xmlns="" xmlns:a16="http://schemas.microsoft.com/office/drawing/2014/main" id="{4F4A299C-AA64-40E0-AD20-E20FB8DEC0C8}"/>
                </a:ext>
              </a:extLst>
            </p:cNvPr>
            <p:cNvGrpSpPr/>
            <p:nvPr/>
          </p:nvGrpSpPr>
          <p:grpSpPr>
            <a:xfrm>
              <a:off x="1057789" y="5116591"/>
              <a:ext cx="1332147" cy="330982"/>
              <a:chOff x="3379780" y="3320988"/>
              <a:chExt cx="1332147" cy="330982"/>
            </a:xfrm>
          </p:grpSpPr>
          <p:sp>
            <p:nvSpPr>
              <p:cNvPr id="167" name="Chevron 184">
                <a:extLst>
                  <a:ext uri="{FF2B5EF4-FFF2-40B4-BE49-F238E27FC236}">
                    <a16:creationId xmlns="" xmlns:a16="http://schemas.microsoft.com/office/drawing/2014/main" id="{F35CF838-A072-4261-98DC-CD06C1915C7F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="" xmlns:a16="http://schemas.microsoft.com/office/drawing/2014/main" id="{708E5A46-A52A-4907-8D30-A361432D9727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164" name="Groupe 163">
              <a:extLst>
                <a:ext uri="{FF2B5EF4-FFF2-40B4-BE49-F238E27FC236}">
                  <a16:creationId xmlns="" xmlns:a16="http://schemas.microsoft.com/office/drawing/2014/main" id="{BD9E69AA-8190-44F6-9F99-E059439D93B6}"/>
                </a:ext>
              </a:extLst>
            </p:cNvPr>
            <p:cNvGrpSpPr/>
            <p:nvPr/>
          </p:nvGrpSpPr>
          <p:grpSpPr>
            <a:xfrm>
              <a:off x="1057789" y="5681188"/>
              <a:ext cx="1332147" cy="330982"/>
              <a:chOff x="3379780" y="3320988"/>
              <a:chExt cx="1332147" cy="330982"/>
            </a:xfrm>
          </p:grpSpPr>
          <p:sp>
            <p:nvSpPr>
              <p:cNvPr id="165" name="Chevron 184">
                <a:extLst>
                  <a:ext uri="{FF2B5EF4-FFF2-40B4-BE49-F238E27FC236}">
                    <a16:creationId xmlns="" xmlns:a16="http://schemas.microsoft.com/office/drawing/2014/main" id="{4A49DFA6-600C-4E2C-BECB-8F26509A2C04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="" xmlns:a16="http://schemas.microsoft.com/office/drawing/2014/main" id="{CBD6F808-29C7-4635-984B-AB8B8118669A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</p:grpSp>
      <p:grpSp>
        <p:nvGrpSpPr>
          <p:cNvPr id="178" name="Groupe 177">
            <a:extLst>
              <a:ext uri="{FF2B5EF4-FFF2-40B4-BE49-F238E27FC236}">
                <a16:creationId xmlns="" xmlns:a16="http://schemas.microsoft.com/office/drawing/2014/main" id="{EE726740-5853-4A49-886D-C22E8B33E639}"/>
              </a:ext>
            </a:extLst>
          </p:cNvPr>
          <p:cNvGrpSpPr/>
          <p:nvPr/>
        </p:nvGrpSpPr>
        <p:grpSpPr>
          <a:xfrm>
            <a:off x="6029947" y="3667691"/>
            <a:ext cx="2783769" cy="1431042"/>
            <a:chOff x="924135" y="4581128"/>
            <a:chExt cx="2783769" cy="1431042"/>
          </a:xfrm>
        </p:grpSpPr>
        <p:grpSp>
          <p:nvGrpSpPr>
            <p:cNvPr id="179" name="Groupe 178">
              <a:extLst>
                <a:ext uri="{FF2B5EF4-FFF2-40B4-BE49-F238E27FC236}">
                  <a16:creationId xmlns="" xmlns:a16="http://schemas.microsoft.com/office/drawing/2014/main" id="{54CD7A7B-614E-477C-A1AB-997AA577A0C5}"/>
                </a:ext>
              </a:extLst>
            </p:cNvPr>
            <p:cNvGrpSpPr/>
            <p:nvPr/>
          </p:nvGrpSpPr>
          <p:grpSpPr>
            <a:xfrm>
              <a:off x="1057790" y="4850741"/>
              <a:ext cx="1332147" cy="330982"/>
              <a:chOff x="3379780" y="3320988"/>
              <a:chExt cx="1332147" cy="330982"/>
            </a:xfrm>
          </p:grpSpPr>
          <p:sp>
            <p:nvSpPr>
              <p:cNvPr id="195" name="Chevron 184">
                <a:extLst>
                  <a:ext uri="{FF2B5EF4-FFF2-40B4-BE49-F238E27FC236}">
                    <a16:creationId xmlns="" xmlns:a16="http://schemas.microsoft.com/office/drawing/2014/main" id="{44EF42D8-B4A0-4EF5-9060-35031FDBA049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="" xmlns:a16="http://schemas.microsoft.com/office/drawing/2014/main" id="{B6E2B9BA-77EF-4410-971D-DAC3D2EECE84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180" name="Groupe 179">
              <a:extLst>
                <a:ext uri="{FF2B5EF4-FFF2-40B4-BE49-F238E27FC236}">
                  <a16:creationId xmlns="" xmlns:a16="http://schemas.microsoft.com/office/drawing/2014/main" id="{A4D18A42-9AF2-4881-8762-52912450E9E2}"/>
                </a:ext>
              </a:extLst>
            </p:cNvPr>
            <p:cNvGrpSpPr/>
            <p:nvPr/>
          </p:nvGrpSpPr>
          <p:grpSpPr>
            <a:xfrm>
              <a:off x="924135" y="4581128"/>
              <a:ext cx="2783769" cy="330982"/>
              <a:chOff x="509254" y="4090266"/>
              <a:chExt cx="2783769" cy="330982"/>
            </a:xfrm>
          </p:grpSpPr>
          <p:sp>
            <p:nvSpPr>
              <p:cNvPr id="192" name="Chevron 181">
                <a:extLst>
                  <a:ext uri="{FF2B5EF4-FFF2-40B4-BE49-F238E27FC236}">
                    <a16:creationId xmlns="" xmlns:a16="http://schemas.microsoft.com/office/drawing/2014/main" id="{75A7E3F1-381B-4555-8385-0A871F66333C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="" xmlns:a16="http://schemas.microsoft.com/office/drawing/2014/main" id="{EC039605-027A-4188-BBAF-B4A8B1B270F5}"/>
                  </a:ext>
                </a:extLst>
              </p:cNvPr>
              <p:cNvSpPr/>
              <p:nvPr/>
            </p:nvSpPr>
            <p:spPr>
              <a:xfrm>
                <a:off x="930940" y="4090266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Répéter jusqu’à « cloche » touché</a:t>
                </a: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="" xmlns:a16="http://schemas.microsoft.com/office/drawing/2014/main" id="{24B3C0C1-8C19-453C-81CD-F46A426E190B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81" name="Groupe 180">
              <a:extLst>
                <a:ext uri="{FF2B5EF4-FFF2-40B4-BE49-F238E27FC236}">
                  <a16:creationId xmlns="" xmlns:a16="http://schemas.microsoft.com/office/drawing/2014/main" id="{5E8CF3A9-5A64-4E0D-BC6B-6B003455C1DE}"/>
                </a:ext>
              </a:extLst>
            </p:cNvPr>
            <p:cNvGrpSpPr/>
            <p:nvPr/>
          </p:nvGrpSpPr>
          <p:grpSpPr>
            <a:xfrm>
              <a:off x="924135" y="5354838"/>
              <a:ext cx="2783769" cy="379235"/>
              <a:chOff x="509254" y="4551803"/>
              <a:chExt cx="2783769" cy="379235"/>
            </a:xfrm>
          </p:grpSpPr>
          <p:grpSp>
            <p:nvGrpSpPr>
              <p:cNvPr id="188" name="Groupe 187">
                <a:extLst>
                  <a:ext uri="{FF2B5EF4-FFF2-40B4-BE49-F238E27FC236}">
                    <a16:creationId xmlns="" xmlns:a16="http://schemas.microsoft.com/office/drawing/2014/main" id="{7C715C9A-13A3-4CE2-87DD-9859B3A9C4AB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2650114" cy="330982"/>
                <a:chOff x="651294" y="4799644"/>
                <a:chExt cx="2650114" cy="330982"/>
              </a:xfrm>
            </p:grpSpPr>
            <p:sp>
              <p:nvSpPr>
                <p:cNvPr id="190" name="Chevron 179">
                  <a:extLst>
                    <a:ext uri="{FF2B5EF4-FFF2-40B4-BE49-F238E27FC236}">
                      <a16:creationId xmlns="" xmlns:a16="http://schemas.microsoft.com/office/drawing/2014/main" id="{325CEDAD-2B0F-4003-8168-8420E24BF83E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="" xmlns:a16="http://schemas.microsoft.com/office/drawing/2014/main" id="{BCC64859-7FDA-4F9E-B4FA-54904F962E82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2362083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189" name="Rectangle 188">
                <a:extLst>
                  <a:ext uri="{FF2B5EF4-FFF2-40B4-BE49-F238E27FC236}">
                    <a16:creationId xmlns="" xmlns:a16="http://schemas.microsoft.com/office/drawing/2014/main" id="{48CCF4FF-D989-404B-B7D1-737238AF654B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82" name="Groupe 181">
              <a:extLst>
                <a:ext uri="{FF2B5EF4-FFF2-40B4-BE49-F238E27FC236}">
                  <a16:creationId xmlns="" xmlns:a16="http://schemas.microsoft.com/office/drawing/2014/main" id="{F16FCC4E-916E-4FA2-B3E1-3D8F1E62A50B}"/>
                </a:ext>
              </a:extLst>
            </p:cNvPr>
            <p:cNvGrpSpPr/>
            <p:nvPr/>
          </p:nvGrpSpPr>
          <p:grpSpPr>
            <a:xfrm>
              <a:off x="1057789" y="5116591"/>
              <a:ext cx="1332147" cy="330982"/>
              <a:chOff x="3379780" y="3320988"/>
              <a:chExt cx="1332147" cy="330982"/>
            </a:xfrm>
          </p:grpSpPr>
          <p:sp>
            <p:nvSpPr>
              <p:cNvPr id="186" name="Chevron 184">
                <a:extLst>
                  <a:ext uri="{FF2B5EF4-FFF2-40B4-BE49-F238E27FC236}">
                    <a16:creationId xmlns="" xmlns:a16="http://schemas.microsoft.com/office/drawing/2014/main" id="{1B986730-A297-42A8-A8EC-EEAE39F2C590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="" xmlns:a16="http://schemas.microsoft.com/office/drawing/2014/main" id="{BDE4ABAE-5B28-48BE-AF24-F64682FD4F19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183" name="Groupe 182">
              <a:extLst>
                <a:ext uri="{FF2B5EF4-FFF2-40B4-BE49-F238E27FC236}">
                  <a16:creationId xmlns="" xmlns:a16="http://schemas.microsoft.com/office/drawing/2014/main" id="{CF8D83B9-EE96-4F36-8314-13B9AF804E1E}"/>
                </a:ext>
              </a:extLst>
            </p:cNvPr>
            <p:cNvGrpSpPr/>
            <p:nvPr/>
          </p:nvGrpSpPr>
          <p:grpSpPr>
            <a:xfrm>
              <a:off x="1057789" y="5681188"/>
              <a:ext cx="1332147" cy="330982"/>
              <a:chOff x="3379780" y="3320988"/>
              <a:chExt cx="1332147" cy="330982"/>
            </a:xfrm>
          </p:grpSpPr>
          <p:sp>
            <p:nvSpPr>
              <p:cNvPr id="184" name="Chevron 184">
                <a:extLst>
                  <a:ext uri="{FF2B5EF4-FFF2-40B4-BE49-F238E27FC236}">
                    <a16:creationId xmlns="" xmlns:a16="http://schemas.microsoft.com/office/drawing/2014/main" id="{69D93EE8-761E-4FC6-A40B-41C19ED50BB8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="" xmlns:a16="http://schemas.microsoft.com/office/drawing/2014/main" id="{15A4F52D-D327-4138-8017-DA7288805A11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SONNER</a:t>
                </a:r>
              </a:p>
            </p:txBody>
          </p:sp>
        </p:grpSp>
      </p:grpSp>
      <p:grpSp>
        <p:nvGrpSpPr>
          <p:cNvPr id="197" name="Groupe 196">
            <a:extLst>
              <a:ext uri="{FF2B5EF4-FFF2-40B4-BE49-F238E27FC236}">
                <a16:creationId xmlns="" xmlns:a16="http://schemas.microsoft.com/office/drawing/2014/main" id="{870C8519-EAC6-43F0-85C2-C8344619B720}"/>
              </a:ext>
            </a:extLst>
          </p:cNvPr>
          <p:cNvGrpSpPr/>
          <p:nvPr/>
        </p:nvGrpSpPr>
        <p:grpSpPr>
          <a:xfrm>
            <a:off x="300749" y="5157192"/>
            <a:ext cx="2783769" cy="1431042"/>
            <a:chOff x="924135" y="4581128"/>
            <a:chExt cx="2783769" cy="1431042"/>
          </a:xfrm>
        </p:grpSpPr>
        <p:grpSp>
          <p:nvGrpSpPr>
            <p:cNvPr id="198" name="Groupe 197">
              <a:extLst>
                <a:ext uri="{FF2B5EF4-FFF2-40B4-BE49-F238E27FC236}">
                  <a16:creationId xmlns="" xmlns:a16="http://schemas.microsoft.com/office/drawing/2014/main" id="{3592F38C-6FF7-42BE-87B4-03159EF7F194}"/>
                </a:ext>
              </a:extLst>
            </p:cNvPr>
            <p:cNvGrpSpPr/>
            <p:nvPr/>
          </p:nvGrpSpPr>
          <p:grpSpPr>
            <a:xfrm>
              <a:off x="1057790" y="4850741"/>
              <a:ext cx="1332147" cy="330982"/>
              <a:chOff x="3379780" y="3320988"/>
              <a:chExt cx="1332147" cy="330982"/>
            </a:xfrm>
          </p:grpSpPr>
          <p:sp>
            <p:nvSpPr>
              <p:cNvPr id="214" name="Chevron 184">
                <a:extLst>
                  <a:ext uri="{FF2B5EF4-FFF2-40B4-BE49-F238E27FC236}">
                    <a16:creationId xmlns="" xmlns:a16="http://schemas.microsoft.com/office/drawing/2014/main" id="{DCE12F21-E636-4779-B429-000C57D9F713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="" xmlns:a16="http://schemas.microsoft.com/office/drawing/2014/main" id="{9FF54DF4-193F-4491-8F49-E262C5D6DE66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199" name="Groupe 198">
              <a:extLst>
                <a:ext uri="{FF2B5EF4-FFF2-40B4-BE49-F238E27FC236}">
                  <a16:creationId xmlns="" xmlns:a16="http://schemas.microsoft.com/office/drawing/2014/main" id="{14FC723C-29C9-4B4C-ACAA-9329910116E9}"/>
                </a:ext>
              </a:extLst>
            </p:cNvPr>
            <p:cNvGrpSpPr/>
            <p:nvPr/>
          </p:nvGrpSpPr>
          <p:grpSpPr>
            <a:xfrm>
              <a:off x="924135" y="4581128"/>
              <a:ext cx="2783769" cy="330982"/>
              <a:chOff x="509254" y="4090266"/>
              <a:chExt cx="2783769" cy="330982"/>
            </a:xfrm>
          </p:grpSpPr>
          <p:sp>
            <p:nvSpPr>
              <p:cNvPr id="211" name="Chevron 181">
                <a:extLst>
                  <a:ext uri="{FF2B5EF4-FFF2-40B4-BE49-F238E27FC236}">
                    <a16:creationId xmlns="" xmlns:a16="http://schemas.microsoft.com/office/drawing/2014/main" id="{DEC6596A-AC05-47E1-91B9-16D64012EEB9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="" xmlns:a16="http://schemas.microsoft.com/office/drawing/2014/main" id="{A59E242B-1442-439B-9168-576E8499B45D}"/>
                  </a:ext>
                </a:extLst>
              </p:cNvPr>
              <p:cNvSpPr/>
              <p:nvPr/>
            </p:nvSpPr>
            <p:spPr>
              <a:xfrm>
                <a:off x="930940" y="4090266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Répéter jusqu’à « pomme » touchée</a:t>
                </a: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="" xmlns:a16="http://schemas.microsoft.com/office/drawing/2014/main" id="{C9E36343-2405-4A22-B410-2BE0334B1DEA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200" name="Groupe 199">
              <a:extLst>
                <a:ext uri="{FF2B5EF4-FFF2-40B4-BE49-F238E27FC236}">
                  <a16:creationId xmlns="" xmlns:a16="http://schemas.microsoft.com/office/drawing/2014/main" id="{631AAFF0-1ED1-4F4B-815B-53744929EBDB}"/>
                </a:ext>
              </a:extLst>
            </p:cNvPr>
            <p:cNvGrpSpPr/>
            <p:nvPr/>
          </p:nvGrpSpPr>
          <p:grpSpPr>
            <a:xfrm>
              <a:off x="924135" y="5354838"/>
              <a:ext cx="2783769" cy="379235"/>
              <a:chOff x="509254" y="4551803"/>
              <a:chExt cx="2783769" cy="379235"/>
            </a:xfrm>
          </p:grpSpPr>
          <p:grpSp>
            <p:nvGrpSpPr>
              <p:cNvPr id="207" name="Groupe 206">
                <a:extLst>
                  <a:ext uri="{FF2B5EF4-FFF2-40B4-BE49-F238E27FC236}">
                    <a16:creationId xmlns="" xmlns:a16="http://schemas.microsoft.com/office/drawing/2014/main" id="{A8555EE5-E7E4-4DF9-BF70-57526435B48C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2650114" cy="330982"/>
                <a:chOff x="651294" y="4799644"/>
                <a:chExt cx="2650114" cy="330982"/>
              </a:xfrm>
            </p:grpSpPr>
            <p:sp>
              <p:nvSpPr>
                <p:cNvPr id="209" name="Chevron 179">
                  <a:extLst>
                    <a:ext uri="{FF2B5EF4-FFF2-40B4-BE49-F238E27FC236}">
                      <a16:creationId xmlns="" xmlns:a16="http://schemas.microsoft.com/office/drawing/2014/main" id="{A247C88C-2C20-4499-9B6D-3EFA423CEC48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="" xmlns:a16="http://schemas.microsoft.com/office/drawing/2014/main" id="{166BC918-B6CE-4023-88C6-848E166B014D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2362083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208" name="Rectangle 207">
                <a:extLst>
                  <a:ext uri="{FF2B5EF4-FFF2-40B4-BE49-F238E27FC236}">
                    <a16:creationId xmlns="" xmlns:a16="http://schemas.microsoft.com/office/drawing/2014/main" id="{2D11BD0B-266A-44E7-85B6-3E363B62ED35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201" name="Groupe 200">
              <a:extLst>
                <a:ext uri="{FF2B5EF4-FFF2-40B4-BE49-F238E27FC236}">
                  <a16:creationId xmlns="" xmlns:a16="http://schemas.microsoft.com/office/drawing/2014/main" id="{3CF55348-05E8-4578-B6D7-4EFD5F1FABE9}"/>
                </a:ext>
              </a:extLst>
            </p:cNvPr>
            <p:cNvGrpSpPr/>
            <p:nvPr/>
          </p:nvGrpSpPr>
          <p:grpSpPr>
            <a:xfrm>
              <a:off x="1057789" y="5116591"/>
              <a:ext cx="1332147" cy="330982"/>
              <a:chOff x="3379780" y="3320988"/>
              <a:chExt cx="1332147" cy="330982"/>
            </a:xfrm>
          </p:grpSpPr>
          <p:sp>
            <p:nvSpPr>
              <p:cNvPr id="205" name="Chevron 184">
                <a:extLst>
                  <a:ext uri="{FF2B5EF4-FFF2-40B4-BE49-F238E27FC236}">
                    <a16:creationId xmlns="" xmlns:a16="http://schemas.microsoft.com/office/drawing/2014/main" id="{FD04B26B-0292-478E-889D-A94A3F4087DE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="" xmlns:a16="http://schemas.microsoft.com/office/drawing/2014/main" id="{9CA5B48D-DDFB-427B-A7D4-8023AA3C908A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202" name="Groupe 201">
              <a:extLst>
                <a:ext uri="{FF2B5EF4-FFF2-40B4-BE49-F238E27FC236}">
                  <a16:creationId xmlns="" xmlns:a16="http://schemas.microsoft.com/office/drawing/2014/main" id="{309BADCA-8E44-4DD6-8833-CF6906EC1BE2}"/>
                </a:ext>
              </a:extLst>
            </p:cNvPr>
            <p:cNvGrpSpPr/>
            <p:nvPr/>
          </p:nvGrpSpPr>
          <p:grpSpPr>
            <a:xfrm>
              <a:off x="1057789" y="5681188"/>
              <a:ext cx="1332147" cy="330982"/>
              <a:chOff x="3379780" y="3320988"/>
              <a:chExt cx="1332147" cy="330982"/>
            </a:xfrm>
          </p:grpSpPr>
          <p:sp>
            <p:nvSpPr>
              <p:cNvPr id="203" name="Chevron 184">
                <a:extLst>
                  <a:ext uri="{FF2B5EF4-FFF2-40B4-BE49-F238E27FC236}">
                    <a16:creationId xmlns="" xmlns:a16="http://schemas.microsoft.com/office/drawing/2014/main" id="{27E5F47F-EA1C-4B1F-A51C-62841B8C85BA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="" xmlns:a16="http://schemas.microsoft.com/office/drawing/2014/main" id="{A2721E10-54F0-44BE-8610-3CD4535EA994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</p:grpSp>
      <p:grpSp>
        <p:nvGrpSpPr>
          <p:cNvPr id="216" name="Groupe 215">
            <a:extLst>
              <a:ext uri="{FF2B5EF4-FFF2-40B4-BE49-F238E27FC236}">
                <a16:creationId xmlns="" xmlns:a16="http://schemas.microsoft.com/office/drawing/2014/main" id="{75F41C04-627B-472B-B8BD-D619F9B6303C}"/>
              </a:ext>
            </a:extLst>
          </p:cNvPr>
          <p:cNvGrpSpPr/>
          <p:nvPr/>
        </p:nvGrpSpPr>
        <p:grpSpPr>
          <a:xfrm>
            <a:off x="3168747" y="5152885"/>
            <a:ext cx="2783769" cy="1431042"/>
            <a:chOff x="924135" y="4581128"/>
            <a:chExt cx="2783769" cy="1431042"/>
          </a:xfrm>
        </p:grpSpPr>
        <p:grpSp>
          <p:nvGrpSpPr>
            <p:cNvPr id="217" name="Groupe 216">
              <a:extLst>
                <a:ext uri="{FF2B5EF4-FFF2-40B4-BE49-F238E27FC236}">
                  <a16:creationId xmlns="" xmlns:a16="http://schemas.microsoft.com/office/drawing/2014/main" id="{D0542D0B-D263-4A77-AC26-87B591CF0DB0}"/>
                </a:ext>
              </a:extLst>
            </p:cNvPr>
            <p:cNvGrpSpPr/>
            <p:nvPr/>
          </p:nvGrpSpPr>
          <p:grpSpPr>
            <a:xfrm>
              <a:off x="1057790" y="4850741"/>
              <a:ext cx="1332147" cy="330982"/>
              <a:chOff x="3379780" y="3320988"/>
              <a:chExt cx="1332147" cy="330982"/>
            </a:xfrm>
          </p:grpSpPr>
          <p:sp>
            <p:nvSpPr>
              <p:cNvPr id="233" name="Chevron 184">
                <a:extLst>
                  <a:ext uri="{FF2B5EF4-FFF2-40B4-BE49-F238E27FC236}">
                    <a16:creationId xmlns="" xmlns:a16="http://schemas.microsoft.com/office/drawing/2014/main" id="{933D535A-F3F4-4920-B090-1AAAA257B112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="" xmlns:a16="http://schemas.microsoft.com/office/drawing/2014/main" id="{015A77ED-C6C8-4CB8-B701-14F522EBB484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218" name="Groupe 217">
              <a:extLst>
                <a:ext uri="{FF2B5EF4-FFF2-40B4-BE49-F238E27FC236}">
                  <a16:creationId xmlns="" xmlns:a16="http://schemas.microsoft.com/office/drawing/2014/main" id="{51B713CF-9928-41D0-8939-E490DC1858C7}"/>
                </a:ext>
              </a:extLst>
            </p:cNvPr>
            <p:cNvGrpSpPr/>
            <p:nvPr/>
          </p:nvGrpSpPr>
          <p:grpSpPr>
            <a:xfrm>
              <a:off x="924135" y="4581128"/>
              <a:ext cx="2783769" cy="330982"/>
              <a:chOff x="509254" y="4090266"/>
              <a:chExt cx="2783769" cy="330982"/>
            </a:xfrm>
          </p:grpSpPr>
          <p:sp>
            <p:nvSpPr>
              <p:cNvPr id="230" name="Chevron 181">
                <a:extLst>
                  <a:ext uri="{FF2B5EF4-FFF2-40B4-BE49-F238E27FC236}">
                    <a16:creationId xmlns="" xmlns:a16="http://schemas.microsoft.com/office/drawing/2014/main" id="{DCE29611-C5C8-43BC-9226-6C3C4C1F41D6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="" xmlns:a16="http://schemas.microsoft.com/office/drawing/2014/main" id="{922956CD-CA7F-43CD-94A1-DD53AE422349}"/>
                  </a:ext>
                </a:extLst>
              </p:cNvPr>
              <p:cNvSpPr/>
              <p:nvPr/>
            </p:nvSpPr>
            <p:spPr>
              <a:xfrm>
                <a:off x="930940" y="4090266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Répéter jusqu’à « pomme » touchée</a:t>
                </a: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="" xmlns:a16="http://schemas.microsoft.com/office/drawing/2014/main" id="{535A17D0-0F37-4EBC-9FA3-D662D9F27F78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219" name="Groupe 218">
              <a:extLst>
                <a:ext uri="{FF2B5EF4-FFF2-40B4-BE49-F238E27FC236}">
                  <a16:creationId xmlns="" xmlns:a16="http://schemas.microsoft.com/office/drawing/2014/main" id="{6075E884-FA8F-4762-B694-2E92D301C098}"/>
                </a:ext>
              </a:extLst>
            </p:cNvPr>
            <p:cNvGrpSpPr/>
            <p:nvPr/>
          </p:nvGrpSpPr>
          <p:grpSpPr>
            <a:xfrm>
              <a:off x="924135" y="5354838"/>
              <a:ext cx="2783769" cy="379235"/>
              <a:chOff x="509254" y="4551803"/>
              <a:chExt cx="2783769" cy="379235"/>
            </a:xfrm>
          </p:grpSpPr>
          <p:grpSp>
            <p:nvGrpSpPr>
              <p:cNvPr id="226" name="Groupe 225">
                <a:extLst>
                  <a:ext uri="{FF2B5EF4-FFF2-40B4-BE49-F238E27FC236}">
                    <a16:creationId xmlns="" xmlns:a16="http://schemas.microsoft.com/office/drawing/2014/main" id="{B4A57067-106C-4988-9013-D8B2B4949B6A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2650114" cy="330982"/>
                <a:chOff x="651294" y="4799644"/>
                <a:chExt cx="2650114" cy="330982"/>
              </a:xfrm>
            </p:grpSpPr>
            <p:sp>
              <p:nvSpPr>
                <p:cNvPr id="228" name="Chevron 179">
                  <a:extLst>
                    <a:ext uri="{FF2B5EF4-FFF2-40B4-BE49-F238E27FC236}">
                      <a16:creationId xmlns="" xmlns:a16="http://schemas.microsoft.com/office/drawing/2014/main" id="{5DCA07FB-B616-40BA-8727-A98183DC1499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="" xmlns:a16="http://schemas.microsoft.com/office/drawing/2014/main" id="{2E304AD9-A0F6-449D-881D-982D990DDAAA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2362083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227" name="Rectangle 226">
                <a:extLst>
                  <a:ext uri="{FF2B5EF4-FFF2-40B4-BE49-F238E27FC236}">
                    <a16:creationId xmlns="" xmlns:a16="http://schemas.microsoft.com/office/drawing/2014/main" id="{C2C25DDB-9724-47D0-A40B-F662F0874729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220" name="Groupe 219">
              <a:extLst>
                <a:ext uri="{FF2B5EF4-FFF2-40B4-BE49-F238E27FC236}">
                  <a16:creationId xmlns="" xmlns:a16="http://schemas.microsoft.com/office/drawing/2014/main" id="{069A4548-FED4-4DFA-9758-8FAB79CD8937}"/>
                </a:ext>
              </a:extLst>
            </p:cNvPr>
            <p:cNvGrpSpPr/>
            <p:nvPr/>
          </p:nvGrpSpPr>
          <p:grpSpPr>
            <a:xfrm>
              <a:off x="1057789" y="5116591"/>
              <a:ext cx="1332147" cy="330982"/>
              <a:chOff x="3379780" y="3320988"/>
              <a:chExt cx="1332147" cy="330982"/>
            </a:xfrm>
          </p:grpSpPr>
          <p:sp>
            <p:nvSpPr>
              <p:cNvPr id="224" name="Chevron 184">
                <a:extLst>
                  <a:ext uri="{FF2B5EF4-FFF2-40B4-BE49-F238E27FC236}">
                    <a16:creationId xmlns="" xmlns:a16="http://schemas.microsoft.com/office/drawing/2014/main" id="{45AA3AF7-DF40-415B-A3DB-54CC6EF7B8E4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="" xmlns:a16="http://schemas.microsoft.com/office/drawing/2014/main" id="{F316CDEC-9A20-46BC-8710-00CE61E7810F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221" name="Groupe 220">
              <a:extLst>
                <a:ext uri="{FF2B5EF4-FFF2-40B4-BE49-F238E27FC236}">
                  <a16:creationId xmlns="" xmlns:a16="http://schemas.microsoft.com/office/drawing/2014/main" id="{F93B3397-0203-470F-8025-8CB8CF33CD2A}"/>
                </a:ext>
              </a:extLst>
            </p:cNvPr>
            <p:cNvGrpSpPr/>
            <p:nvPr/>
          </p:nvGrpSpPr>
          <p:grpSpPr>
            <a:xfrm>
              <a:off x="1057789" y="5681188"/>
              <a:ext cx="1332147" cy="330982"/>
              <a:chOff x="3379780" y="3320988"/>
              <a:chExt cx="1332147" cy="330982"/>
            </a:xfrm>
          </p:grpSpPr>
          <p:sp>
            <p:nvSpPr>
              <p:cNvPr id="222" name="Chevron 184">
                <a:extLst>
                  <a:ext uri="{FF2B5EF4-FFF2-40B4-BE49-F238E27FC236}">
                    <a16:creationId xmlns="" xmlns:a16="http://schemas.microsoft.com/office/drawing/2014/main" id="{FD9084C1-7DBE-4D55-B2F8-45BB04E3C274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="" xmlns:a16="http://schemas.microsoft.com/office/drawing/2014/main" id="{7AA106D0-5989-4829-A999-1EA484E01652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</p:grpSp>
      <p:sp>
        <p:nvSpPr>
          <p:cNvPr id="235" name="Espace réservé du contenu 4">
            <a:extLst>
              <a:ext uri="{FF2B5EF4-FFF2-40B4-BE49-F238E27FC236}">
                <a16:creationId xmlns="" xmlns:a16="http://schemas.microsoft.com/office/drawing/2014/main" id="{C1FF215B-08F1-4C35-B85A-6B6B08E5DE04}"/>
              </a:ext>
            </a:extLst>
          </p:cNvPr>
          <p:cNvSpPr txBox="1">
            <a:spLocks/>
          </p:cNvSpPr>
          <p:nvPr/>
        </p:nvSpPr>
        <p:spPr>
          <a:xfrm>
            <a:off x="300748" y="3639148"/>
            <a:ext cx="2813306" cy="1469334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9697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Boucles « répéter jusqu’à… » et fonctions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8</a:t>
            </a:fld>
            <a:endParaRPr lang="fr-FR"/>
          </a:p>
        </p:txBody>
      </p:sp>
      <p:sp>
        <p:nvSpPr>
          <p:cNvPr id="126" name="Espace réservé du contenu 4">
            <a:extLst>
              <a:ext uri="{FF2B5EF4-FFF2-40B4-BE49-F238E27FC236}">
                <a16:creationId xmlns="" xmlns:a16="http://schemas.microsoft.com/office/drawing/2014/main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251520" y="3325075"/>
            <a:ext cx="8631324" cy="3122541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pic>
        <p:nvPicPr>
          <p:cNvPr id="157" name="Image 156">
            <a:extLst>
              <a:ext uri="{FF2B5EF4-FFF2-40B4-BE49-F238E27FC236}">
                <a16:creationId xmlns="" xmlns:a16="http://schemas.microsoft.com/office/drawing/2014/main" id="{649265A4-F60A-437A-817D-C460759A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952791"/>
            <a:ext cx="2906740" cy="2300276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="" xmlns:a16="http://schemas.microsoft.com/office/drawing/2014/main" id="{DB2A2F5A-13F4-4B6B-B9B0-2031D32AD0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19" y="980728"/>
            <a:ext cx="4325969" cy="2424805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L’objectif est de manger toutes les pommes et d’atteindre la cloche.  </a:t>
            </a:r>
          </a:p>
          <a:p>
            <a:r>
              <a:rPr lang="fr-FR" dirty="0"/>
              <a:t>Les fonctions, structures algorithmiques et conditions disponibles sont les suivantes : </a:t>
            </a:r>
          </a:p>
          <a:p>
            <a:pPr lvl="1"/>
            <a:r>
              <a:rPr lang="fr-FR" dirty="0"/>
              <a:t>haut, bas, gauche droite, manger et sonner, </a:t>
            </a:r>
            <a:r>
              <a:rPr lang="fr-FR" b="1" dirty="0"/>
              <a:t>répéter jusqu’à…</a:t>
            </a:r>
          </a:p>
          <a:p>
            <a:pPr lvl="1"/>
            <a:r>
              <a:rPr lang="fr-FR" dirty="0"/>
              <a:t>Cloche touchée, requin touché, pomme touchée</a:t>
            </a:r>
          </a:p>
          <a:p>
            <a:pPr lvl="1"/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</a:rPr>
              <a:t>Donner au stagiaire des boîtes à ordonner </a:t>
            </a:r>
          </a:p>
          <a:p>
            <a:endParaRPr lang="fr-FR" dirty="0"/>
          </a:p>
        </p:txBody>
      </p:sp>
      <p:grpSp>
        <p:nvGrpSpPr>
          <p:cNvPr id="114" name="Groupe 113">
            <a:extLst>
              <a:ext uri="{FF2B5EF4-FFF2-40B4-BE49-F238E27FC236}">
                <a16:creationId xmlns="" xmlns:a16="http://schemas.microsoft.com/office/drawing/2014/main" id="{C9A4DD3A-F434-47D5-AD2A-A0C9A0F9E46E}"/>
              </a:ext>
            </a:extLst>
          </p:cNvPr>
          <p:cNvGrpSpPr/>
          <p:nvPr/>
        </p:nvGrpSpPr>
        <p:grpSpPr>
          <a:xfrm>
            <a:off x="813025" y="4202850"/>
            <a:ext cx="1332147" cy="330982"/>
            <a:chOff x="3379780" y="3320988"/>
            <a:chExt cx="1332147" cy="330982"/>
          </a:xfrm>
        </p:grpSpPr>
        <p:sp>
          <p:nvSpPr>
            <p:cNvPr id="124" name="Chevron 184">
              <a:extLst>
                <a:ext uri="{FF2B5EF4-FFF2-40B4-BE49-F238E27FC236}">
                  <a16:creationId xmlns="" xmlns:a16="http://schemas.microsoft.com/office/drawing/2014/main" id="{D4C18C82-27D2-4CB7-99C8-97F8CD29B99D}"/>
                </a:ext>
              </a:extLst>
            </p:cNvPr>
            <p:cNvSpPr/>
            <p:nvPr/>
          </p:nvSpPr>
          <p:spPr>
            <a:xfrm rot="5400000">
              <a:off x="3358305" y="3342463"/>
              <a:ext cx="330982" cy="288032"/>
            </a:xfrm>
            <a:prstGeom prst="chevron">
              <a:avLst>
                <a:gd name="adj" fmla="val 2604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="" xmlns:a16="http://schemas.microsoft.com/office/drawing/2014/main" id="{33C13121-840B-49FA-BF30-BD54E2AB3157}"/>
                </a:ext>
              </a:extLst>
            </p:cNvPr>
            <p:cNvSpPr/>
            <p:nvPr/>
          </p:nvSpPr>
          <p:spPr>
            <a:xfrm>
              <a:off x="3667812" y="3320988"/>
              <a:ext cx="1044115" cy="2340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HAUT</a:t>
              </a:r>
            </a:p>
          </p:txBody>
        </p:sp>
      </p:grpSp>
      <p:grpSp>
        <p:nvGrpSpPr>
          <p:cNvPr id="115" name="Groupe 114">
            <a:extLst>
              <a:ext uri="{FF2B5EF4-FFF2-40B4-BE49-F238E27FC236}">
                <a16:creationId xmlns="" xmlns:a16="http://schemas.microsoft.com/office/drawing/2014/main" id="{A61414D3-8BAF-4661-B8DD-838D7816C07E}"/>
              </a:ext>
            </a:extLst>
          </p:cNvPr>
          <p:cNvGrpSpPr/>
          <p:nvPr/>
        </p:nvGrpSpPr>
        <p:grpSpPr>
          <a:xfrm>
            <a:off x="679370" y="3933237"/>
            <a:ext cx="2783769" cy="330982"/>
            <a:chOff x="509254" y="4090266"/>
            <a:chExt cx="2783769" cy="330982"/>
          </a:xfrm>
        </p:grpSpPr>
        <p:sp>
          <p:nvSpPr>
            <p:cNvPr id="121" name="Chevron 181">
              <a:extLst>
                <a:ext uri="{FF2B5EF4-FFF2-40B4-BE49-F238E27FC236}">
                  <a16:creationId xmlns="" xmlns:a16="http://schemas.microsoft.com/office/drawing/2014/main" id="{4EABBEBD-32BF-4F8F-9CA5-C37626840FF4}"/>
                </a:ext>
              </a:extLst>
            </p:cNvPr>
            <p:cNvSpPr/>
            <p:nvPr/>
          </p:nvSpPr>
          <p:spPr>
            <a:xfrm rot="5400000">
              <a:off x="621434" y="4111741"/>
              <a:ext cx="330982" cy="288032"/>
            </a:xfrm>
            <a:prstGeom prst="chevron">
              <a:avLst>
                <a:gd name="adj" fmla="val 2604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AE9C24A8-4F3A-43B0-ADE2-9CCB4B658FF6}"/>
                </a:ext>
              </a:extLst>
            </p:cNvPr>
            <p:cNvSpPr/>
            <p:nvPr/>
          </p:nvSpPr>
          <p:spPr>
            <a:xfrm>
              <a:off x="930940" y="4090266"/>
              <a:ext cx="2362083" cy="23402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Répéter jusqu’à « cloche » touchée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55FFCF1D-B9D0-454A-BEFF-1E66B7875144}"/>
                </a:ext>
              </a:extLst>
            </p:cNvPr>
            <p:cNvSpPr/>
            <p:nvPr/>
          </p:nvSpPr>
          <p:spPr>
            <a:xfrm>
              <a:off x="509254" y="4090266"/>
              <a:ext cx="123687" cy="3309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</p:grpSp>
      <p:grpSp>
        <p:nvGrpSpPr>
          <p:cNvPr id="116" name="Groupe 115">
            <a:extLst>
              <a:ext uri="{FF2B5EF4-FFF2-40B4-BE49-F238E27FC236}">
                <a16:creationId xmlns="" xmlns:a16="http://schemas.microsoft.com/office/drawing/2014/main" id="{F3FFB96C-19DC-43CB-97B4-826FD6EAC44F}"/>
              </a:ext>
            </a:extLst>
          </p:cNvPr>
          <p:cNvGrpSpPr/>
          <p:nvPr/>
        </p:nvGrpSpPr>
        <p:grpSpPr>
          <a:xfrm>
            <a:off x="674152" y="4969130"/>
            <a:ext cx="2783769" cy="379235"/>
            <a:chOff x="509254" y="4551803"/>
            <a:chExt cx="2783769" cy="379235"/>
          </a:xfrm>
        </p:grpSpPr>
        <p:grpSp>
          <p:nvGrpSpPr>
            <p:cNvPr id="117" name="Groupe 116">
              <a:extLst>
                <a:ext uri="{FF2B5EF4-FFF2-40B4-BE49-F238E27FC236}">
                  <a16:creationId xmlns="" xmlns:a16="http://schemas.microsoft.com/office/drawing/2014/main" id="{A81A49A5-78C1-4051-8A78-70C08DACDC5D}"/>
                </a:ext>
              </a:extLst>
            </p:cNvPr>
            <p:cNvGrpSpPr/>
            <p:nvPr/>
          </p:nvGrpSpPr>
          <p:grpSpPr>
            <a:xfrm>
              <a:off x="642909" y="4600056"/>
              <a:ext cx="2650114" cy="330982"/>
              <a:chOff x="651294" y="4799644"/>
              <a:chExt cx="2650114" cy="330982"/>
            </a:xfrm>
          </p:grpSpPr>
          <p:sp>
            <p:nvSpPr>
              <p:cNvPr id="119" name="Chevron 179">
                <a:extLst>
                  <a:ext uri="{FF2B5EF4-FFF2-40B4-BE49-F238E27FC236}">
                    <a16:creationId xmlns="" xmlns:a16="http://schemas.microsoft.com/office/drawing/2014/main" id="{CDE422D4-A13E-4AC2-B431-A076E8006208}"/>
                  </a:ext>
                </a:extLst>
              </p:cNvPr>
              <p:cNvSpPr/>
              <p:nvPr/>
            </p:nvSpPr>
            <p:spPr>
              <a:xfrm rot="5400000">
                <a:off x="629819" y="4821119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="" xmlns:a16="http://schemas.microsoft.com/office/drawing/2014/main" id="{232466EE-ED5F-49E5-B238-C3EECA4164DA}"/>
                  </a:ext>
                </a:extLst>
              </p:cNvPr>
              <p:cNvSpPr/>
              <p:nvPr/>
            </p:nvSpPr>
            <p:spPr>
              <a:xfrm>
                <a:off x="939325" y="4799644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Fin – Répéter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E7C7902C-8361-43D6-80FA-93EC12535167}"/>
                </a:ext>
              </a:extLst>
            </p:cNvPr>
            <p:cNvSpPr/>
            <p:nvPr/>
          </p:nvSpPr>
          <p:spPr>
            <a:xfrm>
              <a:off x="509254" y="4551803"/>
              <a:ext cx="123687" cy="3091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</p:grpSp>
      <p:grpSp>
        <p:nvGrpSpPr>
          <p:cNvPr id="127" name="Groupe 126">
            <a:extLst>
              <a:ext uri="{FF2B5EF4-FFF2-40B4-BE49-F238E27FC236}">
                <a16:creationId xmlns="" xmlns:a16="http://schemas.microsoft.com/office/drawing/2014/main" id="{66AE943C-39FC-4313-822F-75A7D8C71A50}"/>
              </a:ext>
            </a:extLst>
          </p:cNvPr>
          <p:cNvGrpSpPr/>
          <p:nvPr/>
        </p:nvGrpSpPr>
        <p:grpSpPr>
          <a:xfrm>
            <a:off x="813024" y="4468700"/>
            <a:ext cx="1332147" cy="330982"/>
            <a:chOff x="3379780" y="3320988"/>
            <a:chExt cx="1332147" cy="330982"/>
          </a:xfrm>
        </p:grpSpPr>
        <p:sp>
          <p:nvSpPr>
            <p:cNvPr id="128" name="Chevron 184">
              <a:extLst>
                <a:ext uri="{FF2B5EF4-FFF2-40B4-BE49-F238E27FC236}">
                  <a16:creationId xmlns="" xmlns:a16="http://schemas.microsoft.com/office/drawing/2014/main" id="{08083D15-8586-4C86-B11B-FBDA5CF985B8}"/>
                </a:ext>
              </a:extLst>
            </p:cNvPr>
            <p:cNvSpPr/>
            <p:nvPr/>
          </p:nvSpPr>
          <p:spPr>
            <a:xfrm rot="5400000">
              <a:off x="3358305" y="3342463"/>
              <a:ext cx="330982" cy="288032"/>
            </a:xfrm>
            <a:prstGeom prst="chevron">
              <a:avLst>
                <a:gd name="adj" fmla="val 2604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="" xmlns:a16="http://schemas.microsoft.com/office/drawing/2014/main" id="{AEDA7288-2DDE-4829-B1AA-AA9C2E0CCE8C}"/>
                </a:ext>
              </a:extLst>
            </p:cNvPr>
            <p:cNvSpPr/>
            <p:nvPr/>
          </p:nvSpPr>
          <p:spPr>
            <a:xfrm>
              <a:off x="3667812" y="3320988"/>
              <a:ext cx="1044115" cy="2340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DROITE</a:t>
              </a:r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="" xmlns:a16="http://schemas.microsoft.com/office/drawing/2014/main" id="{9A13244F-CE74-4175-B165-D81B8FEF6D11}"/>
              </a:ext>
            </a:extLst>
          </p:cNvPr>
          <p:cNvGrpSpPr/>
          <p:nvPr/>
        </p:nvGrpSpPr>
        <p:grpSpPr>
          <a:xfrm>
            <a:off x="813024" y="4742501"/>
            <a:ext cx="1332147" cy="330982"/>
            <a:chOff x="3379780" y="3320988"/>
            <a:chExt cx="1332147" cy="330982"/>
          </a:xfrm>
        </p:grpSpPr>
        <p:sp>
          <p:nvSpPr>
            <p:cNvPr id="131" name="Chevron 184">
              <a:extLst>
                <a:ext uri="{FF2B5EF4-FFF2-40B4-BE49-F238E27FC236}">
                  <a16:creationId xmlns="" xmlns:a16="http://schemas.microsoft.com/office/drawing/2014/main" id="{2D792480-A2FF-4222-9B04-A588C555A44A}"/>
                </a:ext>
              </a:extLst>
            </p:cNvPr>
            <p:cNvSpPr/>
            <p:nvPr/>
          </p:nvSpPr>
          <p:spPr>
            <a:xfrm rot="5400000">
              <a:off x="3358305" y="3342463"/>
              <a:ext cx="330982" cy="288032"/>
            </a:xfrm>
            <a:prstGeom prst="chevron">
              <a:avLst>
                <a:gd name="adj" fmla="val 2604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="" xmlns:a16="http://schemas.microsoft.com/office/drawing/2014/main" id="{0E0FF4D2-8C45-4A59-B77E-E224D1EEF8FB}"/>
                </a:ext>
              </a:extLst>
            </p:cNvPr>
            <p:cNvSpPr/>
            <p:nvPr/>
          </p:nvSpPr>
          <p:spPr>
            <a:xfrm>
              <a:off x="3667812" y="3320988"/>
              <a:ext cx="1044115" cy="2340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MANGER</a:t>
              </a:r>
            </a:p>
          </p:txBody>
        </p:sp>
      </p:grpSp>
      <p:grpSp>
        <p:nvGrpSpPr>
          <p:cNvPr id="104" name="Groupe 103">
            <a:extLst>
              <a:ext uri="{FF2B5EF4-FFF2-40B4-BE49-F238E27FC236}">
                <a16:creationId xmlns="" xmlns:a16="http://schemas.microsoft.com/office/drawing/2014/main" id="{5A1CBCFF-BC5F-459E-9552-70EF549F7CAD}"/>
              </a:ext>
            </a:extLst>
          </p:cNvPr>
          <p:cNvGrpSpPr/>
          <p:nvPr/>
        </p:nvGrpSpPr>
        <p:grpSpPr>
          <a:xfrm>
            <a:off x="807807" y="5284450"/>
            <a:ext cx="1332147" cy="330982"/>
            <a:chOff x="3379780" y="3320988"/>
            <a:chExt cx="1332147" cy="330982"/>
          </a:xfrm>
        </p:grpSpPr>
        <p:sp>
          <p:nvSpPr>
            <p:cNvPr id="105" name="Chevron 184">
              <a:extLst>
                <a:ext uri="{FF2B5EF4-FFF2-40B4-BE49-F238E27FC236}">
                  <a16:creationId xmlns="" xmlns:a16="http://schemas.microsoft.com/office/drawing/2014/main" id="{7A22324B-EDD9-4A15-8ADB-F1653A7A6646}"/>
                </a:ext>
              </a:extLst>
            </p:cNvPr>
            <p:cNvSpPr/>
            <p:nvPr/>
          </p:nvSpPr>
          <p:spPr>
            <a:xfrm rot="5400000">
              <a:off x="3358305" y="3342463"/>
              <a:ext cx="330982" cy="288032"/>
            </a:xfrm>
            <a:prstGeom prst="chevron">
              <a:avLst>
                <a:gd name="adj" fmla="val 2604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="" xmlns:a16="http://schemas.microsoft.com/office/drawing/2014/main" id="{AFC1508A-A877-4482-9726-F02FF1A612B2}"/>
                </a:ext>
              </a:extLst>
            </p:cNvPr>
            <p:cNvSpPr/>
            <p:nvPr/>
          </p:nvSpPr>
          <p:spPr>
            <a:xfrm>
              <a:off x="3667812" y="3320988"/>
              <a:ext cx="1044115" cy="2340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SONNER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670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 smtClean="0"/>
              <a:t>Structures conditionnelles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9</a:t>
            </a:fld>
            <a:endParaRPr lang="fr-FR"/>
          </a:p>
        </p:txBody>
      </p:sp>
      <p:sp>
        <p:nvSpPr>
          <p:cNvPr id="126" name="Espace réservé du contenu 4">
            <a:extLst>
              <a:ext uri="{FF2B5EF4-FFF2-40B4-BE49-F238E27FC236}">
                <a16:creationId xmlns="" xmlns:a16="http://schemas.microsoft.com/office/drawing/2014/main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4644008" y="3429000"/>
            <a:ext cx="4238836" cy="301861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Solution :</a:t>
            </a:r>
          </a:p>
          <a:p>
            <a:pPr lvl="1"/>
            <a:r>
              <a:rPr lang="fr-FR" sz="1700" dirty="0" smtClean="0"/>
              <a:t>Au départ du script, on montre le requin et on bascule sur le costume a. </a:t>
            </a:r>
          </a:p>
          <a:p>
            <a:pPr lvl="1"/>
            <a:r>
              <a:rPr lang="fr-FR" sz="1700" dirty="0" smtClean="0"/>
              <a:t>Pendant tout le temps d’exécution du programme, si le lutin touche le requin alors le requin met le costume a.</a:t>
            </a:r>
          </a:p>
          <a:p>
            <a:pPr lvl="1"/>
            <a:r>
              <a:rPr lang="fr-FR" sz="1700" dirty="0" smtClean="0"/>
              <a:t>Sinon, lorsque le lutin ne touche pas le requin,  le requin utilise le costume b et dit « Je t’ai mangé ». </a:t>
            </a:r>
          </a:p>
        </p:txBody>
      </p:sp>
      <p:pic>
        <p:nvPicPr>
          <p:cNvPr id="157" name="Image 156">
            <a:extLst>
              <a:ext uri="{FF2B5EF4-FFF2-40B4-BE49-F238E27FC236}">
                <a16:creationId xmlns="" xmlns:a16="http://schemas.microsoft.com/office/drawing/2014/main" id="{649265A4-F60A-437A-817D-C460759A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952791"/>
            <a:ext cx="2906740" cy="2300276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="" xmlns:a16="http://schemas.microsoft.com/office/drawing/2014/main" id="{DB2A2F5A-13F4-4B6B-B9B0-2031D32AD0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19" y="980728"/>
            <a:ext cx="4325969" cy="532859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On souhaite gérer le comportement du requin. </a:t>
            </a:r>
          </a:p>
          <a:p>
            <a:r>
              <a:rPr lang="fr-FR" sz="2400" dirty="0" smtClean="0"/>
              <a:t>Les costumes du requin sont les suivants :</a:t>
            </a:r>
          </a:p>
          <a:p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r>
              <a:rPr lang="fr-FR" sz="2400" dirty="0" smtClean="0"/>
              <a:t>Que signifie le code suivant : </a:t>
            </a:r>
          </a:p>
          <a:p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endParaRPr lang="fr-FR" sz="2400" dirty="0"/>
          </a:p>
          <a:p>
            <a:endParaRPr lang="fr-FR" sz="2400" dirty="0"/>
          </a:p>
          <a:p>
            <a:pPr lvl="1"/>
            <a:endParaRPr lang="fr-FR" sz="2000" b="1" dirty="0"/>
          </a:p>
          <a:p>
            <a:endParaRPr lang="fr-FR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67" y="2656357"/>
            <a:ext cx="11144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2055" y="288373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Shark-a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2520380" y="28765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Shark-b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151" y="2586317"/>
            <a:ext cx="10858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03" y="3980641"/>
            <a:ext cx="25431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746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3797</TotalTime>
  <Words>1864</Words>
  <Application>Microsoft Office PowerPoint</Application>
  <PresentationFormat>Affichage à l'écran (4:3)</PresentationFormat>
  <Paragraphs>439</Paragraphs>
  <Slides>25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Origine</vt:lpstr>
      <vt:lpstr>Validation des prérequis</vt:lpstr>
      <vt:lpstr>Objectifs</vt:lpstr>
      <vt:lpstr>1. Bases de la programmation avec Scratch Séquences d’instruction</vt:lpstr>
      <vt:lpstr>1. Bases de la programmation avec Scratch Séquences d’instruction</vt:lpstr>
      <vt:lpstr>1. Bases de la programmation avec Scratch  Boucles</vt:lpstr>
      <vt:lpstr>1. Bases de la programmation avec Scratch  Boucles « Pour » et fonctions (procédures…)</vt:lpstr>
      <vt:lpstr>1. Bases de la programmation avec Scratch  Boucles « répéter jusqu’à… » et fonctions</vt:lpstr>
      <vt:lpstr>1. Bases de la programmation avec Scratch  Boucles « répéter jusqu’à… » et fonctions</vt:lpstr>
      <vt:lpstr>1. Bases de la programmation avec Scratch  Structures conditionnelles</vt:lpstr>
      <vt:lpstr>1. Bases de la programmation avec Scratch  Structures conditionnelles</vt:lpstr>
      <vt:lpstr>1. Bases de la programmation avec Scratch  Programmation évènementielle</vt:lpstr>
      <vt:lpstr>1. Bases de la programmation avec Scratch  Notion de variable</vt:lpstr>
      <vt:lpstr>1. Bases de la programmation avec Scratch  Notion de variable</vt:lpstr>
      <vt:lpstr>1. Bases de la programmation avec Scratch  Notion de variable</vt:lpstr>
      <vt:lpstr>2. Gérer des périphériques avec Scratch Gestion du clavier</vt:lpstr>
      <vt:lpstr>2. Gérer des périphériques avec Scratch Gestion du clavier</vt:lpstr>
      <vt:lpstr>2. Gérer des périphériques avec Scratch Gestion de la souris</vt:lpstr>
      <vt:lpstr>2. Gérer des périphériques avec Scratch Gestion du son</vt:lpstr>
      <vt:lpstr>8. Mettre en place un réseau Architecture réseau local</vt:lpstr>
      <vt:lpstr>8. Mettre en place un réseau Accès au web</vt:lpstr>
      <vt:lpstr>8. Mettre en place un réseau Architecture client-serveur</vt:lpstr>
      <vt:lpstr>8. Mettre en place un réseau Notions de couches</vt:lpstr>
      <vt:lpstr>8. Mettre en place un réseau Notions de couches</vt:lpstr>
      <vt:lpstr>8. Mettre en place un réseau Notions de couches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219</cp:revision>
  <dcterms:created xsi:type="dcterms:W3CDTF">2016-02-29T13:23:10Z</dcterms:created>
  <dcterms:modified xsi:type="dcterms:W3CDTF">2018-02-16T14:22:21Z</dcterms:modified>
</cp:coreProperties>
</file>