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8" r:id="rId2"/>
    <p:sldId id="270" r:id="rId3"/>
    <p:sldId id="271"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1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2F796D-DB5A-464D-8182-6F0E2B4044E0}" type="datetimeFigureOut">
              <a:rPr lang="fr-FR" smtClean="0"/>
              <a:t>20/03/2016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5D62C8-99B7-4C42-BF9A-D7C5D2A4DAE1}" type="slidenum">
              <a:rPr lang="fr-FR" smtClean="0"/>
              <a:t>‹N°›</a:t>
            </a:fld>
            <a:endParaRPr lang="fr-FR"/>
          </a:p>
        </p:txBody>
      </p:sp>
    </p:spTree>
    <p:extLst>
      <p:ext uri="{BB962C8B-B14F-4D97-AF65-F5344CB8AC3E}">
        <p14:creationId xmlns:p14="http://schemas.microsoft.com/office/powerpoint/2010/main" val="370566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20/03/2016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20/03/2016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20/03/2016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20/03/2016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20/03/2016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20/03/2016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20/03/2016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20/03/2016</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20/03/2016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20/03/2016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20/03/2016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20/03/2016</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220228" y="5743132"/>
            <a:ext cx="3873044" cy="873962"/>
            <a:chOff x="5019436" y="0"/>
            <a:chExt cx="3873044" cy="873962"/>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6436" y="0"/>
              <a:ext cx="965738" cy="87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p:cNvSpPr txBox="1"/>
            <p:nvPr/>
          </p:nvSpPr>
          <p:spPr>
            <a:xfrm>
              <a:off x="6262174" y="206149"/>
              <a:ext cx="2630306" cy="461665"/>
            </a:xfrm>
            <a:prstGeom prst="rect">
              <a:avLst/>
            </a:prstGeom>
            <a:noFill/>
          </p:spPr>
          <p:txBody>
            <a:bodyPr wrap="square" rtlCol="0">
              <a:spAutoFit/>
            </a:bodyPr>
            <a:lstStyle/>
            <a:p>
              <a:r>
                <a:rPr lang="fr-FR" sz="1200" dirty="0" smtClean="0"/>
                <a:t>2 broches d’alimentation (5V + GND)</a:t>
              </a:r>
            </a:p>
            <a:p>
              <a:r>
                <a:rPr lang="fr-FR" sz="1200" dirty="0" smtClean="0"/>
                <a:t>2 broches de communication </a:t>
              </a:r>
              <a:r>
                <a:rPr lang="fr-FR" sz="1200" dirty="0" err="1" smtClean="0"/>
                <a:t>Rx</a:t>
              </a:r>
              <a:r>
                <a:rPr lang="fr-FR" sz="1200" dirty="0" smtClean="0"/>
                <a:t> et </a:t>
              </a:r>
              <a:r>
                <a:rPr lang="fr-FR" sz="1200" dirty="0" err="1" smtClean="0"/>
                <a:t>Tx</a:t>
              </a:r>
              <a:endParaRPr lang="fr-FR" sz="1200" dirty="0"/>
            </a:p>
          </p:txBody>
        </p:sp>
        <p:sp>
          <p:nvSpPr>
            <p:cNvPr id="3" name="Rectangle 2"/>
            <p:cNvSpPr/>
            <p:nvPr/>
          </p:nvSpPr>
          <p:spPr>
            <a:xfrm rot="16200000">
              <a:off x="4727562" y="298482"/>
              <a:ext cx="860748" cy="276999"/>
            </a:xfrm>
            <a:prstGeom prst="rect">
              <a:avLst/>
            </a:prstGeom>
          </p:spPr>
          <p:txBody>
            <a:bodyPr wrap="none">
              <a:spAutoFit/>
            </a:bodyPr>
            <a:lstStyle/>
            <a:p>
              <a:r>
                <a:rPr lang="fr-FR" sz="1200" dirty="0" smtClean="0"/>
                <a:t>Module BT</a:t>
              </a:r>
              <a:endParaRPr lang="fr-FR" sz="1200" dirty="0"/>
            </a:p>
          </p:txBody>
        </p:sp>
      </p:grpSp>
      <p:grpSp>
        <p:nvGrpSpPr>
          <p:cNvPr id="5" name="Groupe 4"/>
          <p:cNvGrpSpPr/>
          <p:nvPr/>
        </p:nvGrpSpPr>
        <p:grpSpPr>
          <a:xfrm>
            <a:off x="227485" y="4419644"/>
            <a:ext cx="3907034" cy="1105816"/>
            <a:chOff x="5019436" y="1270728"/>
            <a:chExt cx="3907034" cy="1105816"/>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6436" y="1340768"/>
              <a:ext cx="965738" cy="96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ZoneTexte 6"/>
            <p:cNvSpPr txBox="1"/>
            <p:nvPr/>
          </p:nvSpPr>
          <p:spPr>
            <a:xfrm>
              <a:off x="6262174" y="1500471"/>
              <a:ext cx="2664296" cy="646331"/>
            </a:xfrm>
            <a:prstGeom prst="rect">
              <a:avLst/>
            </a:prstGeom>
            <a:noFill/>
          </p:spPr>
          <p:txBody>
            <a:bodyPr wrap="square" rtlCol="0">
              <a:spAutoFit/>
            </a:bodyPr>
            <a:lstStyle/>
            <a:p>
              <a:r>
                <a:rPr lang="fr-FR" sz="1200" dirty="0" smtClean="0"/>
                <a:t>2 broches d’alimentation (GND et VCC)</a:t>
              </a:r>
            </a:p>
            <a:p>
              <a:r>
                <a:rPr lang="fr-FR" sz="1200" dirty="0" smtClean="0"/>
                <a:t>3 broches correspondant aux 3 informations (X, Y et Z)</a:t>
              </a:r>
              <a:endParaRPr lang="fr-FR" sz="1200" dirty="0"/>
            </a:p>
          </p:txBody>
        </p:sp>
        <p:sp>
          <p:nvSpPr>
            <p:cNvPr id="8" name="Rectangle 7"/>
            <p:cNvSpPr/>
            <p:nvPr/>
          </p:nvSpPr>
          <p:spPr>
            <a:xfrm rot="16200000">
              <a:off x="4605028" y="1685136"/>
              <a:ext cx="1105816" cy="276999"/>
            </a:xfrm>
            <a:prstGeom prst="rect">
              <a:avLst/>
            </a:prstGeom>
          </p:spPr>
          <p:txBody>
            <a:bodyPr wrap="none">
              <a:spAutoFit/>
            </a:bodyPr>
            <a:lstStyle/>
            <a:p>
              <a:r>
                <a:rPr lang="fr-FR" sz="1200" dirty="0" smtClean="0"/>
                <a:t>Accéléromètre</a:t>
              </a:r>
              <a:endParaRPr lang="fr-FR" sz="1200" dirty="0"/>
            </a:p>
          </p:txBody>
        </p:sp>
      </p:grpSp>
      <p:grpSp>
        <p:nvGrpSpPr>
          <p:cNvPr id="9" name="Groupe 8"/>
          <p:cNvGrpSpPr/>
          <p:nvPr/>
        </p:nvGrpSpPr>
        <p:grpSpPr>
          <a:xfrm>
            <a:off x="220229" y="2531841"/>
            <a:ext cx="3909465" cy="1095749"/>
            <a:chOff x="5018890" y="2935845"/>
            <a:chExt cx="3909465" cy="1095749"/>
          </a:xfrm>
        </p:grpSpPr>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5539599" y="3015364"/>
              <a:ext cx="468306" cy="95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rot="16200000">
              <a:off x="4609515" y="3345220"/>
              <a:ext cx="1095749" cy="276999"/>
            </a:xfrm>
            <a:prstGeom prst="rect">
              <a:avLst/>
            </a:prstGeom>
          </p:spPr>
          <p:txBody>
            <a:bodyPr wrap="none">
              <a:spAutoFit/>
            </a:bodyPr>
            <a:lstStyle/>
            <a:p>
              <a:r>
                <a:rPr lang="fr-FR" sz="1200" dirty="0" smtClean="0"/>
                <a:t>Potentiomètre</a:t>
              </a:r>
              <a:endParaRPr lang="fr-FR" sz="1200" dirty="0"/>
            </a:p>
          </p:txBody>
        </p:sp>
        <p:sp>
          <p:nvSpPr>
            <p:cNvPr id="16" name="ZoneTexte 15"/>
            <p:cNvSpPr txBox="1"/>
            <p:nvPr/>
          </p:nvSpPr>
          <p:spPr>
            <a:xfrm>
              <a:off x="6264059" y="3170062"/>
              <a:ext cx="2664296" cy="646331"/>
            </a:xfrm>
            <a:prstGeom prst="rect">
              <a:avLst/>
            </a:prstGeom>
            <a:noFill/>
          </p:spPr>
          <p:txBody>
            <a:bodyPr wrap="square" rtlCol="0">
              <a:spAutoFit/>
            </a:bodyPr>
            <a:lstStyle/>
            <a:p>
              <a:r>
                <a:rPr lang="fr-FR" sz="1200" dirty="0" smtClean="0"/>
                <a:t>1 broche GND</a:t>
              </a:r>
            </a:p>
            <a:p>
              <a:r>
                <a:rPr lang="fr-FR" sz="1200" dirty="0" smtClean="0"/>
                <a:t>1 broche VCC </a:t>
              </a:r>
            </a:p>
            <a:p>
              <a:r>
                <a:rPr lang="fr-FR" sz="1200" dirty="0" smtClean="0"/>
                <a:t>1 broche mesure</a:t>
              </a:r>
              <a:endParaRPr lang="fr-FR" sz="1200" dirty="0"/>
            </a:p>
          </p:txBody>
        </p:sp>
      </p:grpSp>
      <p:grpSp>
        <p:nvGrpSpPr>
          <p:cNvPr id="12" name="Groupe 11"/>
          <p:cNvGrpSpPr/>
          <p:nvPr/>
        </p:nvGrpSpPr>
        <p:grpSpPr>
          <a:xfrm>
            <a:off x="56781" y="1556792"/>
            <a:ext cx="4503270" cy="987242"/>
            <a:chOff x="68729" y="4693643"/>
            <a:chExt cx="4503270" cy="987242"/>
          </a:xfrm>
        </p:grpSpPr>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0395" y="4693643"/>
              <a:ext cx="710246" cy="987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rot="16200000">
              <a:off x="-59671" y="4956431"/>
              <a:ext cx="718466" cy="461665"/>
            </a:xfrm>
            <a:prstGeom prst="rect">
              <a:avLst/>
            </a:prstGeom>
          </p:spPr>
          <p:txBody>
            <a:bodyPr wrap="none">
              <a:spAutoFit/>
            </a:bodyPr>
            <a:lstStyle/>
            <a:p>
              <a:pPr algn="ctr"/>
              <a:r>
                <a:rPr lang="fr-FR" sz="1200" dirty="0" smtClean="0"/>
                <a:t>Bouton</a:t>
              </a:r>
            </a:p>
            <a:p>
              <a:pPr algn="ctr"/>
              <a:r>
                <a:rPr lang="fr-FR" sz="1200" dirty="0" smtClean="0"/>
                <a:t>poussoir</a:t>
              </a:r>
              <a:endParaRPr lang="fr-FR" sz="1200" dirty="0"/>
            </a:p>
          </p:txBody>
        </p:sp>
        <p:sp>
          <p:nvSpPr>
            <p:cNvPr id="20" name="ZoneTexte 19"/>
            <p:cNvSpPr txBox="1"/>
            <p:nvPr/>
          </p:nvSpPr>
          <p:spPr>
            <a:xfrm>
              <a:off x="1314366" y="4864097"/>
              <a:ext cx="3257633" cy="646331"/>
            </a:xfrm>
            <a:prstGeom prst="rect">
              <a:avLst/>
            </a:prstGeom>
            <a:noFill/>
          </p:spPr>
          <p:txBody>
            <a:bodyPr wrap="square" rtlCol="0">
              <a:spAutoFit/>
            </a:bodyPr>
            <a:lstStyle/>
            <a:p>
              <a:r>
                <a:rPr lang="fr-FR" sz="1200" dirty="0" smtClean="0"/>
                <a:t>1 broche GND</a:t>
              </a:r>
            </a:p>
            <a:p>
              <a:r>
                <a:rPr lang="fr-FR" sz="1200" dirty="0" smtClean="0"/>
                <a:t>1 broche d’alimentation</a:t>
              </a:r>
            </a:p>
            <a:p>
              <a:r>
                <a:rPr lang="fr-FR" sz="1200" dirty="0" smtClean="0"/>
                <a:t>1 broche permettant de récupérer l’état du signal</a:t>
              </a:r>
              <a:endParaRPr lang="fr-FR" sz="1200" dirty="0"/>
            </a:p>
          </p:txBody>
        </p:sp>
      </p:grpSp>
      <p:grpSp>
        <p:nvGrpSpPr>
          <p:cNvPr id="13" name="Groupe 12"/>
          <p:cNvGrpSpPr/>
          <p:nvPr/>
        </p:nvGrpSpPr>
        <p:grpSpPr>
          <a:xfrm>
            <a:off x="56783" y="3588648"/>
            <a:ext cx="4493753" cy="830997"/>
            <a:chOff x="56783" y="5892864"/>
            <a:chExt cx="4493753" cy="830997"/>
          </a:xfrm>
        </p:grpSpPr>
        <p:sp>
          <p:nvSpPr>
            <p:cNvPr id="22" name="Rectangle 21"/>
            <p:cNvSpPr/>
            <p:nvPr/>
          </p:nvSpPr>
          <p:spPr>
            <a:xfrm rot="16200000">
              <a:off x="-61230" y="6050043"/>
              <a:ext cx="697692" cy="461665"/>
            </a:xfrm>
            <a:prstGeom prst="rect">
              <a:avLst/>
            </a:prstGeom>
          </p:spPr>
          <p:txBody>
            <a:bodyPr wrap="none">
              <a:spAutoFit/>
            </a:bodyPr>
            <a:lstStyle/>
            <a:p>
              <a:pPr algn="ctr"/>
              <a:r>
                <a:rPr lang="fr-FR" sz="1200" dirty="0" smtClean="0"/>
                <a:t>Capteur</a:t>
              </a:r>
            </a:p>
            <a:p>
              <a:pPr algn="ctr"/>
              <a:r>
                <a:rPr lang="fr-FR" sz="1200" dirty="0" smtClean="0"/>
                <a:t>ultrason</a:t>
              </a:r>
              <a:endParaRPr lang="fr-FR" sz="1200" dirty="0"/>
            </a:p>
          </p:txBody>
        </p:sp>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736" y="6016490"/>
              <a:ext cx="783630" cy="583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ZoneTexte 23"/>
            <p:cNvSpPr txBox="1"/>
            <p:nvPr/>
          </p:nvSpPr>
          <p:spPr>
            <a:xfrm>
              <a:off x="1314366" y="5892864"/>
              <a:ext cx="3236170" cy="830997"/>
            </a:xfrm>
            <a:prstGeom prst="rect">
              <a:avLst/>
            </a:prstGeom>
            <a:noFill/>
          </p:spPr>
          <p:txBody>
            <a:bodyPr wrap="square" rtlCol="0">
              <a:spAutoFit/>
            </a:bodyPr>
            <a:lstStyle/>
            <a:p>
              <a:r>
                <a:rPr lang="fr-FR" sz="1200" dirty="0"/>
                <a:t>2 broches d’alimentation (5V + GND</a:t>
              </a:r>
              <a:r>
                <a:rPr lang="fr-FR" sz="1200" dirty="0" smtClean="0"/>
                <a:t>)</a:t>
              </a:r>
            </a:p>
            <a:p>
              <a:r>
                <a:rPr lang="fr-FR" sz="1200" dirty="0" smtClean="0"/>
                <a:t>1 broche de déclenchement de mesure (TRIG)</a:t>
              </a:r>
            </a:p>
            <a:p>
              <a:r>
                <a:rPr lang="fr-FR" sz="1200" dirty="0" smtClean="0"/>
                <a:t>1 broche  </a:t>
              </a:r>
              <a:r>
                <a:rPr lang="fr-FR" sz="1200" dirty="0" err="1" smtClean="0"/>
                <a:t>echo</a:t>
              </a:r>
              <a:r>
                <a:rPr lang="fr-FR" sz="1200" dirty="0" smtClean="0"/>
                <a:t> : la durée de l’état haut est proportionnelle à la distance</a:t>
              </a:r>
              <a:endParaRPr lang="fr-FR" sz="1200" dirty="0"/>
            </a:p>
          </p:txBody>
        </p:sp>
      </p:grpSp>
      <p:sp>
        <p:nvSpPr>
          <p:cNvPr id="26" name="ZoneTexte 25"/>
          <p:cNvSpPr txBox="1"/>
          <p:nvPr/>
        </p:nvSpPr>
        <p:spPr>
          <a:xfrm>
            <a:off x="-21169" y="451171"/>
            <a:ext cx="4571705" cy="923330"/>
          </a:xfrm>
          <a:prstGeom prst="rect">
            <a:avLst/>
          </a:prstGeom>
          <a:noFill/>
        </p:spPr>
        <p:txBody>
          <a:bodyPr wrap="square" rtlCol="0">
            <a:spAutoFit/>
          </a:bodyPr>
          <a:lstStyle/>
          <a:p>
            <a:pPr algn="just"/>
            <a:r>
              <a:rPr lang="fr-FR" dirty="0" smtClean="0"/>
              <a:t>Parmi les capteurs suivants, distinguer ceux délivrant une information numérique et ceux délivrant une information analogique ?</a:t>
            </a:r>
            <a:endParaRPr lang="fr-FR" dirty="0"/>
          </a:p>
        </p:txBody>
      </p:sp>
      <p:sp>
        <p:nvSpPr>
          <p:cNvPr id="29" name="ZoneTexte 28"/>
          <p:cNvSpPr txBox="1"/>
          <p:nvPr/>
        </p:nvSpPr>
        <p:spPr>
          <a:xfrm>
            <a:off x="4860032" y="1684714"/>
            <a:ext cx="3960438" cy="461665"/>
          </a:xfrm>
          <a:prstGeom prst="rect">
            <a:avLst/>
          </a:prstGeom>
          <a:noFill/>
        </p:spPr>
        <p:txBody>
          <a:bodyPr wrap="square" rtlCol="0">
            <a:spAutoFit/>
          </a:bodyPr>
          <a:lstStyle/>
          <a:p>
            <a:r>
              <a:rPr lang="fr-FR" sz="1200" dirty="0" smtClean="0"/>
              <a:t>Signal numérique : le bouton délivre une tension à l’état en haut ou à l’état bas en fonction de l’état du bouton.</a:t>
            </a:r>
          </a:p>
        </p:txBody>
      </p:sp>
      <p:sp>
        <p:nvSpPr>
          <p:cNvPr id="14" name="Rectangle 13"/>
          <p:cNvSpPr/>
          <p:nvPr/>
        </p:nvSpPr>
        <p:spPr>
          <a:xfrm>
            <a:off x="0" y="1402302"/>
            <a:ext cx="4572000" cy="5411074"/>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4724400" y="1402302"/>
            <a:ext cx="4240088" cy="541107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p:cNvSpPr txBox="1"/>
          <p:nvPr/>
        </p:nvSpPr>
        <p:spPr>
          <a:xfrm>
            <a:off x="4860032" y="2848882"/>
            <a:ext cx="3960438" cy="461665"/>
          </a:xfrm>
          <a:prstGeom prst="rect">
            <a:avLst/>
          </a:prstGeom>
          <a:noFill/>
        </p:spPr>
        <p:txBody>
          <a:bodyPr wrap="square" rtlCol="0">
            <a:spAutoFit/>
          </a:bodyPr>
          <a:lstStyle/>
          <a:p>
            <a:r>
              <a:rPr lang="fr-FR" sz="1200" dirty="0" smtClean="0"/>
              <a:t>Signal analogique : la tension sur la broche de mesure est proportionnelle à </a:t>
            </a:r>
            <a:r>
              <a:rPr lang="fr-FR" sz="1200" dirty="0"/>
              <a:t>l</a:t>
            </a:r>
            <a:r>
              <a:rPr lang="fr-FR" sz="1200" dirty="0" smtClean="0"/>
              <a:t>’angle du potentiomètre. </a:t>
            </a:r>
          </a:p>
        </p:txBody>
      </p:sp>
      <p:sp>
        <p:nvSpPr>
          <p:cNvPr id="34" name="ZoneTexte 33"/>
          <p:cNvSpPr txBox="1"/>
          <p:nvPr/>
        </p:nvSpPr>
        <p:spPr>
          <a:xfrm>
            <a:off x="4859319" y="3773313"/>
            <a:ext cx="3960438" cy="461665"/>
          </a:xfrm>
          <a:prstGeom prst="rect">
            <a:avLst/>
          </a:prstGeom>
          <a:noFill/>
        </p:spPr>
        <p:txBody>
          <a:bodyPr wrap="square" rtlCol="0">
            <a:spAutoFit/>
          </a:bodyPr>
          <a:lstStyle/>
          <a:p>
            <a:r>
              <a:rPr lang="fr-FR" sz="1200" dirty="0" smtClean="0"/>
              <a:t>Signal numérique: sur la broche ECHO, la durée de l’état haut est proportionnelle à la distance de l’obstacle.</a:t>
            </a:r>
          </a:p>
        </p:txBody>
      </p:sp>
      <p:sp>
        <p:nvSpPr>
          <p:cNvPr id="35" name="ZoneTexte 34"/>
          <p:cNvSpPr txBox="1"/>
          <p:nvPr/>
        </p:nvSpPr>
        <p:spPr>
          <a:xfrm>
            <a:off x="4859319" y="4741720"/>
            <a:ext cx="3960438" cy="461665"/>
          </a:xfrm>
          <a:prstGeom prst="rect">
            <a:avLst/>
          </a:prstGeom>
          <a:noFill/>
        </p:spPr>
        <p:txBody>
          <a:bodyPr wrap="square" rtlCol="0">
            <a:spAutoFit/>
          </a:bodyPr>
          <a:lstStyle/>
          <a:p>
            <a:r>
              <a:rPr lang="fr-FR" sz="1200" dirty="0" smtClean="0"/>
              <a:t>Signaux analogiques : chacune des  sorties X, Y et Z délivrent des tensions images de l’accélération. </a:t>
            </a:r>
          </a:p>
        </p:txBody>
      </p:sp>
      <p:sp>
        <p:nvSpPr>
          <p:cNvPr id="36" name="ZoneTexte 35"/>
          <p:cNvSpPr txBox="1"/>
          <p:nvPr/>
        </p:nvSpPr>
        <p:spPr>
          <a:xfrm>
            <a:off x="4864225" y="5949280"/>
            <a:ext cx="3960438" cy="461665"/>
          </a:xfrm>
          <a:prstGeom prst="rect">
            <a:avLst/>
          </a:prstGeom>
          <a:noFill/>
        </p:spPr>
        <p:txBody>
          <a:bodyPr wrap="square" rtlCol="0">
            <a:spAutoFit/>
          </a:bodyPr>
          <a:lstStyle/>
          <a:p>
            <a:r>
              <a:rPr lang="fr-FR" sz="1200" dirty="0" smtClean="0"/>
              <a:t>Signaux numériques : la carte Bluetooth émet et reçoit des séquences (trames) binaires. </a:t>
            </a:r>
          </a:p>
        </p:txBody>
      </p:sp>
      <p:sp>
        <p:nvSpPr>
          <p:cNvPr id="37" name="ZoneTexte 36"/>
          <p:cNvSpPr txBox="1"/>
          <p:nvPr/>
        </p:nvSpPr>
        <p:spPr>
          <a:xfrm>
            <a:off x="0" y="-11128"/>
            <a:ext cx="9144000" cy="461665"/>
          </a:xfrm>
          <a:prstGeom prst="rect">
            <a:avLst/>
          </a:prstGeom>
          <a:noFill/>
        </p:spPr>
        <p:txBody>
          <a:bodyPr wrap="square" rtlCol="0">
            <a:spAutoFit/>
          </a:bodyPr>
          <a:lstStyle/>
          <a:p>
            <a:pPr algn="just"/>
            <a:r>
              <a:rPr lang="fr-FR" sz="2400" b="1" dirty="0" smtClean="0"/>
              <a:t>Nature de l’information</a:t>
            </a:r>
            <a:endParaRPr lang="fr-FR" sz="2400" b="1" dirty="0"/>
          </a:p>
        </p:txBody>
      </p:sp>
    </p:spTree>
    <p:extLst>
      <p:ext uri="{BB962C8B-B14F-4D97-AF65-F5344CB8AC3E}">
        <p14:creationId xmlns:p14="http://schemas.microsoft.com/office/powerpoint/2010/main" val="275503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727536"/>
            <a:ext cx="9144000" cy="1477328"/>
          </a:xfrm>
          <a:prstGeom prst="rect">
            <a:avLst/>
          </a:prstGeom>
          <a:noFill/>
        </p:spPr>
        <p:txBody>
          <a:bodyPr wrap="square" rtlCol="0">
            <a:spAutoFit/>
          </a:bodyPr>
          <a:lstStyle/>
          <a:p>
            <a:pPr algn="just"/>
            <a:r>
              <a:rPr lang="fr-FR" dirty="0" smtClean="0"/>
              <a:t>On dispose </a:t>
            </a:r>
            <a:r>
              <a:rPr lang="fr-FR" dirty="0"/>
              <a:t>d’un système d’acquisition permettant de faire une  mesure toutes les 2 secondes (fréquence d’échantillonnage 0,5 </a:t>
            </a:r>
            <a:r>
              <a:rPr lang="fr-FR" dirty="0" err="1"/>
              <a:t>hz</a:t>
            </a:r>
            <a:r>
              <a:rPr lang="fr-FR" dirty="0"/>
              <a:t>). </a:t>
            </a:r>
            <a:endParaRPr lang="fr-FR" dirty="0" smtClean="0"/>
          </a:p>
          <a:p>
            <a:pPr algn="just"/>
            <a:endParaRPr lang="fr-FR" dirty="0" smtClean="0"/>
          </a:p>
          <a:p>
            <a:pPr marL="0" lvl="1" algn="just"/>
            <a:r>
              <a:rPr lang="fr-FR" dirty="0" smtClean="0"/>
              <a:t>On souhaite </a:t>
            </a:r>
            <a:r>
              <a:rPr lang="fr-FR" dirty="0"/>
              <a:t>mesurer l’évolution de la température dans la classe au cours de la journée. Le système d’acquisition semble-t-il compatible avec la mesure à effecteur </a:t>
            </a:r>
            <a:r>
              <a:rPr lang="fr-FR" dirty="0" smtClean="0"/>
              <a:t>?</a:t>
            </a:r>
            <a:endParaRPr lang="fr-FR" dirty="0"/>
          </a:p>
        </p:txBody>
      </p:sp>
      <p:sp>
        <p:nvSpPr>
          <p:cNvPr id="7" name="Rectangle 6"/>
          <p:cNvSpPr/>
          <p:nvPr/>
        </p:nvSpPr>
        <p:spPr>
          <a:xfrm>
            <a:off x="107504" y="2300629"/>
            <a:ext cx="4464496" cy="1560419"/>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rPr>
              <a:t>OUI – NON</a:t>
            </a:r>
            <a:endParaRPr lang="fr-FR" sz="3600" b="1" dirty="0">
              <a:solidFill>
                <a:schemeClr val="tx1"/>
              </a:solidFill>
            </a:endParaRPr>
          </a:p>
        </p:txBody>
      </p:sp>
      <p:sp>
        <p:nvSpPr>
          <p:cNvPr id="8" name="Rectangle 7"/>
          <p:cNvSpPr/>
          <p:nvPr/>
        </p:nvSpPr>
        <p:spPr>
          <a:xfrm>
            <a:off x="4716015" y="2300629"/>
            <a:ext cx="4320481" cy="156041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6" name="Groupe 35"/>
          <p:cNvGrpSpPr/>
          <p:nvPr/>
        </p:nvGrpSpPr>
        <p:grpSpPr>
          <a:xfrm>
            <a:off x="4900666" y="2351176"/>
            <a:ext cx="1912208" cy="1459324"/>
            <a:chOff x="5257147" y="2143889"/>
            <a:chExt cx="1912208" cy="1459324"/>
          </a:xfrm>
        </p:grpSpPr>
        <p:cxnSp>
          <p:nvCxnSpPr>
            <p:cNvPr id="6" name="Connecteur droit avec flèche 5"/>
            <p:cNvCxnSpPr/>
            <p:nvPr/>
          </p:nvCxnSpPr>
          <p:spPr>
            <a:xfrm flipV="1">
              <a:off x="5292080" y="2276872"/>
              <a:ext cx="0" cy="1080692"/>
            </a:xfrm>
            <a:prstGeom prst="straightConnector1">
              <a:avLst/>
            </a:prstGeom>
            <a:ln w="28575">
              <a:solidFill>
                <a:schemeClr val="accent5">
                  <a:lumMod val="50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5292080" y="3357563"/>
              <a:ext cx="1537975" cy="1"/>
            </a:xfrm>
            <a:prstGeom prst="straightConnector1">
              <a:avLst/>
            </a:prstGeom>
            <a:ln w="28575">
              <a:solidFill>
                <a:schemeClr val="accent5">
                  <a:lumMod val="50000"/>
                </a:schemeClr>
              </a:solidFill>
              <a:tailEnd type="stealth" w="med" len="lg"/>
            </a:ln>
          </p:spPr>
          <p:style>
            <a:lnRef idx="1">
              <a:schemeClr val="accent1"/>
            </a:lnRef>
            <a:fillRef idx="0">
              <a:schemeClr val="accent1"/>
            </a:fillRef>
            <a:effectRef idx="0">
              <a:schemeClr val="accent1"/>
            </a:effectRef>
            <a:fontRef idx="minor">
              <a:schemeClr val="tx1"/>
            </a:fontRef>
          </p:style>
        </p:cxnSp>
        <p:sp>
          <p:nvSpPr>
            <p:cNvPr id="16" name="Forme libre 15"/>
            <p:cNvSpPr/>
            <p:nvPr/>
          </p:nvSpPr>
          <p:spPr>
            <a:xfrm>
              <a:off x="5292436" y="2420888"/>
              <a:ext cx="1399309" cy="189221"/>
            </a:xfrm>
            <a:custGeom>
              <a:avLst/>
              <a:gdLst>
                <a:gd name="connsiteX0" fmla="*/ 0 w 1399309"/>
                <a:gd name="connsiteY0" fmla="*/ 166255 h 166255"/>
                <a:gd name="connsiteX1" fmla="*/ 346364 w 1399309"/>
                <a:gd name="connsiteY1" fmla="*/ 13855 h 166255"/>
                <a:gd name="connsiteX2" fmla="*/ 1191491 w 1399309"/>
                <a:gd name="connsiteY2" fmla="*/ 83127 h 166255"/>
                <a:gd name="connsiteX3" fmla="*/ 1399309 w 1399309"/>
                <a:gd name="connsiteY3" fmla="*/ 0 h 166255"/>
                <a:gd name="connsiteX0" fmla="*/ 0 w 1399309"/>
                <a:gd name="connsiteY0" fmla="*/ 166255 h 166255"/>
                <a:gd name="connsiteX1" fmla="*/ 1191491 w 1399309"/>
                <a:gd name="connsiteY1" fmla="*/ 83127 h 166255"/>
                <a:gd name="connsiteX2" fmla="*/ 1399309 w 1399309"/>
                <a:gd name="connsiteY2" fmla="*/ 0 h 166255"/>
                <a:gd name="connsiteX0" fmla="*/ 0 w 1399309"/>
                <a:gd name="connsiteY0" fmla="*/ 166255 h 166255"/>
                <a:gd name="connsiteX1" fmla="*/ 1399309 w 1399309"/>
                <a:gd name="connsiteY1" fmla="*/ 0 h 166255"/>
                <a:gd name="connsiteX0" fmla="*/ 0 w 1399309"/>
                <a:gd name="connsiteY0" fmla="*/ 166255 h 166255"/>
                <a:gd name="connsiteX1" fmla="*/ 1399309 w 1399309"/>
                <a:gd name="connsiteY1" fmla="*/ 0 h 166255"/>
                <a:gd name="connsiteX0" fmla="*/ 0 w 1399309"/>
                <a:gd name="connsiteY0" fmla="*/ 166255 h 166255"/>
                <a:gd name="connsiteX1" fmla="*/ 1399309 w 1399309"/>
                <a:gd name="connsiteY1" fmla="*/ 0 h 166255"/>
                <a:gd name="connsiteX0" fmla="*/ 0 w 1399309"/>
                <a:gd name="connsiteY0" fmla="*/ 166255 h 166255"/>
                <a:gd name="connsiteX1" fmla="*/ 1399309 w 1399309"/>
                <a:gd name="connsiteY1" fmla="*/ 0 h 166255"/>
              </a:gdLst>
              <a:ahLst/>
              <a:cxnLst>
                <a:cxn ang="0">
                  <a:pos x="connsiteX0" y="connsiteY0"/>
                </a:cxn>
                <a:cxn ang="0">
                  <a:pos x="connsiteX1" y="connsiteY1"/>
                </a:cxn>
              </a:cxnLst>
              <a:rect l="l" t="t" r="r" b="b"/>
              <a:pathLst>
                <a:path w="1399309" h="166255">
                  <a:moveTo>
                    <a:pt x="0" y="166255"/>
                  </a:moveTo>
                  <a:cubicBezTo>
                    <a:pt x="438727" y="26431"/>
                    <a:pt x="766619" y="166255"/>
                    <a:pt x="1399309" y="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ZoneTexte 16"/>
            <p:cNvSpPr txBox="1"/>
            <p:nvPr/>
          </p:nvSpPr>
          <p:spPr>
            <a:xfrm>
              <a:off x="6393180" y="3078272"/>
              <a:ext cx="776175" cy="276999"/>
            </a:xfrm>
            <a:prstGeom prst="rect">
              <a:avLst/>
            </a:prstGeom>
            <a:noFill/>
          </p:spPr>
          <p:txBody>
            <a:bodyPr wrap="none" rtlCol="0">
              <a:spAutoFit/>
            </a:bodyPr>
            <a:lstStyle/>
            <a:p>
              <a:r>
                <a:rPr lang="fr-FR" sz="1200" dirty="0" smtClean="0"/>
                <a:t>Temps (s)</a:t>
              </a:r>
              <a:endParaRPr lang="fr-FR" sz="1200" dirty="0"/>
            </a:p>
          </p:txBody>
        </p:sp>
        <p:sp>
          <p:nvSpPr>
            <p:cNvPr id="18" name="ZoneTexte 17"/>
            <p:cNvSpPr txBox="1"/>
            <p:nvPr/>
          </p:nvSpPr>
          <p:spPr>
            <a:xfrm>
              <a:off x="5257147" y="2143889"/>
              <a:ext cx="1248034" cy="276999"/>
            </a:xfrm>
            <a:prstGeom prst="rect">
              <a:avLst/>
            </a:prstGeom>
            <a:noFill/>
          </p:spPr>
          <p:txBody>
            <a:bodyPr wrap="none" rtlCol="0">
              <a:spAutoFit/>
            </a:bodyPr>
            <a:lstStyle/>
            <a:p>
              <a:r>
                <a:rPr lang="fr-FR" sz="1200" dirty="0" smtClean="0"/>
                <a:t>Température (°C)</a:t>
              </a:r>
              <a:endParaRPr lang="fr-FR" sz="1200" dirty="0"/>
            </a:p>
          </p:txBody>
        </p:sp>
        <p:cxnSp>
          <p:nvCxnSpPr>
            <p:cNvPr id="19" name="Connecteur droit avec flèche 18"/>
            <p:cNvCxnSpPr/>
            <p:nvPr/>
          </p:nvCxnSpPr>
          <p:spPr>
            <a:xfrm>
              <a:off x="5580112" y="2544456"/>
              <a:ext cx="0" cy="813107"/>
            </a:xfrm>
            <a:prstGeom prst="straightConnector1">
              <a:avLst/>
            </a:prstGeom>
            <a:ln w="28575">
              <a:solidFill>
                <a:srgbClr val="00B050"/>
              </a:solidFill>
              <a:headEnd type="oval"/>
              <a:tailEnd type="stealth" w="med" len="lg"/>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5861686" y="2530837"/>
              <a:ext cx="0" cy="826727"/>
            </a:xfrm>
            <a:prstGeom prst="straightConnector1">
              <a:avLst/>
            </a:prstGeom>
            <a:ln w="28575">
              <a:solidFill>
                <a:srgbClr val="00B050"/>
              </a:solidFill>
              <a:headEnd type="oval"/>
              <a:tailEnd type="stealth" w="med" len="lg"/>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6156176" y="2515498"/>
              <a:ext cx="0" cy="842065"/>
            </a:xfrm>
            <a:prstGeom prst="straightConnector1">
              <a:avLst/>
            </a:prstGeom>
            <a:ln w="28575">
              <a:solidFill>
                <a:srgbClr val="00B050"/>
              </a:solidFill>
              <a:headEnd type="oval"/>
              <a:tailEnd type="stealth" w="med"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6454521" y="2479137"/>
              <a:ext cx="0" cy="878426"/>
            </a:xfrm>
            <a:prstGeom prst="straightConnector1">
              <a:avLst/>
            </a:prstGeom>
            <a:ln w="28575">
              <a:solidFill>
                <a:srgbClr val="00B050"/>
              </a:solidFill>
              <a:headEnd type="oval"/>
              <a:tailEnd type="stealth" w="med" len="lg"/>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454917" y="3355827"/>
              <a:ext cx="250390" cy="246221"/>
            </a:xfrm>
            <a:prstGeom prst="rect">
              <a:avLst/>
            </a:prstGeom>
            <a:noFill/>
          </p:spPr>
          <p:txBody>
            <a:bodyPr wrap="none" rtlCol="0">
              <a:spAutoFit/>
            </a:bodyPr>
            <a:lstStyle/>
            <a:p>
              <a:r>
                <a:rPr lang="fr-FR" sz="1000" dirty="0" smtClean="0"/>
                <a:t>2</a:t>
              </a:r>
              <a:endParaRPr lang="fr-FR" sz="1000" dirty="0"/>
            </a:p>
          </p:txBody>
        </p:sp>
        <p:sp>
          <p:nvSpPr>
            <p:cNvPr id="33" name="ZoneTexte 32"/>
            <p:cNvSpPr txBox="1"/>
            <p:nvPr/>
          </p:nvSpPr>
          <p:spPr>
            <a:xfrm>
              <a:off x="5736491" y="3355826"/>
              <a:ext cx="250390" cy="246221"/>
            </a:xfrm>
            <a:prstGeom prst="rect">
              <a:avLst/>
            </a:prstGeom>
            <a:noFill/>
          </p:spPr>
          <p:txBody>
            <a:bodyPr wrap="none" rtlCol="0">
              <a:spAutoFit/>
            </a:bodyPr>
            <a:lstStyle/>
            <a:p>
              <a:r>
                <a:rPr lang="fr-FR" sz="1000" dirty="0" smtClean="0"/>
                <a:t>4</a:t>
              </a:r>
              <a:endParaRPr lang="fr-FR" sz="1000" dirty="0"/>
            </a:p>
          </p:txBody>
        </p:sp>
        <p:sp>
          <p:nvSpPr>
            <p:cNvPr id="34" name="ZoneTexte 33"/>
            <p:cNvSpPr txBox="1"/>
            <p:nvPr/>
          </p:nvSpPr>
          <p:spPr>
            <a:xfrm>
              <a:off x="6030981" y="3355825"/>
              <a:ext cx="250390" cy="246221"/>
            </a:xfrm>
            <a:prstGeom prst="rect">
              <a:avLst/>
            </a:prstGeom>
            <a:noFill/>
          </p:spPr>
          <p:txBody>
            <a:bodyPr wrap="none" rtlCol="0">
              <a:spAutoFit/>
            </a:bodyPr>
            <a:lstStyle/>
            <a:p>
              <a:r>
                <a:rPr lang="fr-FR" sz="1000" dirty="0" smtClean="0"/>
                <a:t>6</a:t>
              </a:r>
              <a:endParaRPr lang="fr-FR" sz="1000" dirty="0"/>
            </a:p>
          </p:txBody>
        </p:sp>
        <p:sp>
          <p:nvSpPr>
            <p:cNvPr id="35" name="ZoneTexte 34"/>
            <p:cNvSpPr txBox="1"/>
            <p:nvPr/>
          </p:nvSpPr>
          <p:spPr>
            <a:xfrm>
              <a:off x="6329326" y="3356992"/>
              <a:ext cx="250390" cy="246221"/>
            </a:xfrm>
            <a:prstGeom prst="rect">
              <a:avLst/>
            </a:prstGeom>
            <a:noFill/>
          </p:spPr>
          <p:txBody>
            <a:bodyPr wrap="none" rtlCol="0">
              <a:spAutoFit/>
            </a:bodyPr>
            <a:lstStyle/>
            <a:p>
              <a:r>
                <a:rPr lang="fr-FR" sz="1000" dirty="0" smtClean="0"/>
                <a:t>8</a:t>
              </a:r>
              <a:endParaRPr lang="fr-FR" sz="1000" dirty="0"/>
            </a:p>
          </p:txBody>
        </p:sp>
      </p:grpSp>
      <p:sp>
        <p:nvSpPr>
          <p:cNvPr id="38" name="ZoneTexte 37"/>
          <p:cNvSpPr txBox="1"/>
          <p:nvPr/>
        </p:nvSpPr>
        <p:spPr>
          <a:xfrm>
            <a:off x="6732240" y="2347247"/>
            <a:ext cx="2263215" cy="1384995"/>
          </a:xfrm>
          <a:prstGeom prst="rect">
            <a:avLst/>
          </a:prstGeom>
          <a:noFill/>
        </p:spPr>
        <p:txBody>
          <a:bodyPr wrap="square" rtlCol="0">
            <a:spAutoFit/>
          </a:bodyPr>
          <a:lstStyle/>
          <a:p>
            <a:pPr algn="just"/>
            <a:r>
              <a:rPr lang="fr-FR" sz="1200" dirty="0" smtClean="0"/>
              <a:t>La température est une grandeur physique évoluant lentement. En règle général, il n’est donc pas nécessaire d’avoir une grande fréquence d’échantillonnage. </a:t>
            </a:r>
          </a:p>
          <a:p>
            <a:pPr algn="just"/>
            <a:r>
              <a:rPr lang="fr-FR" sz="1200" dirty="0" smtClean="0"/>
              <a:t>Le système d’acquisition semble donc compatible.</a:t>
            </a:r>
          </a:p>
        </p:txBody>
      </p:sp>
      <p:sp>
        <p:nvSpPr>
          <p:cNvPr id="39" name="ZoneTexte 38"/>
          <p:cNvSpPr txBox="1"/>
          <p:nvPr/>
        </p:nvSpPr>
        <p:spPr>
          <a:xfrm>
            <a:off x="0" y="3884805"/>
            <a:ext cx="9036496" cy="1200329"/>
          </a:xfrm>
          <a:prstGeom prst="rect">
            <a:avLst/>
          </a:prstGeom>
          <a:noFill/>
        </p:spPr>
        <p:txBody>
          <a:bodyPr wrap="square" rtlCol="0">
            <a:spAutoFit/>
          </a:bodyPr>
          <a:lstStyle/>
          <a:p>
            <a:pPr algn="just"/>
            <a:r>
              <a:rPr lang="fr-FR" dirty="0"/>
              <a:t>Un robot est équipé d’un capteur ultrason permettant de mesurer la distance entre le robot et le mur en cm. On considère que le robot est capable de s’arrêter instantanément et que le robot avance à la vitesse de 1cm/s. </a:t>
            </a:r>
            <a:r>
              <a:rPr lang="fr-FR" dirty="0" smtClean="0"/>
              <a:t>À </a:t>
            </a:r>
            <a:r>
              <a:rPr lang="fr-FR" dirty="0"/>
              <a:t>partir de quelle distance doit-on s’arrêter pour éviter la </a:t>
            </a:r>
            <a:r>
              <a:rPr lang="fr-FR" dirty="0" smtClean="0"/>
              <a:t>collision ?</a:t>
            </a:r>
          </a:p>
        </p:txBody>
      </p:sp>
      <p:sp>
        <p:nvSpPr>
          <p:cNvPr id="40" name="Rectangle 39"/>
          <p:cNvSpPr/>
          <p:nvPr/>
        </p:nvSpPr>
        <p:spPr>
          <a:xfrm>
            <a:off x="107504" y="5180949"/>
            <a:ext cx="4464496" cy="1560419"/>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rPr>
              <a:t>0cm  1cm  2cm  4cm</a:t>
            </a:r>
            <a:endParaRPr lang="fr-FR" sz="3600" b="1" dirty="0">
              <a:solidFill>
                <a:schemeClr val="tx1"/>
              </a:solidFill>
            </a:endParaRPr>
          </a:p>
        </p:txBody>
      </p:sp>
      <p:sp>
        <p:nvSpPr>
          <p:cNvPr id="41" name="Rectangle 40"/>
          <p:cNvSpPr/>
          <p:nvPr/>
        </p:nvSpPr>
        <p:spPr>
          <a:xfrm>
            <a:off x="4716015" y="5180949"/>
            <a:ext cx="4320481" cy="156041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p:cNvSpPr txBox="1"/>
          <p:nvPr/>
        </p:nvSpPr>
        <p:spPr>
          <a:xfrm>
            <a:off x="4733591" y="5390622"/>
            <a:ext cx="4320481" cy="1015663"/>
          </a:xfrm>
          <a:prstGeom prst="rect">
            <a:avLst/>
          </a:prstGeom>
          <a:noFill/>
        </p:spPr>
        <p:txBody>
          <a:bodyPr wrap="square" rtlCol="0">
            <a:spAutoFit/>
          </a:bodyPr>
          <a:lstStyle/>
          <a:p>
            <a:pPr algn="just"/>
            <a:r>
              <a:rPr lang="fr-FR" sz="1200" dirty="0"/>
              <a:t>Une mesure a lieu toutes les 2 secondes. En 2 secondes, le robot avance de 2cm. Il faudra que le robot s’arrête lorsque le mur est </a:t>
            </a:r>
            <a:r>
              <a:rPr lang="fr-FR" sz="1200" dirty="0" smtClean="0"/>
              <a:t>détecté comme étant à moins </a:t>
            </a:r>
            <a:r>
              <a:rPr lang="fr-FR" sz="1200" dirty="0"/>
              <a:t>de 2 cm</a:t>
            </a:r>
            <a:r>
              <a:rPr lang="fr-FR" sz="1200" dirty="0" smtClean="0"/>
              <a:t>.</a:t>
            </a:r>
          </a:p>
          <a:p>
            <a:pPr algn="just"/>
            <a:r>
              <a:rPr lang="fr-FR" sz="1200" dirty="0" smtClean="0"/>
              <a:t>Si on tient compte du temps que le robot met pour s’arrêter, on peut éventuellement s’arrêter  à une distance inférieure à 4 cm.</a:t>
            </a:r>
            <a:endParaRPr lang="fr-FR" sz="1200" dirty="0"/>
          </a:p>
        </p:txBody>
      </p:sp>
      <p:sp>
        <p:nvSpPr>
          <p:cNvPr id="44" name="ZoneTexte 43"/>
          <p:cNvSpPr txBox="1"/>
          <p:nvPr/>
        </p:nvSpPr>
        <p:spPr>
          <a:xfrm>
            <a:off x="0" y="-11128"/>
            <a:ext cx="9144000" cy="461665"/>
          </a:xfrm>
          <a:prstGeom prst="rect">
            <a:avLst/>
          </a:prstGeom>
          <a:noFill/>
        </p:spPr>
        <p:txBody>
          <a:bodyPr wrap="square" rtlCol="0">
            <a:spAutoFit/>
          </a:bodyPr>
          <a:lstStyle/>
          <a:p>
            <a:pPr algn="just"/>
            <a:r>
              <a:rPr lang="fr-FR" sz="2400" b="1" dirty="0" smtClean="0"/>
              <a:t>Échantillonnage de l’information</a:t>
            </a:r>
            <a:endParaRPr lang="fr-FR" sz="2400" b="1" dirty="0"/>
          </a:p>
        </p:txBody>
      </p:sp>
    </p:spTree>
    <p:extLst>
      <p:ext uri="{BB962C8B-B14F-4D97-AF65-F5344CB8AC3E}">
        <p14:creationId xmlns:p14="http://schemas.microsoft.com/office/powerpoint/2010/main" val="3008766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1128"/>
            <a:ext cx="9144000" cy="461665"/>
          </a:xfrm>
          <a:prstGeom prst="rect">
            <a:avLst/>
          </a:prstGeom>
          <a:noFill/>
        </p:spPr>
        <p:txBody>
          <a:bodyPr wrap="square" rtlCol="0">
            <a:spAutoFit/>
          </a:bodyPr>
          <a:lstStyle/>
          <a:p>
            <a:pPr algn="just"/>
            <a:r>
              <a:rPr lang="fr-FR" sz="2400" b="1" dirty="0" smtClean="0"/>
              <a:t>Quantification de l’information</a:t>
            </a:r>
            <a:endParaRPr lang="fr-FR" sz="2400" b="1" dirty="0"/>
          </a:p>
        </p:txBody>
      </p:sp>
      <p:sp>
        <p:nvSpPr>
          <p:cNvPr id="5" name="Rectangle 4"/>
          <p:cNvSpPr/>
          <p:nvPr/>
        </p:nvSpPr>
        <p:spPr>
          <a:xfrm>
            <a:off x="107504" y="2300629"/>
            <a:ext cx="4464496" cy="1560419"/>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rPr>
              <a:t>1°  3,6°  0,35° 0,1°</a:t>
            </a:r>
            <a:endParaRPr lang="fr-FR" sz="3600" b="1" dirty="0">
              <a:solidFill>
                <a:schemeClr val="tx1"/>
              </a:solidFill>
            </a:endParaRPr>
          </a:p>
        </p:txBody>
      </p:sp>
      <mc:AlternateContent xmlns:mc="http://schemas.openxmlformats.org/markup-compatibility/2006">
        <mc:Choice xmlns:a14="http://schemas.microsoft.com/office/drawing/2010/main" Requires="a14">
          <p:sp>
            <p:nvSpPr>
              <p:cNvPr id="6" name="Rectangle 5"/>
              <p:cNvSpPr/>
              <p:nvPr/>
            </p:nvSpPr>
            <p:spPr>
              <a:xfrm>
                <a:off x="4716015" y="2300629"/>
                <a:ext cx="4320481" cy="156041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smtClean="0">
                    <a:solidFill>
                      <a:schemeClr val="tx1"/>
                    </a:solidFill>
                  </a:rPr>
                  <a:t>La course totale du capteur est de 360°. On peut coder 1024 informations. On a donc </a:t>
                </a:r>
                <a14:m>
                  <m:oMath xmlns:m="http://schemas.openxmlformats.org/officeDocument/2006/math">
                    <m:f>
                      <m:fPr>
                        <m:ctrlPr>
                          <a:rPr lang="fr-FR" sz="1200" b="0" i="1" smtClean="0">
                            <a:solidFill>
                              <a:schemeClr val="tx1"/>
                            </a:solidFill>
                            <a:latin typeface="Cambria Math"/>
                          </a:rPr>
                        </m:ctrlPr>
                      </m:fPr>
                      <m:num>
                        <m:r>
                          <a:rPr lang="fr-FR" sz="1200" b="0" i="1" smtClean="0">
                            <a:solidFill>
                              <a:schemeClr val="tx1"/>
                            </a:solidFill>
                            <a:latin typeface="Cambria Math"/>
                          </a:rPr>
                          <m:t>350</m:t>
                        </m:r>
                      </m:num>
                      <m:den>
                        <m:r>
                          <a:rPr lang="fr-FR" sz="1200" b="0" i="1" smtClean="0">
                            <a:solidFill>
                              <a:schemeClr val="tx1"/>
                            </a:solidFill>
                            <a:latin typeface="Cambria Math"/>
                          </a:rPr>
                          <m:t>1024</m:t>
                        </m:r>
                      </m:den>
                    </m:f>
                    <m:r>
                      <a:rPr lang="fr-FR" sz="1200" b="0" i="1" smtClean="0">
                        <a:solidFill>
                          <a:schemeClr val="tx1"/>
                        </a:solidFill>
                        <a:latin typeface="Cambria Math"/>
                      </a:rPr>
                      <m:t>≃0,35°</m:t>
                    </m:r>
                  </m:oMath>
                </a14:m>
                <a:r>
                  <a:rPr lang="fr-FR" sz="1200" dirty="0" smtClean="0">
                    <a:solidFill>
                      <a:schemeClr val="tx1"/>
                    </a:solidFill>
                  </a:rPr>
                  <a:t>.</a:t>
                </a:r>
                <a:endParaRPr lang="fr-FR" sz="1200" dirty="0">
                  <a:solidFill>
                    <a:schemeClr val="tx1"/>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4716015" y="2300629"/>
                <a:ext cx="4320481" cy="1560419"/>
              </a:xfrm>
              <a:prstGeom prst="rect">
                <a:avLst/>
              </a:prstGeom>
              <a:blipFill rotWithShape="1">
                <a:blip r:embed="rId2"/>
                <a:stretch>
                  <a:fillRect/>
                </a:stretch>
              </a:blipFill>
              <a:ln>
                <a:solidFill>
                  <a:srgbClr val="FF0000"/>
                </a:solidFill>
                <a:prstDash val="sysDash"/>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 name="ZoneTexte 7"/>
              <p:cNvSpPr txBox="1"/>
              <p:nvPr/>
            </p:nvSpPr>
            <p:spPr>
              <a:xfrm>
                <a:off x="0" y="583520"/>
                <a:ext cx="9144000" cy="1477328"/>
              </a:xfrm>
              <a:prstGeom prst="rect">
                <a:avLst/>
              </a:prstGeom>
              <a:noFill/>
            </p:spPr>
            <p:txBody>
              <a:bodyPr wrap="square" rtlCol="0">
                <a:spAutoFit/>
              </a:bodyPr>
              <a:lstStyle/>
              <a:p>
                <a:r>
                  <a:rPr lang="fr-FR" dirty="0"/>
                  <a:t>Nous disposons d’un système fonctionnant sur 10 bits. Cela signifie que l’on peut coder </a:t>
                </a:r>
                <a14:m>
                  <m:oMath xmlns:m="http://schemas.openxmlformats.org/officeDocument/2006/math">
                    <m:sSup>
                      <m:sSupPr>
                        <m:ctrlPr>
                          <a:rPr lang="fr-FR" i="1">
                            <a:latin typeface="Cambria Math"/>
                          </a:rPr>
                        </m:ctrlPr>
                      </m:sSupPr>
                      <m:e>
                        <m:r>
                          <a:rPr lang="fr-FR" i="1">
                            <a:latin typeface="Cambria Math"/>
                          </a:rPr>
                          <m:t>2</m:t>
                        </m:r>
                      </m:e>
                      <m:sup>
                        <m:r>
                          <a:rPr lang="fr-FR" i="1">
                            <a:latin typeface="Cambria Math"/>
                          </a:rPr>
                          <m:t>10</m:t>
                        </m:r>
                      </m:sup>
                    </m:sSup>
                    <m:r>
                      <a:rPr lang="fr-FR" i="1">
                        <a:latin typeface="Cambria Math"/>
                      </a:rPr>
                      <m:t>=1024</m:t>
                    </m:r>
                  </m:oMath>
                </a14:m>
                <a:r>
                  <a:rPr lang="fr-FR" dirty="0"/>
                  <a:t> informations. </a:t>
                </a:r>
              </a:p>
              <a:p>
                <a:r>
                  <a:rPr lang="fr-FR" dirty="0"/>
                  <a:t>On dispose d’un potentiomètre rotatif ayant une course de 360°. Une fois acquise, l’information analogique est convertie en information numérique. </a:t>
                </a:r>
              </a:p>
              <a:p>
                <a:r>
                  <a:rPr lang="fr-FR" dirty="0"/>
                  <a:t>Quel est le plus petit angle mesurable </a:t>
                </a:r>
                <a:r>
                  <a:rPr lang="fr-FR" dirty="0" smtClean="0"/>
                  <a:t>?</a:t>
                </a:r>
                <a:endParaRPr lang="fr-FR" dirty="0"/>
              </a:p>
            </p:txBody>
          </p:sp>
        </mc:Choice>
        <mc:Fallback>
          <p:sp>
            <p:nvSpPr>
              <p:cNvPr id="8" name="ZoneTexte 7"/>
              <p:cNvSpPr txBox="1">
                <a:spLocks noRot="1" noChangeAspect="1" noMove="1" noResize="1" noEditPoints="1" noAdjustHandles="1" noChangeArrowheads="1" noChangeShapeType="1" noTextEdit="1"/>
              </p:cNvSpPr>
              <p:nvPr/>
            </p:nvSpPr>
            <p:spPr>
              <a:xfrm>
                <a:off x="0" y="583520"/>
                <a:ext cx="9144000" cy="1477328"/>
              </a:xfrm>
              <a:prstGeom prst="rect">
                <a:avLst/>
              </a:prstGeom>
              <a:blipFill rotWithShape="1">
                <a:blip r:embed="rId3"/>
                <a:stretch>
                  <a:fillRect l="-533" t="-2066" r="-200" b="-5785"/>
                </a:stretch>
              </a:blipFill>
            </p:spPr>
            <p:txBody>
              <a:bodyPr/>
              <a:lstStyle/>
              <a:p>
                <a:r>
                  <a:rPr lang="fr-FR">
                    <a:noFill/>
                  </a:rPr>
                  <a:t> </a:t>
                </a:r>
              </a:p>
            </p:txBody>
          </p:sp>
        </mc:Fallback>
      </mc:AlternateContent>
    </p:spTree>
    <p:extLst>
      <p:ext uri="{BB962C8B-B14F-4D97-AF65-F5344CB8AC3E}">
        <p14:creationId xmlns:p14="http://schemas.microsoft.com/office/powerpoint/2010/main" val="230578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1996</TotalTime>
  <Words>522</Words>
  <Application>Microsoft Office PowerPoint</Application>
  <PresentationFormat>Affichage à l'écran (4:3)</PresentationFormat>
  <Paragraphs>50</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73</cp:revision>
  <dcterms:created xsi:type="dcterms:W3CDTF">2016-01-29T18:35:56Z</dcterms:created>
  <dcterms:modified xsi:type="dcterms:W3CDTF">2016-03-20T12:26:22Z</dcterms:modified>
</cp:coreProperties>
</file>