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2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6" y="981328"/>
            <a:ext cx="8007991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6926" y="1625059"/>
            <a:ext cx="1456802" cy="4756269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 smtClean="0">
              <a:solidFill>
                <a:srgbClr val="00B050"/>
              </a:solidFill>
            </a:endParaRPr>
          </a:p>
          <a:p>
            <a:pPr algn="ctr"/>
            <a:r>
              <a:rPr lang="fr-FR" b="1" dirty="0" smtClean="0">
                <a:solidFill>
                  <a:srgbClr val="00B050"/>
                </a:solidFill>
              </a:rPr>
              <a:t>Fenêtre </a:t>
            </a:r>
            <a:r>
              <a:rPr lang="fr-FR" b="1" dirty="0" smtClean="0">
                <a:solidFill>
                  <a:srgbClr val="00B050"/>
                </a:solidFill>
              </a:rPr>
              <a:t>contenant </a:t>
            </a:r>
            <a:r>
              <a:rPr lang="fr-FR" b="1" dirty="0" smtClean="0">
                <a:solidFill>
                  <a:srgbClr val="00B050"/>
                </a:solidFill>
              </a:rPr>
              <a:t>les éléments graphiques pour réaliser l’écran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6136" y="1625059"/>
            <a:ext cx="1368152" cy="404692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 smtClean="0">
              <a:solidFill>
                <a:srgbClr val="0070C0"/>
              </a:solidFill>
            </a:endParaRPr>
          </a:p>
          <a:p>
            <a:pPr algn="ctr"/>
            <a:endParaRPr lang="fr-FR" b="1" dirty="0">
              <a:solidFill>
                <a:srgbClr val="0070C0"/>
              </a:solidFill>
            </a:endParaRPr>
          </a:p>
          <a:p>
            <a:pPr algn="ctr"/>
            <a:r>
              <a:rPr lang="fr-FR" b="1" dirty="0" smtClean="0">
                <a:solidFill>
                  <a:srgbClr val="0070C0"/>
                </a:solidFill>
              </a:rPr>
              <a:t>Fenêtre </a:t>
            </a:r>
            <a:r>
              <a:rPr lang="fr-FR" b="1" dirty="0" smtClean="0">
                <a:solidFill>
                  <a:srgbClr val="0070C0"/>
                </a:solidFill>
              </a:rPr>
              <a:t>contenant les </a:t>
            </a:r>
            <a:r>
              <a:rPr lang="fr-FR" b="1" dirty="0" smtClean="0">
                <a:solidFill>
                  <a:srgbClr val="0070C0"/>
                </a:solidFill>
              </a:rPr>
              <a:t>références vers les éléments insérés dans l’écran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264" y="1625059"/>
            <a:ext cx="3653872" cy="404692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 smtClean="0">
              <a:solidFill>
                <a:srgbClr val="7030A0"/>
              </a:solidFill>
            </a:endParaRPr>
          </a:p>
          <a:p>
            <a:pPr algn="ctr"/>
            <a:endParaRPr lang="fr-FR" b="1" dirty="0">
              <a:solidFill>
                <a:srgbClr val="7030A0"/>
              </a:solidFill>
            </a:endParaRPr>
          </a:p>
          <a:p>
            <a:pPr algn="ctr"/>
            <a:endParaRPr lang="fr-FR" b="1" dirty="0" smtClean="0">
              <a:solidFill>
                <a:srgbClr val="7030A0"/>
              </a:solidFill>
            </a:endParaRPr>
          </a:p>
          <a:p>
            <a:pPr algn="ctr"/>
            <a:endParaRPr lang="fr-FR" b="1" dirty="0">
              <a:solidFill>
                <a:srgbClr val="7030A0"/>
              </a:solidFill>
            </a:endParaRPr>
          </a:p>
          <a:p>
            <a:pPr algn="ctr"/>
            <a:endParaRPr lang="fr-FR" b="1" dirty="0" smtClean="0">
              <a:solidFill>
                <a:srgbClr val="7030A0"/>
              </a:solidFill>
            </a:endParaRPr>
          </a:p>
          <a:p>
            <a:pPr algn="ctr"/>
            <a:r>
              <a:rPr lang="fr-FR" b="1" dirty="0" smtClean="0">
                <a:solidFill>
                  <a:srgbClr val="7030A0"/>
                </a:solidFill>
              </a:rPr>
              <a:t>Zone permettant de définir un écran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4288" y="1625058"/>
            <a:ext cx="1446274" cy="4684261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 smtClean="0">
                <a:solidFill>
                  <a:schemeClr val="accent2"/>
                </a:solidFill>
              </a:rPr>
              <a:t>Propriétés de l’élément sélectionné</a:t>
            </a:r>
            <a:endParaRPr lang="fr-FR" sz="2000" b="1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623" y="1340768"/>
            <a:ext cx="7915305" cy="28429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716015" y="797879"/>
            <a:ext cx="0" cy="542889"/>
          </a:xfrm>
          <a:prstGeom prst="straightConnector1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28575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3635896" y="213856"/>
            <a:ext cx="49746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chemeClr val="accent6">
                    <a:lumMod val="75000"/>
                  </a:schemeClr>
                </a:solidFill>
              </a:rPr>
              <a:t>Zone de gestion des écrans et du mode Designer (aspect de l’application) et Blocks (programmation graphique</a:t>
            </a:r>
            <a:endParaRPr lang="fr-F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9847" y="188978"/>
            <a:ext cx="1744834" cy="584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002060"/>
                </a:solidFill>
              </a:rPr>
              <a:t>Barre permettant de gérer le projet</a:t>
            </a:r>
            <a:endParaRPr lang="fr-FR" sz="1600" b="1" dirty="0">
              <a:solidFill>
                <a:srgbClr val="00206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102159" y="709883"/>
            <a:ext cx="0" cy="271445"/>
          </a:xfrm>
          <a:prstGeom prst="straightConnector1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28575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9958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01" y="909319"/>
            <a:ext cx="8004028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14000" y="1625059"/>
            <a:ext cx="1553744" cy="4756269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 smtClean="0">
              <a:solidFill>
                <a:srgbClr val="00B050"/>
              </a:solidFill>
            </a:endParaRPr>
          </a:p>
          <a:p>
            <a:pPr algn="ctr"/>
            <a:endParaRPr lang="fr-FR" b="1" dirty="0">
              <a:solidFill>
                <a:srgbClr val="00B050"/>
              </a:solidFill>
            </a:endParaRPr>
          </a:p>
          <a:p>
            <a:pPr algn="ctr"/>
            <a:endParaRPr lang="fr-FR" b="1" dirty="0" smtClean="0">
              <a:solidFill>
                <a:srgbClr val="00B050"/>
              </a:solidFill>
            </a:endParaRPr>
          </a:p>
          <a:p>
            <a:pPr algn="ctr"/>
            <a:endParaRPr lang="fr-FR" b="1" dirty="0">
              <a:solidFill>
                <a:srgbClr val="00B050"/>
              </a:solidFill>
            </a:endParaRPr>
          </a:p>
          <a:p>
            <a:pPr algn="ctr"/>
            <a:endParaRPr lang="fr-FR" b="1" dirty="0" smtClean="0">
              <a:solidFill>
                <a:srgbClr val="00B050"/>
              </a:solidFill>
            </a:endParaRPr>
          </a:p>
          <a:p>
            <a:pPr algn="ctr"/>
            <a:endParaRPr lang="fr-FR" b="1" dirty="0">
              <a:solidFill>
                <a:srgbClr val="00B050"/>
              </a:solidFill>
            </a:endParaRPr>
          </a:p>
          <a:p>
            <a:pPr algn="ctr"/>
            <a:endParaRPr lang="fr-FR" b="1" dirty="0" smtClean="0">
              <a:solidFill>
                <a:srgbClr val="00B050"/>
              </a:solidFill>
            </a:endParaRPr>
          </a:p>
          <a:p>
            <a:pPr algn="ctr"/>
            <a:r>
              <a:rPr lang="fr-FR" b="1" dirty="0" smtClean="0">
                <a:solidFill>
                  <a:srgbClr val="00B050"/>
                </a:solidFill>
              </a:rPr>
              <a:t>Fenêtre </a:t>
            </a:r>
            <a:r>
              <a:rPr lang="fr-FR" b="1" dirty="0" smtClean="0">
                <a:solidFill>
                  <a:srgbClr val="00B050"/>
                </a:solidFill>
              </a:rPr>
              <a:t>contenant </a:t>
            </a:r>
            <a:r>
              <a:rPr lang="fr-FR" b="1" dirty="0" smtClean="0">
                <a:solidFill>
                  <a:srgbClr val="00B050"/>
                </a:solidFill>
              </a:rPr>
              <a:t>les catégories d’instructions 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6055" y="1625059"/>
            <a:ext cx="3641973" cy="475626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 smtClean="0">
              <a:solidFill>
                <a:srgbClr val="0070C0"/>
              </a:solidFill>
            </a:endParaRPr>
          </a:p>
          <a:p>
            <a:pPr algn="ctr"/>
            <a:endParaRPr lang="fr-FR" b="1" dirty="0">
              <a:solidFill>
                <a:srgbClr val="0070C0"/>
              </a:solidFill>
            </a:endParaRPr>
          </a:p>
          <a:p>
            <a:pPr algn="ctr"/>
            <a:endParaRPr lang="fr-FR" b="1" dirty="0" smtClean="0">
              <a:solidFill>
                <a:srgbClr val="0070C0"/>
              </a:solidFill>
            </a:endParaRPr>
          </a:p>
          <a:p>
            <a:pPr algn="ctr"/>
            <a:endParaRPr lang="fr-FR" b="1" dirty="0">
              <a:solidFill>
                <a:srgbClr val="0070C0"/>
              </a:solidFill>
            </a:endParaRPr>
          </a:p>
          <a:p>
            <a:pPr algn="ctr"/>
            <a:endParaRPr lang="fr-FR" b="1" dirty="0" smtClean="0">
              <a:solidFill>
                <a:srgbClr val="0070C0"/>
              </a:solidFill>
            </a:endParaRPr>
          </a:p>
          <a:p>
            <a:pPr algn="ctr"/>
            <a:r>
              <a:rPr lang="fr-FR" b="1" dirty="0" smtClean="0">
                <a:solidFill>
                  <a:srgbClr val="0070C0"/>
                </a:solidFill>
              </a:rPr>
              <a:t>Fenêtre de gestion du programme et des instructions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7744" y="1625059"/>
            <a:ext cx="2808312" cy="475626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 smtClean="0">
              <a:solidFill>
                <a:srgbClr val="7030A0"/>
              </a:solidFill>
            </a:endParaRPr>
          </a:p>
          <a:p>
            <a:pPr algn="ctr"/>
            <a:endParaRPr lang="fr-FR" b="1" dirty="0">
              <a:solidFill>
                <a:srgbClr val="7030A0"/>
              </a:solidFill>
            </a:endParaRPr>
          </a:p>
          <a:p>
            <a:pPr algn="ctr"/>
            <a:endParaRPr lang="fr-FR" b="1" dirty="0" smtClean="0">
              <a:solidFill>
                <a:srgbClr val="7030A0"/>
              </a:solidFill>
            </a:endParaRPr>
          </a:p>
          <a:p>
            <a:pPr algn="ctr"/>
            <a:endParaRPr lang="fr-FR" b="1" dirty="0">
              <a:solidFill>
                <a:srgbClr val="7030A0"/>
              </a:solidFill>
            </a:endParaRPr>
          </a:p>
          <a:p>
            <a:pPr algn="ctr"/>
            <a:endParaRPr lang="fr-FR" b="1" dirty="0" smtClean="0">
              <a:solidFill>
                <a:srgbClr val="7030A0"/>
              </a:solidFill>
            </a:endParaRPr>
          </a:p>
          <a:p>
            <a:pPr algn="ctr"/>
            <a:endParaRPr lang="fr-FR" b="1" dirty="0">
              <a:solidFill>
                <a:srgbClr val="7030A0"/>
              </a:solidFill>
            </a:endParaRPr>
          </a:p>
          <a:p>
            <a:pPr algn="ctr"/>
            <a:r>
              <a:rPr lang="fr-FR" b="1" dirty="0" smtClean="0">
                <a:solidFill>
                  <a:srgbClr val="7030A0"/>
                </a:solidFill>
              </a:rPr>
              <a:t>Zone permettant de choisir une instruction à insérer dans l’interface (apparaît lorsqu’une catégorie est sélectionnée)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2" y="365105"/>
            <a:ext cx="8900724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85" y="724353"/>
            <a:ext cx="1542911" cy="306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05903" y="724353"/>
            <a:ext cx="1574333" cy="306468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>
            <a:off x="1675791" y="1491830"/>
            <a:ext cx="1224136" cy="576361"/>
          </a:xfrm>
          <a:prstGeom prst="arc">
            <a:avLst>
              <a:gd name="adj1" fmla="val 10946022"/>
              <a:gd name="adj2" fmla="val 0"/>
            </a:avLst>
          </a:prstGeom>
          <a:noFill/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Bulle ronde 18"/>
          <p:cNvSpPr/>
          <p:nvPr/>
        </p:nvSpPr>
        <p:spPr>
          <a:xfrm>
            <a:off x="519399" y="2412292"/>
            <a:ext cx="1768460" cy="490190"/>
          </a:xfrm>
          <a:prstGeom prst="wedgeEllipseCallout">
            <a:avLst>
              <a:gd name="adj1" fmla="val -2068"/>
              <a:gd name="adj2" fmla="val -124832"/>
            </a:avLst>
          </a:prstGeom>
          <a:solidFill>
            <a:schemeClr val="bg1">
              <a:alpha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Glisser déposer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772816"/>
            <a:ext cx="1512168" cy="28803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Bulle ronde 15"/>
          <p:cNvSpPr/>
          <p:nvPr/>
        </p:nvSpPr>
        <p:spPr>
          <a:xfrm>
            <a:off x="2287859" y="2555896"/>
            <a:ext cx="1768460" cy="490190"/>
          </a:xfrm>
          <a:prstGeom prst="wedgeEllipseCallout">
            <a:avLst>
              <a:gd name="adj1" fmla="val -2068"/>
              <a:gd name="adj2" fmla="val -124832"/>
            </a:avLst>
          </a:prstGeom>
          <a:solidFill>
            <a:schemeClr val="bg1">
              <a:alpha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Cliquer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>
            <a:off x="3172089" y="936402"/>
            <a:ext cx="4333814" cy="1749469"/>
          </a:xfrm>
          <a:prstGeom prst="arc">
            <a:avLst>
              <a:gd name="adj1" fmla="val 10842407"/>
              <a:gd name="adj2" fmla="val 0"/>
            </a:avLst>
          </a:prstGeom>
          <a:noFill/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ulle ronde 19"/>
          <p:cNvSpPr/>
          <p:nvPr/>
        </p:nvSpPr>
        <p:spPr>
          <a:xfrm>
            <a:off x="5338996" y="3036473"/>
            <a:ext cx="1768460" cy="490190"/>
          </a:xfrm>
          <a:prstGeom prst="wedgeEllipseCallout">
            <a:avLst>
              <a:gd name="adj1" fmla="val 73029"/>
              <a:gd name="adj2" fmla="val -153701"/>
            </a:avLst>
          </a:prstGeom>
          <a:solidFill>
            <a:schemeClr val="bg1">
              <a:alpha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Ajuster les propriétés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524528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29707" y="1532099"/>
            <a:ext cx="1574333" cy="51366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>
            <a:off x="1659158" y="1647426"/>
            <a:ext cx="1224136" cy="764866"/>
          </a:xfrm>
          <a:prstGeom prst="arc">
            <a:avLst>
              <a:gd name="adj1" fmla="val 11824264"/>
              <a:gd name="adj2" fmla="val 1309428"/>
            </a:avLst>
          </a:prstGeom>
          <a:noFill/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Bulle ronde 18"/>
          <p:cNvSpPr/>
          <p:nvPr/>
        </p:nvSpPr>
        <p:spPr>
          <a:xfrm>
            <a:off x="306176" y="2355617"/>
            <a:ext cx="1768460" cy="490190"/>
          </a:xfrm>
          <a:prstGeom prst="wedgeEllipseCallout">
            <a:avLst>
              <a:gd name="adj1" fmla="val -2068"/>
              <a:gd name="adj2" fmla="val -124832"/>
            </a:avLst>
          </a:prstGeom>
          <a:solidFill>
            <a:schemeClr val="bg1">
              <a:alpha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Glisser déposer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700808"/>
            <a:ext cx="1512168" cy="25704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Bulle ronde 15"/>
          <p:cNvSpPr/>
          <p:nvPr/>
        </p:nvSpPr>
        <p:spPr>
          <a:xfrm>
            <a:off x="1999064" y="2845807"/>
            <a:ext cx="1768460" cy="490190"/>
          </a:xfrm>
          <a:prstGeom prst="wedgeEllipseCallout">
            <a:avLst>
              <a:gd name="adj1" fmla="val -2068"/>
              <a:gd name="adj2" fmla="val -124832"/>
            </a:avLst>
          </a:prstGeom>
          <a:solidFill>
            <a:schemeClr val="bg1">
              <a:alpha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Cliquer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>
            <a:off x="2925921" y="1532099"/>
            <a:ext cx="4333814" cy="1749469"/>
          </a:xfrm>
          <a:prstGeom prst="arc">
            <a:avLst>
              <a:gd name="adj1" fmla="val 10842407"/>
              <a:gd name="adj2" fmla="val 0"/>
            </a:avLst>
          </a:prstGeom>
          <a:noFill/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ulle ronde 19"/>
          <p:cNvSpPr/>
          <p:nvPr/>
        </p:nvSpPr>
        <p:spPr>
          <a:xfrm>
            <a:off x="4932040" y="5877272"/>
            <a:ext cx="1768460" cy="648072"/>
          </a:xfrm>
          <a:prstGeom prst="wedgeEllipseCallout">
            <a:avLst>
              <a:gd name="adj1" fmla="val 73029"/>
              <a:gd name="adj2" fmla="val -153701"/>
            </a:avLst>
          </a:prstGeom>
          <a:solidFill>
            <a:schemeClr val="bg1">
              <a:alpha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Ajuster les propriétés : Texte / Couleur…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6" y="692696"/>
            <a:ext cx="859295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Bulle ronde 18"/>
          <p:cNvSpPr/>
          <p:nvPr/>
        </p:nvSpPr>
        <p:spPr>
          <a:xfrm>
            <a:off x="100657" y="3281568"/>
            <a:ext cx="1768460" cy="490190"/>
          </a:xfrm>
          <a:prstGeom prst="wedgeEllipseCallout">
            <a:avLst>
              <a:gd name="adj1" fmla="val -221"/>
              <a:gd name="adj2" fmla="val 141654"/>
            </a:avLst>
          </a:prstGeom>
          <a:solidFill>
            <a:schemeClr val="bg1">
              <a:alpha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Cliquer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266" y="4293096"/>
            <a:ext cx="1512168" cy="25704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Bulle ronde 15"/>
          <p:cNvSpPr/>
          <p:nvPr/>
        </p:nvSpPr>
        <p:spPr>
          <a:xfrm>
            <a:off x="1999064" y="2355617"/>
            <a:ext cx="1768460" cy="490190"/>
          </a:xfrm>
          <a:prstGeom prst="wedgeEllipseCallout">
            <a:avLst>
              <a:gd name="adj1" fmla="val -2068"/>
              <a:gd name="adj2" fmla="val -124832"/>
            </a:avLst>
          </a:prstGeom>
          <a:solidFill>
            <a:schemeClr val="bg1">
              <a:alpha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Faire glisser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>
            <a:off x="1874862" y="1934312"/>
            <a:ext cx="3941408" cy="2166117"/>
          </a:xfrm>
          <a:prstGeom prst="arc">
            <a:avLst>
              <a:gd name="adj1" fmla="val 15452590"/>
              <a:gd name="adj2" fmla="val 21311577"/>
            </a:avLst>
          </a:prstGeom>
          <a:noFill/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ulle ronde 19"/>
          <p:cNvSpPr/>
          <p:nvPr/>
        </p:nvSpPr>
        <p:spPr>
          <a:xfrm>
            <a:off x="5652120" y="3789040"/>
            <a:ext cx="1768460" cy="648072"/>
          </a:xfrm>
          <a:prstGeom prst="wedgeEllipseCallout">
            <a:avLst>
              <a:gd name="adj1" fmla="val -4530"/>
              <a:gd name="adj2" fmla="val -146982"/>
            </a:avLst>
          </a:prstGeom>
          <a:solidFill>
            <a:schemeClr val="bg1">
              <a:alpha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Faire glisser de nouveaux blocs ici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613434" y="3933056"/>
            <a:ext cx="38563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99064" y="1364725"/>
            <a:ext cx="2716952" cy="42245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296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109</Words>
  <Application>Microsoft Office PowerPoint</Application>
  <PresentationFormat>Affichage à l'écran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Violeau David</cp:lastModifiedBy>
  <cp:revision>15</cp:revision>
  <dcterms:created xsi:type="dcterms:W3CDTF">2016-01-31T10:29:16Z</dcterms:created>
  <dcterms:modified xsi:type="dcterms:W3CDTF">2016-02-07T13:43:19Z</dcterms:modified>
</cp:coreProperties>
</file>