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4" r:id="rId4"/>
    <p:sldId id="267"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33" y="1121"/>
      </p:cViewPr>
      <p:guideLst>
        <p:guide orient="horz" pos="211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31/03/2016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31/03/2016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31/03/2016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31/03/2016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31/03/2016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31/03/2016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31/03/2016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39552" y="332656"/>
            <a:ext cx="7704856" cy="923330"/>
          </a:xfrm>
          <a:prstGeom prst="rect">
            <a:avLst/>
          </a:prstGeom>
          <a:noFill/>
        </p:spPr>
        <p:txBody>
          <a:bodyPr wrap="square" rtlCol="0">
            <a:spAutoFit/>
          </a:bodyPr>
          <a:lstStyle/>
          <a:p>
            <a:r>
              <a:rPr lang="fr-FR" dirty="0" smtClean="0"/>
              <a:t>Le distributeur de bonbons permet à l’aide de trois joysticks de déplacer plus ou moins rapidement une pince pour attraper un bonbon et le déposer dans le réceptacle. Le jeu commence lorsqu’une pièce est glissée dans la fente.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484784"/>
            <a:ext cx="3816424" cy="503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Connecteur droit avec flèche 3"/>
          <p:cNvCxnSpPr/>
          <p:nvPr/>
        </p:nvCxnSpPr>
        <p:spPr>
          <a:xfrm flipH="1" flipV="1">
            <a:off x="3347864" y="5085184"/>
            <a:ext cx="648072"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Connecteur droit avec flèche 29"/>
          <p:cNvCxnSpPr/>
          <p:nvPr/>
        </p:nvCxnSpPr>
        <p:spPr>
          <a:xfrm flipH="1" flipV="1">
            <a:off x="3671900" y="5085184"/>
            <a:ext cx="324036"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Connecteur droit avec flèche 32"/>
          <p:cNvCxnSpPr/>
          <p:nvPr/>
        </p:nvCxnSpPr>
        <p:spPr>
          <a:xfrm flipH="1" flipV="1">
            <a:off x="3986318" y="5085184"/>
            <a:ext cx="9618"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3347864" y="6021288"/>
            <a:ext cx="1296144" cy="369332"/>
          </a:xfrm>
          <a:prstGeom prst="rect">
            <a:avLst/>
          </a:prstGeom>
          <a:noFill/>
        </p:spPr>
        <p:txBody>
          <a:bodyPr wrap="square" rtlCol="0">
            <a:spAutoFit/>
          </a:bodyPr>
          <a:lstStyle/>
          <a:p>
            <a:r>
              <a:rPr lang="fr-FR" dirty="0"/>
              <a:t>J</a:t>
            </a:r>
            <a:r>
              <a:rPr lang="fr-FR" dirty="0" smtClean="0"/>
              <a:t>oysticks</a:t>
            </a:r>
            <a:endParaRPr lang="fr-FR" dirty="0"/>
          </a:p>
        </p:txBody>
      </p:sp>
      <p:cxnSp>
        <p:nvCxnSpPr>
          <p:cNvPr id="37" name="Connecteur droit avec flèche 36"/>
          <p:cNvCxnSpPr/>
          <p:nvPr/>
        </p:nvCxnSpPr>
        <p:spPr>
          <a:xfrm flipV="1">
            <a:off x="2866492" y="5346562"/>
            <a:ext cx="0" cy="7467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ZoneTexte 40"/>
          <p:cNvSpPr txBox="1"/>
          <p:nvPr/>
        </p:nvSpPr>
        <p:spPr>
          <a:xfrm>
            <a:off x="2225981" y="6093296"/>
            <a:ext cx="1296144" cy="646331"/>
          </a:xfrm>
          <a:prstGeom prst="rect">
            <a:avLst/>
          </a:prstGeom>
          <a:noFill/>
        </p:spPr>
        <p:txBody>
          <a:bodyPr wrap="square" rtlCol="0">
            <a:spAutoFit/>
          </a:bodyPr>
          <a:lstStyle/>
          <a:p>
            <a:r>
              <a:rPr lang="fr-FR" dirty="0" smtClean="0"/>
              <a:t>Détecteur de pièce</a:t>
            </a:r>
            <a:endParaRPr lang="fr-FR" dirty="0"/>
          </a:p>
        </p:txBody>
      </p:sp>
      <p:sp>
        <p:nvSpPr>
          <p:cNvPr id="44" name="ZoneTexte 43"/>
          <p:cNvSpPr txBox="1"/>
          <p:nvPr/>
        </p:nvSpPr>
        <p:spPr>
          <a:xfrm>
            <a:off x="827584" y="5982427"/>
            <a:ext cx="1296144" cy="646331"/>
          </a:xfrm>
          <a:prstGeom prst="rect">
            <a:avLst/>
          </a:prstGeom>
          <a:noFill/>
        </p:spPr>
        <p:txBody>
          <a:bodyPr wrap="square" rtlCol="0">
            <a:spAutoFit/>
          </a:bodyPr>
          <a:lstStyle/>
          <a:p>
            <a:r>
              <a:rPr lang="fr-FR" dirty="0" smtClean="0"/>
              <a:t>Détecteur de bonbon</a:t>
            </a:r>
            <a:endParaRPr lang="fr-FR" dirty="0"/>
          </a:p>
        </p:txBody>
      </p:sp>
      <p:cxnSp>
        <p:nvCxnSpPr>
          <p:cNvPr id="51" name="Connecteur droit avec flèche 50"/>
          <p:cNvCxnSpPr>
            <a:stCxn id="44" idx="0"/>
          </p:cNvCxnSpPr>
          <p:nvPr/>
        </p:nvCxnSpPr>
        <p:spPr>
          <a:xfrm flipV="1">
            <a:off x="1475656" y="5214641"/>
            <a:ext cx="750325" cy="7677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Connecteur droit avec flèche 52"/>
          <p:cNvCxnSpPr/>
          <p:nvPr/>
        </p:nvCxnSpPr>
        <p:spPr>
          <a:xfrm flipH="1">
            <a:off x="2866492" y="3140968"/>
            <a:ext cx="805408" cy="2623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ZoneTexte 57"/>
          <p:cNvSpPr txBox="1"/>
          <p:nvPr/>
        </p:nvSpPr>
        <p:spPr>
          <a:xfrm>
            <a:off x="3653976" y="2914014"/>
            <a:ext cx="869855" cy="369332"/>
          </a:xfrm>
          <a:prstGeom prst="rect">
            <a:avLst/>
          </a:prstGeom>
          <a:noFill/>
        </p:spPr>
        <p:txBody>
          <a:bodyPr wrap="square" rtlCol="0">
            <a:spAutoFit/>
          </a:bodyPr>
          <a:lstStyle/>
          <a:p>
            <a:r>
              <a:rPr lang="fr-FR" dirty="0" smtClean="0"/>
              <a:t>Pince</a:t>
            </a:r>
            <a:endParaRPr lang="fr-FR"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1928571"/>
            <a:ext cx="3456384"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436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825" y="1556792"/>
            <a:ext cx="6552728" cy="414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ZoneTexte 16"/>
          <p:cNvSpPr txBox="1"/>
          <p:nvPr/>
        </p:nvSpPr>
        <p:spPr>
          <a:xfrm>
            <a:off x="539552" y="332656"/>
            <a:ext cx="7704856" cy="923330"/>
          </a:xfrm>
          <a:prstGeom prst="rect">
            <a:avLst/>
          </a:prstGeom>
          <a:noFill/>
        </p:spPr>
        <p:txBody>
          <a:bodyPr wrap="square" rtlCol="0">
            <a:spAutoFit/>
          </a:bodyPr>
          <a:lstStyle/>
          <a:p>
            <a:pPr algn="just"/>
            <a:r>
              <a:rPr lang="fr-FR" dirty="0" smtClean="0"/>
              <a:t>Les déplacements de la pince sont réalisés par 3 moteurs. Des </a:t>
            </a:r>
            <a:r>
              <a:rPr lang="fr-FR" dirty="0" smtClean="0"/>
              <a:t>« fins </a:t>
            </a:r>
            <a:r>
              <a:rPr lang="fr-FR" dirty="0" smtClean="0"/>
              <a:t>de </a:t>
            </a:r>
            <a:r>
              <a:rPr lang="fr-FR" dirty="0" smtClean="0"/>
              <a:t>courses » </a:t>
            </a:r>
            <a:r>
              <a:rPr lang="fr-FR" dirty="0" smtClean="0"/>
              <a:t>permettent d’arrêter les déplacements du chariot. Des </a:t>
            </a:r>
            <a:r>
              <a:rPr lang="fr-FR" dirty="0" err="1" smtClean="0"/>
              <a:t>leds</a:t>
            </a:r>
            <a:r>
              <a:rPr lang="fr-FR" dirty="0" smtClean="0"/>
              <a:t> s’allument pendant le jeu et une musique est également lancée.</a:t>
            </a:r>
            <a:endParaRPr lang="fr-FR" dirty="0"/>
          </a:p>
        </p:txBody>
      </p:sp>
      <p:cxnSp>
        <p:nvCxnSpPr>
          <p:cNvPr id="18" name="Connecteur droit avec flèche 17"/>
          <p:cNvCxnSpPr/>
          <p:nvPr/>
        </p:nvCxnSpPr>
        <p:spPr>
          <a:xfrm flipH="1" flipV="1">
            <a:off x="5220072" y="3568069"/>
            <a:ext cx="9618" cy="22371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p:nvPr/>
        </p:nvCxnSpPr>
        <p:spPr>
          <a:xfrm flipV="1">
            <a:off x="5229690" y="3284985"/>
            <a:ext cx="142782" cy="25202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ZoneTexte 23"/>
          <p:cNvSpPr txBox="1"/>
          <p:nvPr/>
        </p:nvSpPr>
        <p:spPr>
          <a:xfrm>
            <a:off x="4724400" y="5805264"/>
            <a:ext cx="1296144" cy="369332"/>
          </a:xfrm>
          <a:prstGeom prst="rect">
            <a:avLst/>
          </a:prstGeom>
          <a:noFill/>
        </p:spPr>
        <p:txBody>
          <a:bodyPr wrap="square" rtlCol="0">
            <a:spAutoFit/>
          </a:bodyPr>
          <a:lstStyle/>
          <a:p>
            <a:r>
              <a:rPr lang="fr-FR" dirty="0" smtClean="0"/>
              <a:t>Moteurs</a:t>
            </a:r>
            <a:endParaRPr lang="fr-FR" dirty="0"/>
          </a:p>
        </p:txBody>
      </p:sp>
      <p:cxnSp>
        <p:nvCxnSpPr>
          <p:cNvPr id="25" name="Connecteur droit avec flèche 24"/>
          <p:cNvCxnSpPr/>
          <p:nvPr/>
        </p:nvCxnSpPr>
        <p:spPr>
          <a:xfrm flipH="1" flipV="1">
            <a:off x="2122494" y="2708921"/>
            <a:ext cx="289266" cy="32810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Connecteur droit avec flèche 29"/>
          <p:cNvCxnSpPr/>
          <p:nvPr/>
        </p:nvCxnSpPr>
        <p:spPr>
          <a:xfrm flipV="1">
            <a:off x="2411760" y="1988841"/>
            <a:ext cx="2960712" cy="40010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Connecteur droit avec flèche 30"/>
          <p:cNvCxnSpPr/>
          <p:nvPr/>
        </p:nvCxnSpPr>
        <p:spPr>
          <a:xfrm flipV="1">
            <a:off x="7005228" y="2544580"/>
            <a:ext cx="0" cy="3445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Connecteur droit avec flèche 33"/>
          <p:cNvCxnSpPr/>
          <p:nvPr/>
        </p:nvCxnSpPr>
        <p:spPr>
          <a:xfrm flipH="1" flipV="1">
            <a:off x="5868144" y="3284986"/>
            <a:ext cx="1137084" cy="27049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ZoneTexte 34"/>
          <p:cNvSpPr txBox="1"/>
          <p:nvPr/>
        </p:nvSpPr>
        <p:spPr>
          <a:xfrm>
            <a:off x="1907704" y="5989930"/>
            <a:ext cx="1584176" cy="369332"/>
          </a:xfrm>
          <a:prstGeom prst="rect">
            <a:avLst/>
          </a:prstGeom>
          <a:noFill/>
        </p:spPr>
        <p:txBody>
          <a:bodyPr wrap="square" rtlCol="0">
            <a:spAutoFit/>
          </a:bodyPr>
          <a:lstStyle/>
          <a:p>
            <a:r>
              <a:rPr lang="fr-FR" dirty="0" smtClean="0"/>
              <a:t>Fins de course</a:t>
            </a:r>
            <a:endParaRPr lang="fr-FR" dirty="0"/>
          </a:p>
        </p:txBody>
      </p:sp>
      <p:sp>
        <p:nvSpPr>
          <p:cNvPr id="36" name="ZoneTexte 35"/>
          <p:cNvSpPr txBox="1"/>
          <p:nvPr/>
        </p:nvSpPr>
        <p:spPr>
          <a:xfrm>
            <a:off x="6213140" y="5989930"/>
            <a:ext cx="1584176" cy="369332"/>
          </a:xfrm>
          <a:prstGeom prst="rect">
            <a:avLst/>
          </a:prstGeom>
          <a:noFill/>
        </p:spPr>
        <p:txBody>
          <a:bodyPr wrap="square" rtlCol="0">
            <a:spAutoFit/>
          </a:bodyPr>
          <a:lstStyle/>
          <a:p>
            <a:r>
              <a:rPr lang="fr-FR" dirty="0" smtClean="0"/>
              <a:t>Fins de course</a:t>
            </a:r>
            <a:endParaRPr lang="fr-FR" dirty="0"/>
          </a:p>
        </p:txBody>
      </p:sp>
    </p:spTree>
    <p:extLst>
      <p:ext uri="{BB962C8B-B14F-4D97-AF65-F5344CB8AC3E}">
        <p14:creationId xmlns:p14="http://schemas.microsoft.com/office/powerpoint/2010/main" val="546839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758" y="3985866"/>
            <a:ext cx="1620000" cy="1963414"/>
          </a:xfrm>
          <a:prstGeom prst="rect">
            <a:avLst/>
          </a:prstGeom>
          <a:noFill/>
          <a:ln w="9525" cap="flat" cmpd="sng" algn="ctr">
            <a:solidFill>
              <a:schemeClr val="accent5">
                <a:lumMod val="50000"/>
              </a:scheme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400" kern="0" noProof="0" dirty="0" smtClean="0">
                <a:solidFill>
                  <a:prstClr val="black"/>
                </a:solidFill>
                <a:latin typeface="Calibri"/>
              </a:rPr>
              <a:t>Carte électronique</a:t>
            </a:r>
            <a:endParaRPr kumimoji="0" lang="fr-FR" sz="1400" b="0" i="0" u="none" strike="noStrike" kern="0" cap="none" spc="0" normalizeH="0" baseline="0" noProof="0" dirty="0" smtClean="0">
              <a:ln>
                <a:noFill/>
              </a:ln>
              <a:solidFill>
                <a:prstClr val="black"/>
              </a:solidFill>
              <a:uLnTx/>
              <a:uFillTx/>
              <a:latin typeface="Calibri"/>
            </a:endParaRPr>
          </a:p>
        </p:txBody>
      </p:sp>
      <p:cxnSp>
        <p:nvCxnSpPr>
          <p:cNvPr id="7" name="Connecteur droit avec flèche 6"/>
          <p:cNvCxnSpPr/>
          <p:nvPr/>
        </p:nvCxnSpPr>
        <p:spPr>
          <a:xfrm>
            <a:off x="3327400" y="4402427"/>
            <a:ext cx="486310" cy="0"/>
          </a:xfrm>
          <a:prstGeom prst="straightConnector1">
            <a:avLst/>
          </a:prstGeom>
          <a:noFill/>
          <a:ln w="28575" cap="flat" cmpd="sng" algn="ctr">
            <a:solidFill>
              <a:schemeClr val="accent5">
                <a:lumMod val="50000"/>
              </a:schemeClr>
            </a:solidFill>
            <a:prstDash val="solid"/>
            <a:tailEnd type="arrow"/>
          </a:ln>
          <a:effectLst/>
        </p:spPr>
      </p:cxnSp>
      <p:sp>
        <p:nvSpPr>
          <p:cNvPr id="8" name="Rectangle 7"/>
          <p:cNvSpPr/>
          <p:nvPr/>
        </p:nvSpPr>
        <p:spPr>
          <a:xfrm>
            <a:off x="1619673" y="4849821"/>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Détecteurs bonbon</a:t>
            </a:r>
          </a:p>
        </p:txBody>
      </p:sp>
      <p:sp>
        <p:nvSpPr>
          <p:cNvPr id="14" name="Rectangle 13"/>
          <p:cNvSpPr/>
          <p:nvPr/>
        </p:nvSpPr>
        <p:spPr>
          <a:xfrm>
            <a:off x="1932283" y="4258323"/>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Fins de course</a:t>
            </a:r>
          </a:p>
        </p:txBody>
      </p:sp>
      <p:sp>
        <p:nvSpPr>
          <p:cNvPr id="19" name="Rectangle 18"/>
          <p:cNvSpPr/>
          <p:nvPr/>
        </p:nvSpPr>
        <p:spPr>
          <a:xfrm>
            <a:off x="5916903" y="4345906"/>
            <a:ext cx="1395117" cy="288208"/>
          </a:xfrm>
          <a:prstGeom prst="rect">
            <a:avLst/>
          </a:prstGeom>
          <a:no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3 moteurs</a:t>
            </a:r>
          </a:p>
        </p:txBody>
      </p:sp>
      <p:sp>
        <p:nvSpPr>
          <p:cNvPr id="20" name="Rectangle 19"/>
          <p:cNvSpPr/>
          <p:nvPr/>
        </p:nvSpPr>
        <p:spPr>
          <a:xfrm>
            <a:off x="5916903" y="4709194"/>
            <a:ext cx="1395117" cy="288208"/>
          </a:xfrm>
          <a:prstGeom prst="rect">
            <a:avLst/>
          </a:prstGeom>
          <a:no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fr-FR" sz="1200" b="1" kern="0" dirty="0" err="1" smtClean="0">
                <a:solidFill>
                  <a:schemeClr val="accent5">
                    <a:lumMod val="50000"/>
                  </a:schemeClr>
                </a:solidFill>
                <a:latin typeface="Calibri"/>
              </a:rPr>
              <a:t>leds</a:t>
            </a:r>
            <a:endParaRPr lang="fr-FR" sz="1200" b="1" kern="0" dirty="0" smtClean="0">
              <a:solidFill>
                <a:schemeClr val="accent5">
                  <a:lumMod val="50000"/>
                </a:schemeClr>
              </a:solidFill>
              <a:latin typeface="Calibri"/>
            </a:endParaRPr>
          </a:p>
        </p:txBody>
      </p:sp>
      <p:sp>
        <p:nvSpPr>
          <p:cNvPr id="21" name="Rectangle 20"/>
          <p:cNvSpPr/>
          <p:nvPr/>
        </p:nvSpPr>
        <p:spPr>
          <a:xfrm>
            <a:off x="5916902" y="5072482"/>
            <a:ext cx="1395117" cy="288208"/>
          </a:xfrm>
          <a:prstGeom prst="rect">
            <a:avLst/>
          </a:prstGeom>
          <a:no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Haut parleur</a:t>
            </a:r>
          </a:p>
        </p:txBody>
      </p:sp>
      <p:cxnSp>
        <p:nvCxnSpPr>
          <p:cNvPr id="22" name="Connecteur droit avec flèche 21"/>
          <p:cNvCxnSpPr/>
          <p:nvPr/>
        </p:nvCxnSpPr>
        <p:spPr>
          <a:xfrm>
            <a:off x="3327400" y="4993925"/>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26" name="Connecteur droit avec flèche 25"/>
          <p:cNvCxnSpPr/>
          <p:nvPr/>
        </p:nvCxnSpPr>
        <p:spPr>
          <a:xfrm>
            <a:off x="5430758" y="4490010"/>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27" name="Connecteur droit avec flèche 26"/>
          <p:cNvCxnSpPr/>
          <p:nvPr/>
        </p:nvCxnSpPr>
        <p:spPr>
          <a:xfrm>
            <a:off x="5455137" y="4875454"/>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28" name="Connecteur droit avec flèche 27"/>
          <p:cNvCxnSpPr/>
          <p:nvPr/>
        </p:nvCxnSpPr>
        <p:spPr>
          <a:xfrm>
            <a:off x="5479516" y="5260898"/>
            <a:ext cx="486310" cy="0"/>
          </a:xfrm>
          <a:prstGeom prst="straightConnector1">
            <a:avLst/>
          </a:prstGeom>
          <a:noFill/>
          <a:ln w="28575" cap="flat" cmpd="sng" algn="ctr">
            <a:solidFill>
              <a:schemeClr val="accent5">
                <a:lumMod val="50000"/>
              </a:schemeClr>
            </a:solidFill>
            <a:prstDash val="solid"/>
            <a:tailEnd type="arrow"/>
          </a:ln>
          <a:effectLst/>
        </p:spPr>
      </p:cxnSp>
      <p:sp>
        <p:nvSpPr>
          <p:cNvPr id="32" name="Rectangle 31"/>
          <p:cNvSpPr/>
          <p:nvPr/>
        </p:nvSpPr>
        <p:spPr>
          <a:xfrm>
            <a:off x="1766597" y="4554072"/>
            <a:ext cx="1560803"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 pièce</a:t>
            </a:r>
          </a:p>
        </p:txBody>
      </p:sp>
      <p:cxnSp>
        <p:nvCxnSpPr>
          <p:cNvPr id="33" name="Connecteur droit avec flèche 32"/>
          <p:cNvCxnSpPr/>
          <p:nvPr/>
        </p:nvCxnSpPr>
        <p:spPr>
          <a:xfrm>
            <a:off x="3327400" y="4698176"/>
            <a:ext cx="486310" cy="0"/>
          </a:xfrm>
          <a:prstGeom prst="straightConnector1">
            <a:avLst/>
          </a:prstGeom>
          <a:noFill/>
          <a:ln w="28575" cap="flat" cmpd="sng" algn="ctr">
            <a:solidFill>
              <a:schemeClr val="accent5">
                <a:lumMod val="50000"/>
              </a:schemeClr>
            </a:solidFill>
            <a:prstDash val="solid"/>
            <a:tailEnd type="arrow"/>
          </a:ln>
          <a:effectLst/>
        </p:spPr>
      </p:cxnSp>
      <p:sp>
        <p:nvSpPr>
          <p:cNvPr id="29" name="ZoneTexte 28"/>
          <p:cNvSpPr txBox="1"/>
          <p:nvPr/>
        </p:nvSpPr>
        <p:spPr>
          <a:xfrm>
            <a:off x="539552" y="332656"/>
            <a:ext cx="7704856" cy="646331"/>
          </a:xfrm>
          <a:prstGeom prst="rect">
            <a:avLst/>
          </a:prstGeom>
          <a:noFill/>
        </p:spPr>
        <p:txBody>
          <a:bodyPr wrap="square" rtlCol="0">
            <a:spAutoFit/>
          </a:bodyPr>
          <a:lstStyle/>
          <a:p>
            <a:r>
              <a:rPr lang="fr-FR" dirty="0" smtClean="0"/>
              <a:t>Classer les différents éléments décrits sur les deux images précédentes en entrées et sorties pour la carte électronique du distributeur de bonbon</a:t>
            </a:r>
            <a:endParaRPr lang="fr-FR" dirty="0"/>
          </a:p>
        </p:txBody>
      </p:sp>
      <p:pic>
        <p:nvPicPr>
          <p:cNvPr id="3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079" y="4489922"/>
            <a:ext cx="995357" cy="1313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Connecteur droit avec flèche 35"/>
          <p:cNvCxnSpPr/>
          <p:nvPr/>
        </p:nvCxnSpPr>
        <p:spPr>
          <a:xfrm>
            <a:off x="3327401" y="5282010"/>
            <a:ext cx="486310" cy="0"/>
          </a:xfrm>
          <a:prstGeom prst="straightConnector1">
            <a:avLst/>
          </a:prstGeom>
          <a:noFill/>
          <a:ln w="28575" cap="flat" cmpd="sng" algn="ctr">
            <a:solidFill>
              <a:schemeClr val="accent5">
                <a:lumMod val="50000"/>
              </a:schemeClr>
            </a:solidFill>
            <a:prstDash val="solid"/>
            <a:tailEnd type="arrow"/>
          </a:ln>
          <a:effectLst/>
        </p:spPr>
      </p:cxnSp>
      <p:sp>
        <p:nvSpPr>
          <p:cNvPr id="37" name="Rectangle 36"/>
          <p:cNvSpPr/>
          <p:nvPr/>
        </p:nvSpPr>
        <p:spPr>
          <a:xfrm>
            <a:off x="1619672" y="5146325"/>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3 joysticks</a:t>
            </a:r>
          </a:p>
        </p:txBody>
      </p:sp>
      <p:sp>
        <p:nvSpPr>
          <p:cNvPr id="38" name="Rectangle 37"/>
          <p:cNvSpPr/>
          <p:nvPr/>
        </p:nvSpPr>
        <p:spPr>
          <a:xfrm>
            <a:off x="3859516" y="1537594"/>
            <a:ext cx="1620000" cy="1963414"/>
          </a:xfrm>
          <a:prstGeom prst="rect">
            <a:avLst/>
          </a:prstGeom>
          <a:noFill/>
          <a:ln w="9525" cap="flat" cmpd="sng" algn="ctr">
            <a:solidFill>
              <a:schemeClr val="accent5">
                <a:lumMod val="50000"/>
              </a:scheme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400" kern="0" noProof="0" dirty="0" smtClean="0">
                <a:solidFill>
                  <a:prstClr val="black"/>
                </a:solidFill>
                <a:latin typeface="Calibri"/>
              </a:rPr>
              <a:t>Carte électronique</a:t>
            </a:r>
            <a:endParaRPr kumimoji="0" lang="fr-FR" sz="1400" b="0" i="0" u="none" strike="noStrike" kern="0" cap="none" spc="0" normalizeH="0" baseline="0" noProof="0" dirty="0" smtClean="0">
              <a:ln>
                <a:noFill/>
              </a:ln>
              <a:solidFill>
                <a:prstClr val="black"/>
              </a:solidFill>
              <a:uLnTx/>
              <a:uFillTx/>
              <a:latin typeface="Calibri"/>
            </a:endParaRPr>
          </a:p>
        </p:txBody>
      </p:sp>
      <p:cxnSp>
        <p:nvCxnSpPr>
          <p:cNvPr id="39" name="Connecteur droit avec flèche 38"/>
          <p:cNvCxnSpPr/>
          <p:nvPr/>
        </p:nvCxnSpPr>
        <p:spPr>
          <a:xfrm>
            <a:off x="3376158" y="1954155"/>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44" name="Connecteur droit avec flèche 43"/>
          <p:cNvCxnSpPr/>
          <p:nvPr/>
        </p:nvCxnSpPr>
        <p:spPr>
          <a:xfrm>
            <a:off x="3376158" y="2545653"/>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45" name="Connecteur droit avec flèche 44"/>
          <p:cNvCxnSpPr/>
          <p:nvPr/>
        </p:nvCxnSpPr>
        <p:spPr>
          <a:xfrm>
            <a:off x="5479516" y="2041738"/>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46" name="Connecteur droit avec flèche 45"/>
          <p:cNvCxnSpPr/>
          <p:nvPr/>
        </p:nvCxnSpPr>
        <p:spPr>
          <a:xfrm>
            <a:off x="5503895" y="2427182"/>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47" name="Connecteur droit avec flèche 46"/>
          <p:cNvCxnSpPr/>
          <p:nvPr/>
        </p:nvCxnSpPr>
        <p:spPr>
          <a:xfrm>
            <a:off x="5528274" y="2812626"/>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48" name="Connecteur droit avec flèche 47"/>
          <p:cNvCxnSpPr/>
          <p:nvPr/>
        </p:nvCxnSpPr>
        <p:spPr>
          <a:xfrm>
            <a:off x="3376158" y="2249904"/>
            <a:ext cx="486310" cy="0"/>
          </a:xfrm>
          <a:prstGeom prst="straightConnector1">
            <a:avLst/>
          </a:prstGeom>
          <a:noFill/>
          <a:ln w="28575" cap="flat" cmpd="sng" algn="ctr">
            <a:solidFill>
              <a:schemeClr val="accent5">
                <a:lumMod val="50000"/>
              </a:schemeClr>
            </a:solidFill>
            <a:prstDash val="solid"/>
            <a:tailEnd type="arrow"/>
          </a:ln>
          <a:effectLst/>
        </p:spPr>
      </p:cxnSp>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1837" y="2041650"/>
            <a:ext cx="995357" cy="1313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0" name="Connecteur droit avec flèche 49"/>
          <p:cNvCxnSpPr/>
          <p:nvPr/>
        </p:nvCxnSpPr>
        <p:spPr>
          <a:xfrm>
            <a:off x="3376159" y="2833738"/>
            <a:ext cx="486310" cy="0"/>
          </a:xfrm>
          <a:prstGeom prst="straightConnector1">
            <a:avLst/>
          </a:prstGeom>
          <a:noFill/>
          <a:ln w="28575" cap="flat" cmpd="sng" algn="ctr">
            <a:solidFill>
              <a:schemeClr val="accent5">
                <a:lumMod val="50000"/>
              </a:schemeClr>
            </a:solidFill>
            <a:prstDash val="solid"/>
            <a:tailEnd type="arrow"/>
          </a:ln>
          <a:effectLst/>
        </p:spPr>
      </p:cxnSp>
    </p:spTree>
    <p:extLst>
      <p:ext uri="{BB962C8B-B14F-4D97-AF65-F5344CB8AC3E}">
        <p14:creationId xmlns:p14="http://schemas.microsoft.com/office/powerpoint/2010/main" val="1315427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necteur droit avec flèche 6"/>
          <p:cNvCxnSpPr/>
          <p:nvPr/>
        </p:nvCxnSpPr>
        <p:spPr>
          <a:xfrm>
            <a:off x="6209261" y="1355508"/>
            <a:ext cx="486310" cy="0"/>
          </a:xfrm>
          <a:prstGeom prst="straightConnector1">
            <a:avLst/>
          </a:prstGeom>
          <a:noFill/>
          <a:ln w="28575" cap="flat" cmpd="sng" algn="ctr">
            <a:solidFill>
              <a:schemeClr val="accent5">
                <a:lumMod val="50000"/>
              </a:schemeClr>
            </a:solidFill>
            <a:prstDash val="solid"/>
            <a:tailEnd type="arrow"/>
          </a:ln>
          <a:effectLst/>
        </p:spPr>
      </p:cxnSp>
      <p:sp>
        <p:nvSpPr>
          <p:cNvPr id="8" name="Rectangle 7"/>
          <p:cNvSpPr/>
          <p:nvPr/>
        </p:nvSpPr>
        <p:spPr>
          <a:xfrm>
            <a:off x="4501534" y="1802902"/>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Détecteurs bonbon</a:t>
            </a:r>
          </a:p>
        </p:txBody>
      </p:sp>
      <p:sp>
        <p:nvSpPr>
          <p:cNvPr id="14" name="Rectangle 13"/>
          <p:cNvSpPr/>
          <p:nvPr/>
        </p:nvSpPr>
        <p:spPr>
          <a:xfrm>
            <a:off x="4814144" y="1211404"/>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Fins de course</a:t>
            </a:r>
          </a:p>
        </p:txBody>
      </p:sp>
      <p:cxnSp>
        <p:nvCxnSpPr>
          <p:cNvPr id="22" name="Connecteur droit avec flèche 21"/>
          <p:cNvCxnSpPr/>
          <p:nvPr/>
        </p:nvCxnSpPr>
        <p:spPr>
          <a:xfrm>
            <a:off x="6209261" y="1947006"/>
            <a:ext cx="486310" cy="0"/>
          </a:xfrm>
          <a:prstGeom prst="straightConnector1">
            <a:avLst/>
          </a:prstGeom>
          <a:noFill/>
          <a:ln w="28575" cap="flat" cmpd="sng" algn="ctr">
            <a:solidFill>
              <a:schemeClr val="accent5">
                <a:lumMod val="50000"/>
              </a:schemeClr>
            </a:solidFill>
            <a:prstDash val="solid"/>
            <a:tailEnd type="arrow"/>
          </a:ln>
          <a:effectLst/>
        </p:spPr>
      </p:cxnSp>
      <p:sp>
        <p:nvSpPr>
          <p:cNvPr id="32" name="Rectangle 31"/>
          <p:cNvSpPr/>
          <p:nvPr/>
        </p:nvSpPr>
        <p:spPr>
          <a:xfrm>
            <a:off x="4648458" y="1507153"/>
            <a:ext cx="1560803"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 pièce</a:t>
            </a:r>
          </a:p>
        </p:txBody>
      </p:sp>
      <p:cxnSp>
        <p:nvCxnSpPr>
          <p:cNvPr id="33" name="Connecteur droit avec flèche 32"/>
          <p:cNvCxnSpPr/>
          <p:nvPr/>
        </p:nvCxnSpPr>
        <p:spPr>
          <a:xfrm>
            <a:off x="6209261" y="1651257"/>
            <a:ext cx="486310" cy="0"/>
          </a:xfrm>
          <a:prstGeom prst="straightConnector1">
            <a:avLst/>
          </a:prstGeom>
          <a:noFill/>
          <a:ln w="28575" cap="flat" cmpd="sng" algn="ctr">
            <a:solidFill>
              <a:schemeClr val="accent5">
                <a:lumMod val="50000"/>
              </a:schemeClr>
            </a:solidFill>
            <a:prstDash val="solid"/>
            <a:tailEnd type="arrow"/>
          </a:ln>
          <a:effectLst/>
        </p:spPr>
      </p:cxnSp>
      <p:sp>
        <p:nvSpPr>
          <p:cNvPr id="29" name="ZoneTexte 28"/>
          <p:cNvSpPr txBox="1"/>
          <p:nvPr/>
        </p:nvSpPr>
        <p:spPr>
          <a:xfrm>
            <a:off x="539552" y="332656"/>
            <a:ext cx="8064896" cy="369332"/>
          </a:xfrm>
          <a:prstGeom prst="rect">
            <a:avLst/>
          </a:prstGeom>
          <a:noFill/>
        </p:spPr>
        <p:txBody>
          <a:bodyPr wrap="square" rtlCol="0">
            <a:spAutoFit/>
          </a:bodyPr>
          <a:lstStyle/>
          <a:p>
            <a:r>
              <a:rPr lang="fr-FR" dirty="0" smtClean="0"/>
              <a:t>Indiquer le type de signal qui est transmis par chacun des constituants ci-dessous</a:t>
            </a:r>
            <a:endParaRPr lang="fr-FR" dirty="0"/>
          </a:p>
        </p:txBody>
      </p:sp>
      <p:cxnSp>
        <p:nvCxnSpPr>
          <p:cNvPr id="36" name="Connecteur droit avec flèche 35"/>
          <p:cNvCxnSpPr/>
          <p:nvPr/>
        </p:nvCxnSpPr>
        <p:spPr>
          <a:xfrm>
            <a:off x="6209262" y="2235091"/>
            <a:ext cx="486310" cy="0"/>
          </a:xfrm>
          <a:prstGeom prst="straightConnector1">
            <a:avLst/>
          </a:prstGeom>
          <a:noFill/>
          <a:ln w="28575" cap="flat" cmpd="sng" algn="ctr">
            <a:solidFill>
              <a:schemeClr val="accent5">
                <a:lumMod val="50000"/>
              </a:schemeClr>
            </a:solidFill>
            <a:prstDash val="solid"/>
            <a:tailEnd type="arrow"/>
          </a:ln>
          <a:effectLst/>
        </p:spPr>
      </p:cxnSp>
      <p:sp>
        <p:nvSpPr>
          <p:cNvPr id="37" name="Rectangle 36"/>
          <p:cNvSpPr/>
          <p:nvPr/>
        </p:nvSpPr>
        <p:spPr>
          <a:xfrm>
            <a:off x="4501533" y="2099406"/>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3 joysticks</a:t>
            </a:r>
          </a:p>
        </p:txBody>
      </p:sp>
      <p:sp>
        <p:nvSpPr>
          <p:cNvPr id="30" name="Rectangle 29"/>
          <p:cNvSpPr/>
          <p:nvPr/>
        </p:nvSpPr>
        <p:spPr>
          <a:xfrm>
            <a:off x="6804248" y="1211404"/>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Signal logique</a:t>
            </a:r>
          </a:p>
        </p:txBody>
      </p:sp>
      <p:sp>
        <p:nvSpPr>
          <p:cNvPr id="34" name="Rectangle 33"/>
          <p:cNvSpPr/>
          <p:nvPr/>
        </p:nvSpPr>
        <p:spPr>
          <a:xfrm>
            <a:off x="6804248" y="1499436"/>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Signal logique</a:t>
            </a:r>
          </a:p>
        </p:txBody>
      </p:sp>
      <p:sp>
        <p:nvSpPr>
          <p:cNvPr id="35" name="Rectangle 34"/>
          <p:cNvSpPr/>
          <p:nvPr/>
        </p:nvSpPr>
        <p:spPr>
          <a:xfrm>
            <a:off x="6804248" y="1820583"/>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Signal logique</a:t>
            </a:r>
          </a:p>
        </p:txBody>
      </p:sp>
      <p:sp>
        <p:nvSpPr>
          <p:cNvPr id="40" name="Rectangle 39"/>
          <p:cNvSpPr/>
          <p:nvPr/>
        </p:nvSpPr>
        <p:spPr>
          <a:xfrm>
            <a:off x="6804248" y="2108791"/>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Signal analogique</a:t>
            </a:r>
          </a:p>
        </p:txBody>
      </p:sp>
      <p:cxnSp>
        <p:nvCxnSpPr>
          <p:cNvPr id="41" name="Connecteur droit avec flèche 40"/>
          <p:cNvCxnSpPr/>
          <p:nvPr/>
        </p:nvCxnSpPr>
        <p:spPr>
          <a:xfrm>
            <a:off x="2414756" y="1340856"/>
            <a:ext cx="486310" cy="0"/>
          </a:xfrm>
          <a:prstGeom prst="straightConnector1">
            <a:avLst/>
          </a:prstGeom>
          <a:noFill/>
          <a:ln w="28575" cap="flat" cmpd="sng" algn="ctr">
            <a:solidFill>
              <a:schemeClr val="accent5">
                <a:lumMod val="50000"/>
              </a:schemeClr>
            </a:solidFill>
            <a:prstDash val="solid"/>
            <a:tailEnd type="arrow"/>
          </a:ln>
          <a:effectLst/>
        </p:spPr>
      </p:cxnSp>
      <p:sp>
        <p:nvSpPr>
          <p:cNvPr id="42" name="Rectangle 41"/>
          <p:cNvSpPr/>
          <p:nvPr/>
        </p:nvSpPr>
        <p:spPr>
          <a:xfrm>
            <a:off x="1019639" y="1196752"/>
            <a:ext cx="1395117"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Fins de course</a:t>
            </a:r>
          </a:p>
        </p:txBody>
      </p:sp>
      <p:cxnSp>
        <p:nvCxnSpPr>
          <p:cNvPr id="43" name="Connecteur droit avec flèche 42"/>
          <p:cNvCxnSpPr/>
          <p:nvPr/>
        </p:nvCxnSpPr>
        <p:spPr>
          <a:xfrm>
            <a:off x="2414756" y="1932354"/>
            <a:ext cx="486310" cy="0"/>
          </a:xfrm>
          <a:prstGeom prst="straightConnector1">
            <a:avLst/>
          </a:prstGeom>
          <a:noFill/>
          <a:ln w="28575" cap="flat" cmpd="sng" algn="ctr">
            <a:solidFill>
              <a:schemeClr val="accent5">
                <a:lumMod val="50000"/>
              </a:schemeClr>
            </a:solidFill>
            <a:prstDash val="solid"/>
            <a:tailEnd type="arrow"/>
          </a:ln>
          <a:effectLst/>
        </p:spPr>
      </p:cxnSp>
      <p:sp>
        <p:nvSpPr>
          <p:cNvPr id="51" name="Rectangle 50"/>
          <p:cNvSpPr/>
          <p:nvPr/>
        </p:nvSpPr>
        <p:spPr>
          <a:xfrm>
            <a:off x="853953" y="1492501"/>
            <a:ext cx="1560803"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 pièce</a:t>
            </a:r>
          </a:p>
        </p:txBody>
      </p:sp>
      <p:cxnSp>
        <p:nvCxnSpPr>
          <p:cNvPr id="52" name="Connecteur droit avec flèche 51"/>
          <p:cNvCxnSpPr/>
          <p:nvPr/>
        </p:nvCxnSpPr>
        <p:spPr>
          <a:xfrm>
            <a:off x="2414756" y="1636605"/>
            <a:ext cx="486310" cy="0"/>
          </a:xfrm>
          <a:prstGeom prst="straightConnector1">
            <a:avLst/>
          </a:prstGeom>
          <a:noFill/>
          <a:ln w="28575" cap="flat" cmpd="sng" algn="ctr">
            <a:solidFill>
              <a:schemeClr val="accent5">
                <a:lumMod val="50000"/>
              </a:schemeClr>
            </a:solidFill>
            <a:prstDash val="solid"/>
            <a:tailEnd type="arrow"/>
          </a:ln>
          <a:effectLst/>
        </p:spPr>
      </p:cxnSp>
      <p:cxnSp>
        <p:nvCxnSpPr>
          <p:cNvPr id="53" name="Connecteur droit avec flèche 52"/>
          <p:cNvCxnSpPr/>
          <p:nvPr/>
        </p:nvCxnSpPr>
        <p:spPr>
          <a:xfrm>
            <a:off x="2414757" y="2220439"/>
            <a:ext cx="486310" cy="0"/>
          </a:xfrm>
          <a:prstGeom prst="straightConnector1">
            <a:avLst/>
          </a:prstGeom>
          <a:noFill/>
          <a:ln w="28575" cap="flat" cmpd="sng" algn="ctr">
            <a:solidFill>
              <a:schemeClr val="accent5">
                <a:lumMod val="50000"/>
              </a:schemeClr>
            </a:solidFill>
            <a:prstDash val="solid"/>
            <a:tailEnd type="arrow"/>
          </a:ln>
          <a:effectLst/>
        </p:spPr>
      </p:cxnSp>
      <p:sp>
        <p:nvSpPr>
          <p:cNvPr id="58" name="Rectangle 57"/>
          <p:cNvSpPr/>
          <p:nvPr/>
        </p:nvSpPr>
        <p:spPr>
          <a:xfrm>
            <a:off x="628091" y="1780786"/>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Détecteurs bonbon</a:t>
            </a:r>
          </a:p>
        </p:txBody>
      </p:sp>
      <p:sp>
        <p:nvSpPr>
          <p:cNvPr id="59" name="Rectangle 58"/>
          <p:cNvSpPr/>
          <p:nvPr/>
        </p:nvSpPr>
        <p:spPr>
          <a:xfrm>
            <a:off x="628090" y="2077290"/>
            <a:ext cx="1707728" cy="288208"/>
          </a:xfrm>
          <a:prstGeom prst="rect">
            <a:avLst/>
          </a:prstGeom>
          <a:noFill/>
          <a:ln w="9525" cap="flat" cmpd="sng" algn="ctr">
            <a:no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fr-FR" sz="1200" b="1" kern="0" dirty="0" smtClean="0">
                <a:solidFill>
                  <a:schemeClr val="accent5">
                    <a:lumMod val="50000"/>
                  </a:schemeClr>
                </a:solidFill>
                <a:latin typeface="Calibri"/>
              </a:rPr>
              <a:t>3 joysticks</a:t>
            </a:r>
          </a:p>
        </p:txBody>
      </p:sp>
      <p:sp>
        <p:nvSpPr>
          <p:cNvPr id="65" name="ZoneTexte 64"/>
          <p:cNvSpPr txBox="1"/>
          <p:nvPr/>
        </p:nvSpPr>
        <p:spPr>
          <a:xfrm>
            <a:off x="469085" y="2924944"/>
            <a:ext cx="8064896" cy="369332"/>
          </a:xfrm>
          <a:prstGeom prst="rect">
            <a:avLst/>
          </a:prstGeom>
          <a:noFill/>
        </p:spPr>
        <p:txBody>
          <a:bodyPr wrap="square" rtlCol="0">
            <a:spAutoFit/>
          </a:bodyPr>
          <a:lstStyle/>
          <a:p>
            <a:r>
              <a:rPr lang="fr-FR" dirty="0" smtClean="0"/>
              <a:t>Quelle information permet de récupérer les joysticks ?</a:t>
            </a:r>
            <a:endParaRPr lang="fr-FR" dirty="0"/>
          </a:p>
        </p:txBody>
      </p:sp>
      <p:sp>
        <p:nvSpPr>
          <p:cNvPr id="66" name="ZoneTexte 65"/>
          <p:cNvSpPr txBox="1"/>
          <p:nvPr/>
        </p:nvSpPr>
        <p:spPr>
          <a:xfrm>
            <a:off x="425071" y="4077072"/>
            <a:ext cx="8064896" cy="369332"/>
          </a:xfrm>
          <a:prstGeom prst="rect">
            <a:avLst/>
          </a:prstGeom>
          <a:noFill/>
        </p:spPr>
        <p:txBody>
          <a:bodyPr wrap="square" rtlCol="0">
            <a:spAutoFit/>
          </a:bodyPr>
          <a:lstStyle/>
          <a:p>
            <a:r>
              <a:rPr lang="fr-FR" dirty="0" smtClean="0"/>
              <a:t>Pourquoi utilise-t-on 3 moteurs ?</a:t>
            </a:r>
            <a:endParaRPr lang="fr-FR" dirty="0"/>
          </a:p>
        </p:txBody>
      </p:sp>
      <p:sp>
        <p:nvSpPr>
          <p:cNvPr id="67" name="ZoneTexte 66"/>
          <p:cNvSpPr txBox="1"/>
          <p:nvPr/>
        </p:nvSpPr>
        <p:spPr>
          <a:xfrm>
            <a:off x="781696" y="3429000"/>
            <a:ext cx="8064896" cy="369332"/>
          </a:xfrm>
          <a:prstGeom prst="rect">
            <a:avLst/>
          </a:prstGeom>
          <a:noFill/>
        </p:spPr>
        <p:txBody>
          <a:bodyPr wrap="square" rtlCol="0">
            <a:spAutoFit/>
          </a:bodyPr>
          <a:lstStyle/>
          <a:p>
            <a:r>
              <a:rPr lang="fr-FR" dirty="0" smtClean="0">
                <a:solidFill>
                  <a:srgbClr val="FF0000"/>
                </a:solidFill>
              </a:rPr>
              <a:t>Information de vitesse de déplacement souhaitée pour chaque moteur</a:t>
            </a:r>
            <a:endParaRPr lang="fr-FR" dirty="0">
              <a:solidFill>
                <a:srgbClr val="FF0000"/>
              </a:solidFill>
            </a:endParaRPr>
          </a:p>
        </p:txBody>
      </p:sp>
      <p:sp>
        <p:nvSpPr>
          <p:cNvPr id="68" name="ZoneTexte 67"/>
          <p:cNvSpPr txBox="1"/>
          <p:nvPr/>
        </p:nvSpPr>
        <p:spPr>
          <a:xfrm>
            <a:off x="781696" y="4653136"/>
            <a:ext cx="8064896" cy="369332"/>
          </a:xfrm>
          <a:prstGeom prst="rect">
            <a:avLst/>
          </a:prstGeom>
          <a:noFill/>
        </p:spPr>
        <p:txBody>
          <a:bodyPr wrap="square" rtlCol="0">
            <a:spAutoFit/>
          </a:bodyPr>
          <a:lstStyle/>
          <a:p>
            <a:r>
              <a:rPr lang="fr-FR" dirty="0" smtClean="0">
                <a:solidFill>
                  <a:srgbClr val="FF0000"/>
                </a:solidFill>
              </a:rPr>
              <a:t>Pour déplacer selon 3 axes perpendiculaires la pince (dans le plan et verticalement)</a:t>
            </a:r>
            <a:endParaRPr lang="fr-FR" dirty="0">
              <a:solidFill>
                <a:srgbClr val="FF0000"/>
              </a:solidFill>
            </a:endParaRPr>
          </a:p>
        </p:txBody>
      </p:sp>
    </p:spTree>
    <p:extLst>
      <p:ext uri="{BB962C8B-B14F-4D97-AF65-F5344CB8AC3E}">
        <p14:creationId xmlns:p14="http://schemas.microsoft.com/office/powerpoint/2010/main" val="1039720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184</Words>
  <Application>Microsoft Office PowerPoint</Application>
  <PresentationFormat>Affichage à l'écran (4:3)</PresentationFormat>
  <Paragraphs>36</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Norbert Perrot</cp:lastModifiedBy>
  <cp:revision>35</cp:revision>
  <dcterms:created xsi:type="dcterms:W3CDTF">2016-01-29T18:35:56Z</dcterms:created>
  <dcterms:modified xsi:type="dcterms:W3CDTF">2016-03-31T17:17:48Z</dcterms:modified>
</cp:coreProperties>
</file>