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70" r:id="rId3"/>
    <p:sldId id="27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7" y="175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796D-DB5A-464D-8182-6F0E2B4044E0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62C8-99B7-4C42-BF9A-D7C5D2A4D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6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20228" y="5743132"/>
            <a:ext cx="3873044" cy="873962"/>
            <a:chOff x="5019436" y="0"/>
            <a:chExt cx="3873044" cy="8739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6436" y="0"/>
              <a:ext cx="965738" cy="87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6262174" y="206149"/>
              <a:ext cx="263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2 broches d’alimentation (5V + GND)</a:t>
              </a:r>
            </a:p>
            <a:p>
              <a:r>
                <a:rPr lang="fr-FR" sz="1200" dirty="0" smtClean="0"/>
                <a:t>2 broches de communication </a:t>
              </a:r>
              <a:r>
                <a:rPr lang="fr-FR" sz="1200" dirty="0" err="1" smtClean="0"/>
                <a:t>Rx</a:t>
              </a:r>
              <a:r>
                <a:rPr lang="fr-FR" sz="1200" dirty="0" smtClean="0"/>
                <a:t> et </a:t>
              </a:r>
              <a:r>
                <a:rPr lang="fr-FR" sz="1200" dirty="0" err="1" smtClean="0"/>
                <a:t>Tx</a:t>
              </a:r>
              <a:endParaRPr lang="fr-FR" sz="1200" dirty="0"/>
            </a:p>
          </p:txBody>
        </p:sp>
        <p:sp>
          <p:nvSpPr>
            <p:cNvPr id="3" name="Rectangle 2"/>
            <p:cNvSpPr/>
            <p:nvPr/>
          </p:nvSpPr>
          <p:spPr>
            <a:xfrm rot="16200000">
              <a:off x="4727562" y="298482"/>
              <a:ext cx="8607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/>
                <a:t>Module BT</a:t>
              </a:r>
              <a:endParaRPr lang="fr-FR" sz="12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27485" y="4419644"/>
            <a:ext cx="3907034" cy="1105816"/>
            <a:chOff x="5019436" y="1270728"/>
            <a:chExt cx="3907034" cy="11058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6436" y="1340768"/>
              <a:ext cx="965738" cy="965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6262174" y="1500471"/>
              <a:ext cx="266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2 broches d’alimentation (GND et VCC)</a:t>
              </a:r>
            </a:p>
            <a:p>
              <a:r>
                <a:rPr lang="fr-FR" sz="1200" dirty="0" smtClean="0"/>
                <a:t>3 broches correspondant aux 3 informations (X, Y et Z)</a:t>
              </a:r>
              <a:endParaRPr lang="fr-FR" sz="1200" dirty="0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605028" y="1685136"/>
              <a:ext cx="11058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/>
                <a:t>Accéléromètre</a:t>
              </a:r>
              <a:endParaRPr lang="fr-FR" sz="1200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20229" y="2531841"/>
            <a:ext cx="3909465" cy="1095749"/>
            <a:chOff x="5018890" y="2935845"/>
            <a:chExt cx="3909465" cy="109574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39599" y="3015364"/>
              <a:ext cx="468306" cy="955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16200000">
              <a:off x="4609515" y="3345220"/>
              <a:ext cx="10957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/>
                <a:t>Potentiomètre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264059" y="3170062"/>
              <a:ext cx="266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1 broche GND</a:t>
              </a:r>
            </a:p>
            <a:p>
              <a:r>
                <a:rPr lang="fr-FR" sz="1200" dirty="0" smtClean="0"/>
                <a:t>1 broche VCC </a:t>
              </a:r>
            </a:p>
            <a:p>
              <a:r>
                <a:rPr lang="fr-FR" sz="1200" dirty="0" smtClean="0"/>
                <a:t>1 broche mesure</a:t>
              </a:r>
              <a:endParaRPr lang="fr-FR" sz="12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6781" y="1556792"/>
            <a:ext cx="4503270" cy="987242"/>
            <a:chOff x="68729" y="4693643"/>
            <a:chExt cx="4503270" cy="98724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95" y="4693643"/>
              <a:ext cx="710246" cy="987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 rot="16200000">
              <a:off x="-59671" y="4956431"/>
              <a:ext cx="7184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Bouton</a:t>
              </a:r>
            </a:p>
            <a:p>
              <a:pPr algn="ctr"/>
              <a:r>
                <a:rPr lang="fr-FR" sz="1200" dirty="0" smtClean="0"/>
                <a:t>poussoir</a:t>
              </a:r>
              <a:endParaRPr lang="fr-FR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314366" y="4864097"/>
              <a:ext cx="3257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1 broche GND</a:t>
              </a:r>
            </a:p>
            <a:p>
              <a:r>
                <a:rPr lang="fr-FR" sz="1200" dirty="0" smtClean="0"/>
                <a:t>1 broche d’alimentation</a:t>
              </a:r>
            </a:p>
            <a:p>
              <a:r>
                <a:rPr lang="fr-FR" sz="1200" dirty="0" smtClean="0"/>
                <a:t>1 broche permettant de récupérer l’état du signal</a:t>
              </a:r>
              <a:endParaRPr lang="fr-FR" sz="1200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6783" y="3588648"/>
            <a:ext cx="4493753" cy="830997"/>
            <a:chOff x="56783" y="5892864"/>
            <a:chExt cx="4493753" cy="830997"/>
          </a:xfrm>
        </p:grpSpPr>
        <p:sp>
          <p:nvSpPr>
            <p:cNvPr id="22" name="Rectangle 21"/>
            <p:cNvSpPr/>
            <p:nvPr/>
          </p:nvSpPr>
          <p:spPr>
            <a:xfrm rot="16200000">
              <a:off x="-61230" y="6050043"/>
              <a:ext cx="6976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/>
                <a:t>Capteur</a:t>
              </a:r>
            </a:p>
            <a:p>
              <a:pPr algn="ctr"/>
              <a:r>
                <a:rPr lang="fr-FR" sz="1200" dirty="0" smtClean="0"/>
                <a:t>ultrason</a:t>
              </a:r>
              <a:endParaRPr lang="fr-FR" sz="1200" dirty="0"/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36" y="6016490"/>
              <a:ext cx="783630" cy="583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ZoneTexte 23"/>
            <p:cNvSpPr txBox="1"/>
            <p:nvPr/>
          </p:nvSpPr>
          <p:spPr>
            <a:xfrm>
              <a:off x="1314366" y="5892864"/>
              <a:ext cx="3236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2 broches d’alimentation (5V + GND</a:t>
              </a:r>
              <a:r>
                <a:rPr lang="fr-FR" sz="1200" dirty="0" smtClean="0"/>
                <a:t>)</a:t>
              </a:r>
            </a:p>
            <a:p>
              <a:r>
                <a:rPr lang="fr-FR" sz="1200" dirty="0" smtClean="0"/>
                <a:t>1 broche de déclenchement de mesure (TRIG)</a:t>
              </a:r>
            </a:p>
            <a:p>
              <a:r>
                <a:rPr lang="fr-FR" sz="1200" dirty="0" smtClean="0"/>
                <a:t>1 broche  </a:t>
              </a:r>
              <a:r>
                <a:rPr lang="fr-FR" sz="1200" dirty="0" err="1" smtClean="0"/>
                <a:t>echo</a:t>
              </a:r>
              <a:r>
                <a:rPr lang="fr-FR" sz="1200" dirty="0" smtClean="0"/>
                <a:t> : la durée de l’état haut est proportionnelle à la distance</a:t>
              </a:r>
              <a:endParaRPr lang="fr-FR" sz="1200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-21169" y="451171"/>
            <a:ext cx="4571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Parmi les capteurs suivants, distinguer ceux délivrant une information numérique et ceux délivrant une information analogique ?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860032" y="1684714"/>
            <a:ext cx="39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numérique : le bouton délivre une tension à l’état en haut ou à l’état bas en fonction de l’état du bouton.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402302"/>
            <a:ext cx="4572000" cy="541107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724400" y="1402302"/>
            <a:ext cx="4240088" cy="54110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860032" y="2848882"/>
            <a:ext cx="39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analogique : la tension sur la broche de mesure est proportionnelle à </a:t>
            </a:r>
            <a:r>
              <a:rPr lang="fr-FR" sz="1200" dirty="0"/>
              <a:t>l</a:t>
            </a:r>
            <a:r>
              <a:rPr lang="fr-FR" sz="1200" dirty="0" smtClean="0"/>
              <a:t>’angle du potentiomètre. 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859319" y="3773313"/>
            <a:ext cx="39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</a:t>
            </a:r>
            <a:r>
              <a:rPr lang="fr-FR" sz="1200" dirty="0" smtClean="0"/>
              <a:t>numérique : </a:t>
            </a:r>
            <a:r>
              <a:rPr lang="fr-FR" sz="1200" dirty="0" smtClean="0"/>
              <a:t>sur la broche ECHO, la durée de l’état haut est proportionnelle à la distance de l’obstacle.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859319" y="4741720"/>
            <a:ext cx="39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Signaux analogiques : chacune des  sorties X, Y et Z délivrent des tensions images de l’accélération. 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864225" y="5949280"/>
            <a:ext cx="39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Signaux numériques : la carte Bluetooth émet et reçoit des séquences (trames) binaires. 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0" y="-111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Nature de l’information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755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7275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On dispose </a:t>
            </a:r>
            <a:r>
              <a:rPr lang="fr-FR" dirty="0"/>
              <a:t>d’un système d’acquisition permettant de faire une  mesure toutes les 2 secondes (fréquence d’échantillonnage 0,5 </a:t>
            </a:r>
            <a:r>
              <a:rPr lang="fr-FR" dirty="0" smtClean="0"/>
              <a:t>Hz</a:t>
            </a:r>
            <a:r>
              <a:rPr lang="fr-FR" dirty="0"/>
              <a:t>). </a:t>
            </a:r>
            <a:endParaRPr lang="fr-FR" dirty="0" smtClean="0"/>
          </a:p>
          <a:p>
            <a:pPr algn="just"/>
            <a:endParaRPr lang="fr-FR" dirty="0" smtClean="0"/>
          </a:p>
          <a:p>
            <a:pPr marL="0" lvl="1" algn="just"/>
            <a:r>
              <a:rPr lang="fr-FR" dirty="0" smtClean="0"/>
              <a:t>On souhaite </a:t>
            </a:r>
            <a:r>
              <a:rPr lang="fr-FR" dirty="0"/>
              <a:t>mesurer l’évolution de la température dans la classe au cours de la journée. Le système d’acquisition semble-t-il compatible avec la mesure à effecteur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504" y="2300629"/>
            <a:ext cx="4464496" cy="156041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OUI – NON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5" y="2300629"/>
            <a:ext cx="4320481" cy="15604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4900666" y="2351176"/>
            <a:ext cx="1912208" cy="1459324"/>
            <a:chOff x="5257147" y="2143889"/>
            <a:chExt cx="1912208" cy="1459324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5292080" y="2276872"/>
              <a:ext cx="0" cy="1080692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5292080" y="3357563"/>
              <a:ext cx="1537975" cy="1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e libre 15"/>
            <p:cNvSpPr/>
            <p:nvPr/>
          </p:nvSpPr>
          <p:spPr>
            <a:xfrm>
              <a:off x="5292436" y="2420888"/>
              <a:ext cx="1399309" cy="189221"/>
            </a:xfrm>
            <a:custGeom>
              <a:avLst/>
              <a:gdLst>
                <a:gd name="connsiteX0" fmla="*/ 0 w 1399309"/>
                <a:gd name="connsiteY0" fmla="*/ 166255 h 166255"/>
                <a:gd name="connsiteX1" fmla="*/ 346364 w 1399309"/>
                <a:gd name="connsiteY1" fmla="*/ 13855 h 166255"/>
                <a:gd name="connsiteX2" fmla="*/ 1191491 w 1399309"/>
                <a:gd name="connsiteY2" fmla="*/ 83127 h 166255"/>
                <a:gd name="connsiteX3" fmla="*/ 1399309 w 1399309"/>
                <a:gd name="connsiteY3" fmla="*/ 0 h 166255"/>
                <a:gd name="connsiteX0" fmla="*/ 0 w 1399309"/>
                <a:gd name="connsiteY0" fmla="*/ 166255 h 166255"/>
                <a:gd name="connsiteX1" fmla="*/ 1191491 w 1399309"/>
                <a:gd name="connsiteY1" fmla="*/ 83127 h 166255"/>
                <a:gd name="connsiteX2" fmla="*/ 1399309 w 1399309"/>
                <a:gd name="connsiteY2" fmla="*/ 0 h 166255"/>
                <a:gd name="connsiteX0" fmla="*/ 0 w 1399309"/>
                <a:gd name="connsiteY0" fmla="*/ 166255 h 166255"/>
                <a:gd name="connsiteX1" fmla="*/ 1399309 w 1399309"/>
                <a:gd name="connsiteY1" fmla="*/ 0 h 166255"/>
                <a:gd name="connsiteX0" fmla="*/ 0 w 1399309"/>
                <a:gd name="connsiteY0" fmla="*/ 166255 h 166255"/>
                <a:gd name="connsiteX1" fmla="*/ 1399309 w 1399309"/>
                <a:gd name="connsiteY1" fmla="*/ 0 h 166255"/>
                <a:gd name="connsiteX0" fmla="*/ 0 w 1399309"/>
                <a:gd name="connsiteY0" fmla="*/ 166255 h 166255"/>
                <a:gd name="connsiteX1" fmla="*/ 1399309 w 1399309"/>
                <a:gd name="connsiteY1" fmla="*/ 0 h 166255"/>
                <a:gd name="connsiteX0" fmla="*/ 0 w 1399309"/>
                <a:gd name="connsiteY0" fmla="*/ 166255 h 166255"/>
                <a:gd name="connsiteX1" fmla="*/ 1399309 w 1399309"/>
                <a:gd name="connsiteY1" fmla="*/ 0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9309" h="166255">
                  <a:moveTo>
                    <a:pt x="0" y="166255"/>
                  </a:moveTo>
                  <a:cubicBezTo>
                    <a:pt x="438727" y="26431"/>
                    <a:pt x="766619" y="166255"/>
                    <a:pt x="1399309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393180" y="3078272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Temps (s)</a:t>
              </a:r>
              <a:endParaRPr lang="fr-FR" sz="12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257147" y="2143889"/>
              <a:ext cx="1248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Température (°C)</a:t>
              </a:r>
              <a:endParaRPr lang="fr-FR" sz="1200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5580112" y="2544456"/>
              <a:ext cx="0" cy="81310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>
              <a:off x="5861686" y="2530837"/>
              <a:ext cx="0" cy="82672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6156176" y="2515498"/>
              <a:ext cx="0" cy="842065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454521" y="2479137"/>
              <a:ext cx="0" cy="878426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oval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5454917" y="335582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2</a:t>
              </a:r>
              <a:endParaRPr lang="fr-FR" sz="1000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5736491" y="335582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4</a:t>
              </a:r>
              <a:endParaRPr lang="fr-FR" sz="10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30981" y="335582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6</a:t>
              </a:r>
              <a:endParaRPr lang="fr-FR" sz="1000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329326" y="33569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8</a:t>
              </a:r>
              <a:endParaRPr lang="fr-FR" sz="1000" dirty="0"/>
            </a:p>
          </p:txBody>
        </p:sp>
      </p:grpSp>
      <p:sp>
        <p:nvSpPr>
          <p:cNvPr id="38" name="ZoneTexte 37"/>
          <p:cNvSpPr txBox="1"/>
          <p:nvPr/>
        </p:nvSpPr>
        <p:spPr>
          <a:xfrm>
            <a:off x="6732240" y="2347247"/>
            <a:ext cx="2263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La température est une grandeur physique évoluant lentement. En règle </a:t>
            </a:r>
            <a:r>
              <a:rPr lang="fr-FR" sz="1200" dirty="0" smtClean="0"/>
              <a:t>générale, </a:t>
            </a:r>
            <a:r>
              <a:rPr lang="fr-FR" sz="1200" dirty="0" smtClean="0"/>
              <a:t>il n’est donc pas nécessaire d’avoir une grande fréquence d’échantillonnage. </a:t>
            </a:r>
          </a:p>
          <a:p>
            <a:pPr algn="just"/>
            <a:r>
              <a:rPr lang="fr-FR" sz="1200" dirty="0" smtClean="0"/>
              <a:t>Le système d’acquisition semble donc compatible.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0" y="3884805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Un robot est équipé d’un capteur </a:t>
            </a:r>
            <a:r>
              <a:rPr lang="fr-FR" dirty="0" smtClean="0"/>
              <a:t>ultrasons </a:t>
            </a:r>
            <a:r>
              <a:rPr lang="fr-FR" dirty="0"/>
              <a:t>permettant de mesurer la distance entre le robot et le mur en cm. On considère que le robot est capable de s’arrêter instantanément et que le robot avance à la vitesse de 1cm/s. </a:t>
            </a:r>
            <a:r>
              <a:rPr lang="fr-FR" dirty="0" smtClean="0"/>
              <a:t>À </a:t>
            </a:r>
            <a:r>
              <a:rPr lang="fr-FR" dirty="0"/>
              <a:t>partir de quelle distance doit-on s’arrêter pour éviter la </a:t>
            </a:r>
            <a:r>
              <a:rPr lang="fr-FR" dirty="0" smtClean="0"/>
              <a:t>collision 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7504" y="5180949"/>
            <a:ext cx="4464496" cy="156041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0 cm-1 cm-2 cm-4 cm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16015" y="5180949"/>
            <a:ext cx="4320481" cy="15604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733591" y="5390622"/>
            <a:ext cx="4320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Une mesure a lieu toutes les 2 secondes. En 2 secondes, le robot avance de </a:t>
            </a:r>
            <a:r>
              <a:rPr lang="fr-FR" sz="1200" dirty="0" smtClean="0"/>
              <a:t>2 cm</a:t>
            </a:r>
            <a:r>
              <a:rPr lang="fr-FR" sz="1200" dirty="0"/>
              <a:t>. Il faudra que le robot s’arrête lorsque le mur est </a:t>
            </a:r>
            <a:r>
              <a:rPr lang="fr-FR" sz="1200" dirty="0" smtClean="0"/>
              <a:t>détecté comme étant à moins </a:t>
            </a:r>
            <a:r>
              <a:rPr lang="fr-FR" sz="1200" dirty="0"/>
              <a:t>de 2 cm</a:t>
            </a:r>
            <a:r>
              <a:rPr lang="fr-FR" sz="1200" dirty="0" smtClean="0"/>
              <a:t>.</a:t>
            </a:r>
          </a:p>
          <a:p>
            <a:pPr algn="just"/>
            <a:r>
              <a:rPr lang="fr-FR" sz="1200" dirty="0" smtClean="0"/>
              <a:t>Si on tient compte du temps que le robot met pour s’arrêter, on peut éventuellement s’arrêter  à une distance inférieure à 4 cm.</a:t>
            </a:r>
            <a:endParaRPr lang="fr-FR" sz="1200" dirty="0"/>
          </a:p>
        </p:txBody>
      </p:sp>
      <p:sp>
        <p:nvSpPr>
          <p:cNvPr id="44" name="ZoneTexte 43"/>
          <p:cNvSpPr txBox="1"/>
          <p:nvPr/>
        </p:nvSpPr>
        <p:spPr>
          <a:xfrm>
            <a:off x="0" y="-111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Échantillonnage de l’information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087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111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/>
              <a:t>Quantification de l’information</a:t>
            </a:r>
            <a:endParaRPr lang="fr-F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7504" y="2300629"/>
            <a:ext cx="4464496" cy="156041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1°-3,6°-0,35°-0,1</a:t>
            </a:r>
            <a:r>
              <a:rPr lang="fr-FR" sz="3600" b="1" dirty="0" smtClean="0">
                <a:solidFill>
                  <a:schemeClr val="tx1"/>
                </a:solidFill>
              </a:rPr>
              <a:t>°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5" y="2300629"/>
            <a:ext cx="4320481" cy="15604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La course totale du capteur est de 360°. On peut coder 1024 informations. On a donc </a:t>
            </a:r>
            <a:r>
              <a:rPr lang="fr-FR" sz="1200" dirty="0" smtClean="0">
                <a:solidFill>
                  <a:schemeClr val="tx1"/>
                </a:solidFill>
              </a:rPr>
              <a:t>    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58352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disposons d’un système fonctionnant sur 10 bits. Cela signifie que l’on peut </a:t>
            </a:r>
            <a:r>
              <a:rPr lang="fr-FR" dirty="0" smtClean="0"/>
              <a:t>coder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/>
              <a:t>dispose d’un potentiomètre rotatif ayant une course de 360°. Une fois acquise, l’information analogique est convertie en information numérique. </a:t>
            </a:r>
          </a:p>
          <a:p>
            <a:r>
              <a:rPr lang="fr-FR" dirty="0"/>
              <a:t>Quel est le plus petit angle mesurable </a:t>
            </a:r>
            <a:r>
              <a:rPr lang="fr-FR" dirty="0" smtClean="0"/>
              <a:t>?</a:t>
            </a:r>
            <a:endParaRPr lang="fr-FR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58645"/>
              </p:ext>
            </p:extLst>
          </p:nvPr>
        </p:nvGraphicFramePr>
        <p:xfrm>
          <a:off x="88900" y="908050"/>
          <a:ext cx="2374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374560" imgH="317160" progId="Equation.DSMT4">
                  <p:embed/>
                </p:oleObj>
              </mc:Choice>
              <mc:Fallback>
                <p:oleObj name="Equation" r:id="rId3" imgW="2374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" y="908050"/>
                        <a:ext cx="2374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880802"/>
              </p:ext>
            </p:extLst>
          </p:nvPr>
        </p:nvGraphicFramePr>
        <p:xfrm>
          <a:off x="6372200" y="2996952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901440" imgH="393480" progId="Equation.DSMT4">
                  <p:embed/>
                </p:oleObj>
              </mc:Choice>
              <mc:Fallback>
                <p:oleObj name="Equation" r:id="rId5" imgW="901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200" y="2996952"/>
                        <a:ext cx="901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508</Words>
  <Application>Microsoft Office PowerPoint</Application>
  <PresentationFormat>Affichage à l'écran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Thème Office</vt:lpstr>
      <vt:lpstr>MathType 6.0 Equation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Norbert Perrot</cp:lastModifiedBy>
  <cp:revision>76</cp:revision>
  <dcterms:created xsi:type="dcterms:W3CDTF">2016-01-29T18:35:56Z</dcterms:created>
  <dcterms:modified xsi:type="dcterms:W3CDTF">2016-03-31T16:40:36Z</dcterms:modified>
</cp:coreProperties>
</file>