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9" r:id="rId4"/>
    <p:sldId id="280" r:id="rId5"/>
    <p:sldId id="282" r:id="rId6"/>
    <p:sldId id="281" r:id="rId7"/>
    <p:sldId id="27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5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7" autoAdjust="0"/>
  </p:normalViewPr>
  <p:slideViewPr>
    <p:cSldViewPr showGuides="1">
      <p:cViewPr>
        <p:scale>
          <a:sx n="90" d="100"/>
          <a:sy n="90" d="100"/>
        </p:scale>
        <p:origin x="-81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C971-D258-4D6D-9DC9-5DF2494A45B4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70AB-6F94-4B4E-887A-6A2B68A904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228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F3BCA-AB8A-46C8-8A42-C0A5BA7DD142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1DDF-100E-4F28-A6CE-69E8FDB9F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18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de cette première activité est de faire un bilan sur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connaissances en algorithmique et programmation;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compétence en mise en œuvre d’un composant programmable.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51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3EDBBC6-2D63-46FD-ABC6-E1F134FD04E2}" type="datetime1">
              <a:rPr lang="fr-FR" smtClean="0"/>
              <a:t>13/02/2018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D84-D93F-442F-A602-357CDB446FDC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1FEF-BB6F-4B6B-8956-86E0FE15D740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31AA-AABC-42BF-900C-C6621A4626C8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1B4AD-2B1B-4BD7-A6A0-4490B395611F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C25-14A7-446E-A75F-54A01CA50A5C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700-5B66-4B1F-90F2-3CD185A5B719}" type="datetime1">
              <a:rPr lang="fr-FR" smtClean="0"/>
              <a:t>13/02/2018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5CBA-452B-4B17-8269-A42B00F0CEBE}" type="datetime1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475-A478-4BAB-8F61-22D3A6621EA8}" type="datetime1">
              <a:rPr lang="fr-FR" smtClean="0"/>
              <a:t>13/02/2018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6246-9265-4A37-AE94-154F729C6121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19F-0CBE-4C69-86E6-5F6A0E64BC9E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-13648"/>
            <a:ext cx="8640960" cy="92236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980727"/>
            <a:ext cx="8640960" cy="54006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4916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A738F9E9-3041-4AFC-BF6D-A63CE5E484E1}" type="datetime1">
              <a:rPr lang="fr-FR" smtClean="0"/>
              <a:t>13/02/2018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447616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0560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251520" y="6444441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251520" y="908720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237012" y="6558741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accent5">
              <a:lumMod val="50000"/>
            </a:schemeClr>
          </a:solidFill>
          <a:latin typeface="Tw Cen MT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5">
            <a:lumMod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96144"/>
          </a:xfrm>
        </p:spPr>
        <p:txBody>
          <a:bodyPr>
            <a:noAutofit/>
          </a:bodyPr>
          <a:lstStyle/>
          <a:p>
            <a:r>
              <a:rPr lang="fr-FR" sz="2800" dirty="0"/>
              <a:t>Validation des prérequis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</p:spTree>
    <p:extLst>
      <p:ext uri="{BB962C8B-B14F-4D97-AF65-F5344CB8AC3E}">
        <p14:creationId xmlns:p14="http://schemas.microsoft.com/office/powerpoint/2010/main" val="2647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Séquence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77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Boucles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48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Instructions conditionnelles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délimiter la zone élastique de la zone plastique ?</a:t>
            </a:r>
          </a:p>
        </p:txBody>
      </p:sp>
    </p:spTree>
    <p:extLst>
      <p:ext uri="{BB962C8B-B14F-4D97-AF65-F5344CB8AC3E}">
        <p14:creationId xmlns:p14="http://schemas.microsoft.com/office/powerpoint/2010/main" val="300793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Systèmes embarqués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0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Forme et traitement du signal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82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Capteur, actionneur, interface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3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Décomposer un problème en sous problèmes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47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Écrire, mettre au point et exécuter un programme pour répondre à un problème donné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72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Écrire un programme dans lequel les actions sont déclenchées par des événements extérieurs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60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Programmer des scripts se déroulant en parallèle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72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L’objectif est de vérifier que vous avez acquis des connaissances de base en </a:t>
            </a:r>
            <a:r>
              <a:rPr lang="fr-FR" dirty="0" smtClean="0"/>
              <a:t>algorithmique et </a:t>
            </a:r>
            <a:r>
              <a:rPr lang="fr-FR" dirty="0"/>
              <a:t>programmation.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52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Composants d’un réseau, architecture d’un réseau local, moyens de connexion d’un moyen informatique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Notion de protocole, d’organisation de protocoles en couche, d’algorithme de routage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7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Internet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2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Écrire, mettre au point et exécuter un programme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Notions d’algorithme et de programme.</a:t>
            </a:r>
          </a:p>
          <a:p>
            <a:pPr lvl="2"/>
            <a:r>
              <a:rPr lang="fr-FR" dirty="0"/>
              <a:t>Notion de variable informatique.</a:t>
            </a:r>
          </a:p>
          <a:p>
            <a:pPr lvl="2"/>
            <a:r>
              <a:rPr lang="fr-FR" dirty="0"/>
              <a:t>Déclenchement d’une action par un événement, séquences d’instructions, boucles instructions conditionnelles.</a:t>
            </a:r>
          </a:p>
          <a:p>
            <a:pPr lvl="2"/>
            <a:r>
              <a:rPr lang="fr-FR" dirty="0"/>
              <a:t>Systèmes embarqués.</a:t>
            </a:r>
          </a:p>
          <a:p>
            <a:pPr lvl="2"/>
            <a:r>
              <a:rPr lang="fr-FR" dirty="0"/>
              <a:t>Forme et transmission du signal.</a:t>
            </a:r>
          </a:p>
          <a:p>
            <a:pPr lvl="2"/>
            <a:r>
              <a:rPr lang="fr-FR" dirty="0"/>
              <a:t>Capteur, actionneur, interface.</a:t>
            </a:r>
          </a:p>
          <a:p>
            <a:pPr lvl="1"/>
            <a:r>
              <a:rPr lang="fr-FR" dirty="0"/>
              <a:t>Compétences</a:t>
            </a:r>
          </a:p>
          <a:p>
            <a:pPr lvl="2"/>
            <a:r>
              <a:rPr lang="fr-FR" dirty="0"/>
              <a:t>Analyser le comportement attendu d’un système réel et décomposer le problème posé en sous problèmes afin de structurer un programme de commande.</a:t>
            </a:r>
          </a:p>
          <a:p>
            <a:pPr lvl="2"/>
            <a:r>
              <a:rPr lang="fr-FR" dirty="0"/>
              <a:t>Écrire, mettre au point (tester, corriger) et exécuter un programme en réponse à un problème donné.</a:t>
            </a:r>
          </a:p>
          <a:p>
            <a:pPr lvl="2"/>
            <a:r>
              <a:rPr lang="fr-FR" dirty="0"/>
              <a:t>Écrire un programme dans lequel des actions sont déclenchées par des événements extérieurs. 1</a:t>
            </a:r>
          </a:p>
          <a:p>
            <a:pPr lvl="2"/>
            <a:r>
              <a:rPr lang="fr-FR" dirty="0"/>
              <a:t>Programmer des scripts de déroulant en parallèle.</a:t>
            </a:r>
          </a:p>
          <a:p>
            <a:r>
              <a:rPr lang="fr-FR" b="1" dirty="0"/>
              <a:t>Comprendre le fonctionnement d’un réseau informatique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Composants d’un réseau, architecture d’un réseau local, moyens de connexion d’un moyen informatique.</a:t>
            </a:r>
          </a:p>
          <a:p>
            <a:pPr lvl="2"/>
            <a:r>
              <a:rPr lang="fr-FR" dirty="0"/>
              <a:t>Notion de protocole, d’organisation de protocoles en couche, d’algorithme de routage.</a:t>
            </a:r>
          </a:p>
          <a:p>
            <a:pPr lvl="2"/>
            <a:r>
              <a:rPr lang="fr-FR" dirty="0"/>
              <a:t>Internet.</a:t>
            </a:r>
          </a:p>
        </p:txBody>
      </p:sp>
    </p:spTree>
    <p:extLst>
      <p:ext uri="{BB962C8B-B14F-4D97-AF65-F5344CB8AC3E}">
        <p14:creationId xmlns:p14="http://schemas.microsoft.com/office/powerpoint/2010/main" val="29650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Séquences d’instruction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David Violeau –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5400600"/>
          </a:xfrm>
        </p:spPr>
        <p:txBody>
          <a:bodyPr>
            <a:normAutofit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1800" dirty="0" smtClean="0"/>
              <a:t>Les instructions disponibles sont les suivantes :</a:t>
            </a:r>
          </a:p>
          <a:p>
            <a:pPr lvl="1"/>
            <a:r>
              <a:rPr lang="fr-FR" sz="1600" dirty="0" smtClean="0"/>
              <a:t>Haut</a:t>
            </a:r>
          </a:p>
          <a:p>
            <a:pPr lvl="1"/>
            <a:r>
              <a:rPr lang="fr-FR" sz="1600" dirty="0" smtClean="0"/>
              <a:t>Bas</a:t>
            </a:r>
          </a:p>
          <a:p>
            <a:pPr lvl="1"/>
            <a:r>
              <a:rPr lang="fr-FR" sz="1600" dirty="0" smtClean="0"/>
              <a:t>Gauche</a:t>
            </a:r>
          </a:p>
          <a:p>
            <a:pPr lvl="1"/>
            <a:r>
              <a:rPr lang="fr-FR" sz="1600" dirty="0" smtClean="0"/>
              <a:t>Droite</a:t>
            </a:r>
          </a:p>
          <a:p>
            <a:pPr lvl="1"/>
            <a:r>
              <a:rPr lang="fr-FR" sz="1600" dirty="0" smtClean="0"/>
              <a:t>Manger</a:t>
            </a:r>
          </a:p>
          <a:p>
            <a:pPr lvl="1"/>
            <a:r>
              <a:rPr lang="fr-FR" sz="1600" dirty="0" smtClean="0"/>
              <a:t>Sonner</a:t>
            </a:r>
          </a:p>
          <a:p>
            <a:pPr lvl="1"/>
            <a:endParaRPr lang="fr-FR" sz="1600" dirty="0"/>
          </a:p>
          <a:p>
            <a:r>
              <a:rPr lang="fr-FR" sz="1800" dirty="0" smtClean="0"/>
              <a:t>Donner la séquence d’instructions permettant de manger une seule pomme. </a:t>
            </a:r>
          </a:p>
          <a:p>
            <a:endParaRPr lang="fr-FR" sz="1800" dirty="0"/>
          </a:p>
          <a:p>
            <a:r>
              <a:rPr lang="fr-FR" sz="1800" b="1" i="1" dirty="0" smtClean="0">
                <a:solidFill>
                  <a:srgbClr val="FF0000"/>
                </a:solidFill>
              </a:rPr>
              <a:t>Donner au stagiaire des boîtes à ordonner.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5311959" y="3573016"/>
            <a:ext cx="3580521" cy="230425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436096" y="4221648"/>
            <a:ext cx="1332147" cy="1366264"/>
            <a:chOff x="3357967" y="3151302"/>
            <a:chExt cx="1332147" cy="1366264"/>
          </a:xfrm>
        </p:grpSpPr>
        <p:grpSp>
          <p:nvGrpSpPr>
            <p:cNvPr id="27" name="Groupe 2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Sonner</a:t>
                </a:r>
                <a:endParaRPr lang="fr-FR" sz="1200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6" name="Chevron 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Droite</a:t>
                </a:r>
                <a:endParaRPr lang="fr-FR" sz="1200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19" name="Chevron 1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Haut</a:t>
                </a:r>
                <a:endParaRPr lang="fr-FR" sz="1200" dirty="0"/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Manger</a:t>
                </a:r>
                <a:endParaRPr lang="fr-FR" sz="1200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5" name="Chevron 2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Haut</a:t>
                </a:r>
                <a:endParaRPr lang="fr-FR" sz="1200" dirty="0"/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7163602" y="4221648"/>
            <a:ext cx="1332147" cy="1366264"/>
            <a:chOff x="3357967" y="3151302"/>
            <a:chExt cx="1332147" cy="1366264"/>
          </a:xfrm>
        </p:grpSpPr>
        <p:grpSp>
          <p:nvGrpSpPr>
            <p:cNvPr id="32" name="Groupe 31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5" name="Chevron 4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Sonner</a:t>
                </a:r>
                <a:endParaRPr lang="fr-FR" sz="1200" dirty="0"/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3" name="Chevron 42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Haut</a:t>
                </a:r>
                <a:endParaRPr lang="fr-FR" sz="1200" dirty="0"/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1" name="Chevron 40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Droite</a:t>
                </a:r>
                <a:endParaRPr lang="fr-FR" sz="1200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39" name="Chevron 3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Manger</a:t>
                </a:r>
                <a:endParaRPr lang="fr-FR" sz="1200" dirty="0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7" name="Chevron 3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Haut</a:t>
                </a:r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41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Séquences d’instruction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David Violeau –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2808312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L’objectif est que scratch mange « la première » pomme et atteigne la cloche. </a:t>
            </a:r>
          </a:p>
          <a:p>
            <a:r>
              <a:rPr lang="fr-FR" sz="1800" dirty="0" smtClean="0"/>
              <a:t>Afin de donner un effet de déplacement, Scratch doit se déplacer par pas de 20 pixels en x ou en y.</a:t>
            </a:r>
          </a:p>
          <a:p>
            <a:r>
              <a:rPr lang="fr-FR" sz="1800" dirty="0" smtClean="0"/>
              <a:t>Une case fait 80 pixels de large. </a:t>
            </a:r>
          </a:p>
          <a:p>
            <a:r>
              <a:rPr lang="fr-FR" sz="1800" dirty="0" smtClean="0"/>
              <a:t>Donner la séquence d’instructions permettant de manger une seule pomme. </a:t>
            </a:r>
            <a:endParaRPr lang="fr-FR" sz="1800" dirty="0"/>
          </a:p>
          <a:p>
            <a:r>
              <a:rPr lang="fr-FR" sz="1800" b="1" i="1" dirty="0" smtClean="0">
                <a:solidFill>
                  <a:srgbClr val="FF0000"/>
                </a:solidFill>
              </a:rPr>
              <a:t>QCM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251520" y="3573016"/>
            <a:ext cx="8640960" cy="273630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Solutions</a:t>
            </a: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517982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 smtClean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2634895" y="3645024"/>
            <a:ext cx="3960440" cy="19442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 numCol="2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 smtClean="0"/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6804248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498999" y="5661248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/>
              <a:t>Cette solution répond à l’objectif, mais ne permet pas d’avoir un effet visuel d’avancée du robot. </a:t>
            </a:r>
            <a:endParaRPr lang="fr-FR" sz="1600" dirty="0"/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2634894" y="5661248"/>
            <a:ext cx="3960441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 smtClean="0"/>
              <a:t>Bonne solution !</a:t>
            </a:r>
            <a:endParaRPr lang="fr-FR" sz="1600" dirty="0"/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6804248" y="5663931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/>
              <a:t>Cette solution ne permet pas de manger les pommes. </a:t>
            </a:r>
            <a:endParaRPr lang="fr-FR" sz="16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805908" y="4115229"/>
            <a:ext cx="1332147" cy="1366264"/>
            <a:chOff x="3357967" y="3151302"/>
            <a:chExt cx="1332147" cy="1366264"/>
          </a:xfrm>
        </p:grpSpPr>
        <p:grpSp>
          <p:nvGrpSpPr>
            <p:cNvPr id="17" name="Groupe 1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30" name="Chevron 2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Sonner</a:t>
                </a:r>
                <a:endParaRPr lang="fr-FR" sz="1200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Ajouter 80 à x</a:t>
                </a:r>
                <a:endParaRPr lang="fr-FR" sz="1100" dirty="0"/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</a:t>
                </a:r>
                <a:r>
                  <a:rPr lang="fr-FR" sz="1100" dirty="0" smtClean="0"/>
                  <a:t>y</a:t>
                </a:r>
                <a:endParaRPr lang="fr-FR" sz="1100" dirty="0"/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4" name="Chevron 2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Manger</a:t>
                </a:r>
                <a:endParaRPr lang="fr-FR" sz="1200" dirty="0"/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  <a:endParaRPr lang="fr-FR" sz="1100" dirty="0"/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7092174" y="4078203"/>
            <a:ext cx="1332147" cy="1366264"/>
            <a:chOff x="3357967" y="3151302"/>
            <a:chExt cx="1332147" cy="1366264"/>
          </a:xfrm>
        </p:grpSpPr>
        <p:grpSp>
          <p:nvGrpSpPr>
            <p:cNvPr id="33" name="Groupe 32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6" name="Chevron 4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Sonner</a:t>
                </a:r>
                <a:endParaRPr lang="fr-FR" sz="1200" dirty="0"/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4" name="Chevron 4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Enlever 80 à x</a:t>
                </a:r>
                <a:endParaRPr lang="fr-FR" sz="1100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2" name="Chevron 4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Enlever 80 </a:t>
                </a:r>
                <a:r>
                  <a:rPr lang="fr-FR" sz="1100" dirty="0"/>
                  <a:t>à </a:t>
                </a:r>
                <a:r>
                  <a:rPr lang="fr-FR" sz="1100" dirty="0" smtClean="0"/>
                  <a:t>y</a:t>
                </a:r>
                <a:endParaRPr lang="fr-FR" sz="1100" dirty="0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40" name="Chevron 3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Manger</a:t>
                </a:r>
                <a:endParaRPr lang="fr-FR" sz="1200" dirty="0"/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8" name="Chevron 3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Enlever 80 </a:t>
                </a:r>
                <a:r>
                  <a:rPr lang="fr-FR" sz="1100" dirty="0"/>
                  <a:t>à y</a:t>
                </a:r>
                <a:endParaRPr lang="fr-FR" sz="1100" dirty="0"/>
              </a:p>
            </p:txBody>
          </p:sp>
        </p:grpSp>
      </p:grpSp>
      <p:grpSp>
        <p:nvGrpSpPr>
          <p:cNvPr id="106" name="Groupe 105"/>
          <p:cNvGrpSpPr/>
          <p:nvPr/>
        </p:nvGrpSpPr>
        <p:grpSpPr>
          <a:xfrm>
            <a:off x="3165652" y="3715484"/>
            <a:ext cx="2812696" cy="1873756"/>
            <a:chOff x="1740925" y="3510781"/>
            <a:chExt cx="2812696" cy="1873756"/>
          </a:xfrm>
        </p:grpSpPr>
        <p:grpSp>
          <p:nvGrpSpPr>
            <p:cNvPr id="9" name="Groupe 8"/>
            <p:cNvGrpSpPr/>
            <p:nvPr/>
          </p:nvGrpSpPr>
          <p:grpSpPr>
            <a:xfrm>
              <a:off x="1740925" y="3511647"/>
              <a:ext cx="1332147" cy="1872820"/>
              <a:chOff x="1740925" y="3511647"/>
              <a:chExt cx="1332147" cy="1872820"/>
            </a:xfrm>
          </p:grpSpPr>
          <p:grpSp>
            <p:nvGrpSpPr>
              <p:cNvPr id="50" name="Groupe 49"/>
              <p:cNvGrpSpPr/>
              <p:nvPr/>
            </p:nvGrpSpPr>
            <p:grpSpPr>
              <a:xfrm>
                <a:off x="1740925" y="351164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0" name="Chevron 5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x</a:t>
                  </a:r>
                  <a:endParaRPr lang="fr-FR" sz="1100" dirty="0"/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1740925" y="376862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5" name="Chevron 6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x</a:t>
                  </a:r>
                  <a:endParaRPr lang="fr-FR" sz="1100" dirty="0"/>
                </a:p>
              </p:txBody>
            </p:sp>
          </p:grpSp>
          <p:grpSp>
            <p:nvGrpSpPr>
              <p:cNvPr id="67" name="Groupe 66"/>
              <p:cNvGrpSpPr/>
              <p:nvPr/>
            </p:nvGrpSpPr>
            <p:grpSpPr>
              <a:xfrm>
                <a:off x="1740925" y="4025593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8" name="Chevron 6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x</a:t>
                  </a:r>
                  <a:endParaRPr lang="fr-FR" sz="1100" dirty="0"/>
                </a:p>
              </p:txBody>
            </p:sp>
          </p:grpSp>
          <p:grpSp>
            <p:nvGrpSpPr>
              <p:cNvPr id="70" name="Groupe 69"/>
              <p:cNvGrpSpPr/>
              <p:nvPr/>
            </p:nvGrpSpPr>
            <p:grpSpPr>
              <a:xfrm>
                <a:off x="1740925" y="428256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1" name="Chevron 7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x</a:t>
                  </a:r>
                  <a:endParaRPr lang="fr-FR" sz="1100" dirty="0"/>
                </a:p>
              </p:txBody>
            </p:sp>
          </p:grpSp>
          <p:grpSp>
            <p:nvGrpSpPr>
              <p:cNvPr id="73" name="Groupe 72"/>
              <p:cNvGrpSpPr/>
              <p:nvPr/>
            </p:nvGrpSpPr>
            <p:grpSpPr>
              <a:xfrm>
                <a:off x="1740925" y="45395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4" name="Chevron 7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79" name="Groupe 78"/>
              <p:cNvGrpSpPr/>
              <p:nvPr/>
            </p:nvGrpSpPr>
            <p:grpSpPr>
              <a:xfrm>
                <a:off x="1740925" y="4796512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0" name="Chevron 7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82" name="Groupe 81"/>
              <p:cNvGrpSpPr/>
              <p:nvPr/>
            </p:nvGrpSpPr>
            <p:grpSpPr>
              <a:xfrm>
                <a:off x="1740925" y="50534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3" name="Chevron 8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3221474" y="3510781"/>
              <a:ext cx="1332147" cy="1873756"/>
              <a:chOff x="3221474" y="3510781"/>
              <a:chExt cx="1332147" cy="1873756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3221474" y="3510781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6" name="Chevron 85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88" name="Groupe 87"/>
              <p:cNvGrpSpPr/>
              <p:nvPr/>
            </p:nvGrpSpPr>
            <p:grpSpPr>
              <a:xfrm>
                <a:off x="3221474" y="376791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8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Manger</a:t>
                  </a:r>
                  <a:endParaRPr lang="fr-FR" sz="1100" dirty="0"/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221474" y="40250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2" name="Chevron 91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3221474" y="4282168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5" name="Chevron 9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97" name="Groupe 96"/>
              <p:cNvGrpSpPr/>
              <p:nvPr/>
            </p:nvGrpSpPr>
            <p:grpSpPr>
              <a:xfrm>
                <a:off x="3221474" y="453929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8" name="Chevron 9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100" name="Groupe 99"/>
              <p:cNvGrpSpPr/>
              <p:nvPr/>
            </p:nvGrpSpPr>
            <p:grpSpPr>
              <a:xfrm>
                <a:off x="3221474" y="479642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1" name="Chevron 10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221474" y="505355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4" name="Chevron 10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Sonner</a:t>
                  </a:r>
                  <a:endParaRPr lang="fr-FR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51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David Violeau –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9"/>
            <a:ext cx="8640960" cy="2016224"/>
          </a:xfrm>
        </p:spPr>
        <p:txBody>
          <a:bodyPr>
            <a:normAutofit fontScale="92500"/>
          </a:bodyPr>
          <a:lstStyle/>
          <a:p>
            <a:r>
              <a:rPr lang="fr-FR" sz="1800" dirty="0" smtClean="0"/>
              <a:t>L’objectif est que scratch mange « la première » pomme et atteigne la cloche. </a:t>
            </a:r>
          </a:p>
          <a:p>
            <a:r>
              <a:rPr lang="fr-FR" sz="1800" dirty="0" smtClean="0"/>
              <a:t>Afin de donner un effet de déplacement, Scratch doit se déplacer par pas de 20 pixels en x ou en y.</a:t>
            </a:r>
          </a:p>
          <a:p>
            <a:r>
              <a:rPr lang="fr-FR" sz="1800" dirty="0" smtClean="0"/>
              <a:t>Une case fait 80 pixels de large. </a:t>
            </a:r>
          </a:p>
          <a:p>
            <a:r>
              <a:rPr lang="fr-FR" sz="1800" dirty="0" smtClean="0"/>
              <a:t>En utilisant la répétition,  donner la séquenc</a:t>
            </a:r>
            <a:r>
              <a:rPr lang="fr-FR" sz="1800" dirty="0" smtClean="0"/>
              <a:t>e permettant d’atteindre la première pomme.</a:t>
            </a:r>
            <a:endParaRPr lang="fr-FR" sz="1800" dirty="0"/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</a:t>
            </a:r>
            <a:r>
              <a:rPr lang="fr-FR" sz="1800" b="1" i="1" dirty="0" smtClean="0">
                <a:solidFill>
                  <a:srgbClr val="FF0000"/>
                </a:solidFill>
              </a:rPr>
              <a:t>ordonner.</a:t>
            </a:r>
            <a:endParaRPr lang="fr-FR" sz="1800" b="1" i="1" dirty="0" smtClean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" y="3590369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59832" y="2996952"/>
            <a:ext cx="5832648" cy="331236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Solutions</a:t>
            </a:r>
          </a:p>
        </p:txBody>
      </p:sp>
      <p:grpSp>
        <p:nvGrpSpPr>
          <p:cNvPr id="1024" name="Groupe 1023"/>
          <p:cNvGrpSpPr/>
          <p:nvPr/>
        </p:nvGrpSpPr>
        <p:grpSpPr>
          <a:xfrm>
            <a:off x="6701943" y="3115899"/>
            <a:ext cx="1974513" cy="3070739"/>
            <a:chOff x="507304" y="3501008"/>
            <a:chExt cx="1974513" cy="3070739"/>
          </a:xfrm>
        </p:grpSpPr>
        <p:grpSp>
          <p:nvGrpSpPr>
            <p:cNvPr id="25" name="Groupe 24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Sonner</a:t>
                </a:r>
                <a:endParaRPr lang="fr-FR" sz="1100" dirty="0"/>
              </a:p>
            </p:txBody>
          </p:sp>
        </p:grpSp>
        <p:grpSp>
          <p:nvGrpSpPr>
            <p:cNvPr id="111" name="Groupe 110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1" name="Chevron 8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x</a:t>
                  </a:r>
                  <a:endParaRPr lang="fr-FR" sz="1100" dirty="0"/>
                </a:p>
              </p:txBody>
            </p:sp>
          </p:grpSp>
          <p:grpSp>
            <p:nvGrpSpPr>
              <p:cNvPr id="7" name="Groupe 6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5" name="Chevron 104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Début – Répéter 4 fois</a:t>
                  </a:r>
                  <a:endParaRPr lang="fr-FR" sz="1100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" name="Groupe 8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8" name="Chevron 10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 smtClean="0"/>
                      <a:t>Fin– Répéter</a:t>
                    </a:r>
                    <a:endParaRPr lang="fr-FR" sz="1100" dirty="0"/>
                  </a:p>
                </p:txBody>
              </p:sp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3" name="Groupe 112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14" name="Groupe 113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24" name="Chevron 12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115" name="Groupe 114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21" name="Chevron 120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Début – Répéter 4 fois</a:t>
                  </a:r>
                  <a:endParaRPr lang="fr-FR" sz="11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16" name="Groupe 115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17" name="Groupe 116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19" name="Chevron 118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 smtClean="0"/>
                      <a:t>Fin– Répéter</a:t>
                    </a:r>
                    <a:endParaRPr lang="fr-FR" sz="1100" dirty="0"/>
                  </a:p>
                </p:txBody>
              </p:sp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2" name="Groupe 111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26" name="Chevron 125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Manger</a:t>
                </a:r>
                <a:endParaRPr lang="fr-FR" sz="1100" dirty="0"/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30" name="Groupe 129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40" name="Chevron 13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37" name="Chevron 136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Début – Répéter 4 fois</a:t>
                  </a:r>
                  <a:endParaRPr lang="fr-FR" sz="1100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32" name="Groupe 131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35" name="Chevron 134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 smtClean="0"/>
                      <a:t>Fin– Répéter</a:t>
                    </a:r>
                    <a:endParaRPr lang="fr-FR" sz="1100" dirty="0"/>
                  </a:p>
                </p:txBody>
              </p: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  <p:grpSp>
        <p:nvGrpSpPr>
          <p:cNvPr id="143" name="Groupe 142"/>
          <p:cNvGrpSpPr/>
          <p:nvPr/>
        </p:nvGrpSpPr>
        <p:grpSpPr>
          <a:xfrm>
            <a:off x="4572000" y="3115831"/>
            <a:ext cx="1974513" cy="3070739"/>
            <a:chOff x="507304" y="3501008"/>
            <a:chExt cx="1974513" cy="3070739"/>
          </a:xfrm>
        </p:grpSpPr>
        <p:grpSp>
          <p:nvGrpSpPr>
            <p:cNvPr id="144" name="Groupe 143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187" name="Chevron 18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Sonner</a:t>
                </a:r>
                <a:endParaRPr lang="fr-FR" sz="1100" dirty="0"/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175" name="Groupe 174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85" name="Chevron 18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176" name="Groupe 175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82" name="Chevron 181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Début – Répéter 4 fois</a:t>
                  </a:r>
                  <a:endParaRPr lang="fr-FR" sz="1100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77" name="Groupe 176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78" name="Groupe 177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80" name="Chevron 179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 smtClean="0"/>
                      <a:t>Fin– Répéter</a:t>
                    </a:r>
                    <a:endParaRPr lang="fr-FR" sz="1100" dirty="0"/>
                  </a:p>
                </p:txBody>
              </p:sp>
            </p:grpSp>
            <p:sp>
              <p:nvSpPr>
                <p:cNvPr id="179" name="Rectangle 178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6" name="Groupe 145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63" name="Groupe 162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73" name="Chevron 17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x</a:t>
                  </a:r>
                  <a:endParaRPr lang="fr-FR" sz="1100" dirty="0"/>
                </a:p>
              </p:txBody>
            </p:sp>
          </p:grpSp>
          <p:grpSp>
            <p:nvGrpSpPr>
              <p:cNvPr id="164" name="Groupe 163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70" name="Chevron 169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Début – Répéter 4 fois</a:t>
                  </a:r>
                  <a:endParaRPr lang="fr-FR" sz="11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65" name="Groupe 164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66" name="Groupe 16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68" name="Chevron 16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 smtClean="0"/>
                      <a:t>Fin– Répéter</a:t>
                    </a:r>
                    <a:endParaRPr lang="fr-FR" sz="1100" dirty="0"/>
                  </a:p>
                </p:txBody>
              </p:sp>
            </p:grpSp>
            <p:sp>
              <p:nvSpPr>
                <p:cNvPr id="167" name="Rectangle 166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7" name="Groupe 146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61" name="Chevron 160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Manger</a:t>
                </a:r>
                <a:endParaRPr lang="fr-FR" sz="1100" dirty="0"/>
              </a:p>
            </p:txBody>
          </p:sp>
        </p:grpSp>
        <p:grpSp>
          <p:nvGrpSpPr>
            <p:cNvPr id="148" name="Groupe 147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59" name="Chevron 15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Ajouter 20 à y</a:t>
                  </a:r>
                  <a:endParaRPr lang="fr-FR" sz="1100" dirty="0"/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56" name="Chevron 155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Début – Répéter 4 fois</a:t>
                  </a:r>
                  <a:endParaRPr lang="fr-FR" sz="1100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51" name="Groupe 150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52" name="Groupe 151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54" name="Chevron 153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 smtClean="0"/>
                      <a:t>Fin– Répéter</a:t>
                    </a:r>
                    <a:endParaRPr lang="fr-FR" sz="1100" dirty="0"/>
                  </a:p>
                </p:txBody>
              </p:sp>
            </p:grpSp>
            <p:sp>
              <p:nvSpPr>
                <p:cNvPr id="153" name="Rectangle 152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130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Boucles </a:t>
            </a:r>
            <a:r>
              <a:rPr lang="fr-FR" smtClean="0"/>
              <a:t>et fonctions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David Violeau –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2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d’algorithmes et de programme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simuler un essai de traction avec scratch ?</a:t>
            </a:r>
          </a:p>
          <a:p>
            <a:pPr lvl="1"/>
            <a:r>
              <a:rPr lang="fr-FR" dirty="0"/>
              <a:t>Modéliser la machine de traction : mors fixe, mors mobile éprouvette.</a:t>
            </a:r>
          </a:p>
          <a:p>
            <a:pPr lvl="1"/>
            <a:r>
              <a:rPr lang="fr-FR" dirty="0"/>
              <a:t>Modéliser le déplacement du mors mobile.</a:t>
            </a:r>
          </a:p>
          <a:p>
            <a:pPr lvl="1"/>
            <a:r>
              <a:rPr lang="fr-FR" dirty="0"/>
              <a:t>Synchroniser l’évolution de la courbe avec l’évolution des mors</a:t>
            </a:r>
          </a:p>
        </p:txBody>
      </p:sp>
    </p:spTree>
    <p:extLst>
      <p:ext uri="{BB962C8B-B14F-4D97-AF65-F5344CB8AC3E}">
        <p14:creationId xmlns:p14="http://schemas.microsoft.com/office/powerpoint/2010/main" val="158711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de variable informatique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modifier la simulation pour prendre en compte la délimitation de la zone élastique et de la zone plastique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94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Notion d’événement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Arrêter la simulation à la fin de l’essai pour une valeur donnée.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224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1187</TotalTime>
  <Words>750</Words>
  <Application>Microsoft Office PowerPoint</Application>
  <PresentationFormat>Affichage à l'écran (4:3)</PresentationFormat>
  <Paragraphs>184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Origine</vt:lpstr>
      <vt:lpstr>Validation des prérequis</vt:lpstr>
      <vt:lpstr>Objectifs</vt:lpstr>
      <vt:lpstr>Séquences d’instruction</vt:lpstr>
      <vt:lpstr>Séquences d’instruction</vt:lpstr>
      <vt:lpstr>Boucles</vt:lpstr>
      <vt:lpstr>Boucles et fonctions</vt:lpstr>
      <vt:lpstr>Notions d’algorithmes et de programme</vt:lpstr>
      <vt:lpstr>Notions de variable informatique</vt:lpstr>
      <vt:lpstr>Notion d’événement</vt:lpstr>
      <vt:lpstr>Séquence d’instruction</vt:lpstr>
      <vt:lpstr>Boucles</vt:lpstr>
      <vt:lpstr>Instructions conditionnelles</vt:lpstr>
      <vt:lpstr>Systèmes embarqués</vt:lpstr>
      <vt:lpstr>Forme et traitement du signal</vt:lpstr>
      <vt:lpstr>Capteur, actionneur, interface </vt:lpstr>
      <vt:lpstr>Décomposer un problème en sous problèmes</vt:lpstr>
      <vt:lpstr>Écrire, mettre au point et exécuter un programme pour répondre à un problème donné</vt:lpstr>
      <vt:lpstr>Écrire un programme dans lequel les actions sont déclenchées par des événements extérieurs</vt:lpstr>
      <vt:lpstr>Programmer des scripts se déroulant en parallèle</vt:lpstr>
      <vt:lpstr>Composants d’un réseau, architecture d’un réseau local, moyens de connexion d’un moyen informatique</vt:lpstr>
      <vt:lpstr>Notion de protocole, d’organisation de protocoles en couche, d’algorithme de routage</vt:lpstr>
      <vt:lpstr>Internet</vt:lpstr>
      <vt:lpstr>Définitions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153</cp:revision>
  <dcterms:created xsi:type="dcterms:W3CDTF">2016-02-29T13:23:10Z</dcterms:created>
  <dcterms:modified xsi:type="dcterms:W3CDTF">2018-02-13T13:36:25Z</dcterms:modified>
</cp:coreProperties>
</file>