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29/08/2017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Enseignement\GitHub\Informatique\P_05_AlgorithmiqueProgrammation\01_Recursivite\Cours\png\Fond_AL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9"/>
          <a:stretch/>
        </p:blipFill>
        <p:spPr bwMode="auto">
          <a:xfrm>
            <a:off x="-16024" y="44624"/>
            <a:ext cx="9160023" cy="48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F3208CB-8F26-4BC3-8552-71446892877A}" type="datetime1">
              <a:rPr lang="fr-FR" smtClean="0"/>
              <a:t>29/08/2017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37EC-3472-4E92-A8DF-A6D471C1F02A}" type="datetime1">
              <a:rPr lang="fr-FR" smtClean="0"/>
              <a:t>29/08/2017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FAC4-F9E9-485C-9DAD-4241257C02F3}" type="datetime1">
              <a:rPr lang="fr-FR" smtClean="0"/>
              <a:t>29/08/2017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E032-2739-41E9-BFFA-D79554DBCF20}" type="datetime1">
              <a:rPr lang="fr-FR" smtClean="0"/>
              <a:t>29/08/2017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F398640-5EA9-4205-B4E8-4A460D500E75}" type="datetime1">
              <a:rPr lang="fr-FR" smtClean="0"/>
              <a:t>29/08/2017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B31E-2A1F-4679-9525-5D5C5E70AA1B}" type="datetime1">
              <a:rPr lang="fr-FR" smtClean="0"/>
              <a:t>29/08/2017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E3A9-B003-4E22-B657-208D1CAF043C}" type="datetime1">
              <a:rPr lang="fr-FR" smtClean="0"/>
              <a:t>29/08/2017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1C2-721D-4ADE-A8E5-DB9CA684F9A0}" type="datetime1">
              <a:rPr lang="fr-FR" smtClean="0"/>
              <a:t>29/08/2017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EDAF-1EB9-4A8E-B613-32778F5A70AC}" type="datetime1">
              <a:rPr lang="fr-FR" smtClean="0"/>
              <a:t>29/08/2017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90A0-3CAB-45E0-9DB0-49D4ED1C3ED3}" type="datetime1">
              <a:rPr lang="fr-FR" smtClean="0"/>
              <a:t>29/08/2017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6DEB-EE8C-4DFD-8DA3-F3E9B3C4A181}" type="datetime1">
              <a:rPr lang="fr-FR" smtClean="0"/>
              <a:t>29/08/2017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1BA41E-DF15-46EA-A955-C13EC325515C}" type="datetime1">
              <a:rPr lang="fr-FR" smtClean="0"/>
              <a:t>29/08/2017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Programmation récursive - Xavier PESSOLES</a:t>
            </a: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fr-FR" dirty="0"/>
            </a:br>
            <a:r>
              <a:rPr lang="fr-FR" dirty="0"/>
              <a:t>Partie 5</a:t>
            </a:r>
            <a:br>
              <a:rPr lang="fr-FR" dirty="0"/>
            </a:br>
            <a:r>
              <a:rPr lang="fr-FR" dirty="0"/>
              <a:t>Algorithme &amp; Programmation II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Programmation récursive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/>
                  <a:t>Lycée de La Martinière </a:t>
                </a:r>
                <a:r>
                  <a:rPr lang="fr-FR" dirty="0" err="1"/>
                  <a:t>Monplaisir</a:t>
                </a:r>
                <a:r>
                  <a:rPr lang="fr-FR" dirty="0"/>
                  <a:t> </a:t>
                </a:r>
                <a:r>
                  <a:rPr lang="fr-FR"/>
                  <a:t>– PSI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/>
                  <a:t>Xavier PESSOLES </a:t>
                </a:r>
              </a:p>
            </p:txBody>
          </p:sp>
        </mc:Choice>
        <mc:Fallback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>
                <a:blip r:embed="rId3"/>
                <a:stretch>
                  <a:fillRect t="-11494" b="-126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Enseignement\GitHub\Informatique\P_05_AlgorithmiqueProgrammation\01_Recursivite\Cours\images\mande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1951038" cy="14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algorithmes récursifs</a:t>
            </a:r>
            <a:br>
              <a:rPr lang="fr-FR" dirty="0"/>
            </a:br>
            <a:r>
              <a:rPr lang="fr-FR" dirty="0"/>
              <a:t>Notion de pile d’exécution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052927" cy="333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6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algorithmes récursifs</a:t>
            </a:r>
            <a:br>
              <a:rPr lang="fr-FR" dirty="0"/>
            </a:br>
            <a:r>
              <a:rPr lang="fr-FR" dirty="0"/>
              <a:t>Exponentiation rapide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484784"/>
            <a:ext cx="9036496" cy="444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55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algorithmes récursifs</a:t>
            </a:r>
            <a:br>
              <a:rPr lang="fr-FR" dirty="0"/>
            </a:br>
            <a:r>
              <a:rPr lang="fr-FR" dirty="0"/>
              <a:t>Pile d’exécution – Power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966" y="1172162"/>
            <a:ext cx="4464496" cy="4361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72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algorithmes récursifs</a:t>
            </a:r>
            <a:br>
              <a:rPr lang="fr-FR" dirty="0"/>
            </a:br>
            <a:r>
              <a:rPr lang="fr-FR" dirty="0"/>
              <a:t>Complexité algorithmique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0771"/>
            <a:ext cx="3076493" cy="2576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82" y="2356889"/>
            <a:ext cx="3025642" cy="2144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408" y="1916179"/>
            <a:ext cx="3042592" cy="302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33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d’algorithme récursif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340767"/>
            <a:ext cx="78105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6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 d’algorithme récursif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97" y="1268760"/>
            <a:ext cx="743902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79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67128" cy="990600"/>
          </a:xfrm>
        </p:spPr>
        <p:txBody>
          <a:bodyPr>
            <a:normAutofit/>
          </a:bodyPr>
          <a:lstStyle/>
          <a:p>
            <a:r>
              <a:rPr lang="fr-FR" b="1" dirty="0"/>
              <a:t>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25999"/>
            <a:ext cx="8175484" cy="400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 algorithme récursif</a:t>
            </a:r>
            <a:br>
              <a:rPr lang="fr-FR" dirty="0"/>
            </a:br>
            <a:r>
              <a:rPr lang="fr-FR" dirty="0"/>
              <a:t>Calcul explicite des puissances de 2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971675"/>
            <a:ext cx="79343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15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 algorithme récursif</a:t>
            </a:r>
            <a:br>
              <a:rPr lang="fr-FR" dirty="0"/>
            </a:br>
            <a:r>
              <a:rPr lang="fr-FR" dirty="0"/>
              <a:t>Calcul récursif des puissances de 2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0487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38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 algorithme récursif</a:t>
            </a:r>
            <a:br>
              <a:rPr lang="fr-FR" dirty="0"/>
            </a:br>
            <a:r>
              <a:rPr lang="fr-FR" dirty="0"/>
              <a:t>Calcul récursif des puissances de 2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" y="1075512"/>
            <a:ext cx="8712968" cy="454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85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 algorithme récursif</a:t>
            </a:r>
            <a:br>
              <a:rPr lang="fr-FR" dirty="0"/>
            </a:br>
            <a:r>
              <a:rPr lang="fr-FR" dirty="0"/>
              <a:t>Calcul récursif des puissances de 2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r-FR" dirty="0"/>
                  <a:t>Représentation de la pile d’exécution : calcul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fr-FR" dirty="0"/>
                  <a:t> :</a:t>
                </a:r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9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4998304" y="4870644"/>
            <a:ext cx="1443358" cy="718596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* P2(3)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98304" y="4148234"/>
            <a:ext cx="1443358" cy="722409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* P2(2)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98303" y="3425696"/>
            <a:ext cx="1443360" cy="72254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* P2(1)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98303" y="2706398"/>
            <a:ext cx="1443359" cy="722602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* P2(0)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6657688" y="1977809"/>
            <a:ext cx="0" cy="3755447"/>
          </a:xfrm>
          <a:prstGeom prst="line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</p:cxnSp>
      <p:cxnSp>
        <p:nvCxnSpPr>
          <p:cNvPr id="38" name="Connecteur droit 37"/>
          <p:cNvCxnSpPr/>
          <p:nvPr/>
        </p:nvCxnSpPr>
        <p:spPr>
          <a:xfrm flipH="1">
            <a:off x="4785480" y="5715113"/>
            <a:ext cx="1872208" cy="0"/>
          </a:xfrm>
          <a:prstGeom prst="line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</p:cxnSp>
      <p:cxnSp>
        <p:nvCxnSpPr>
          <p:cNvPr id="39" name="Connecteur droit avec flèche 38"/>
          <p:cNvCxnSpPr/>
          <p:nvPr/>
        </p:nvCxnSpPr>
        <p:spPr>
          <a:xfrm>
            <a:off x="4379329" y="5229942"/>
            <a:ext cx="618974" cy="0"/>
          </a:xfrm>
          <a:prstGeom prst="straightConnector1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  <a:tailEnd type="stealth" w="med" len="lg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2483768" y="5045276"/>
            <a:ext cx="1893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Entrée dans la pile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98304" y="1988840"/>
            <a:ext cx="1443359" cy="72008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8" name="Arc 47"/>
          <p:cNvSpPr/>
          <p:nvPr/>
        </p:nvSpPr>
        <p:spPr>
          <a:xfrm rot="10800000">
            <a:off x="6047526" y="2355787"/>
            <a:ext cx="788267" cy="711912"/>
          </a:xfrm>
          <a:prstGeom prst="arc">
            <a:avLst>
              <a:gd name="adj1" fmla="val 5498357"/>
              <a:gd name="adj2" fmla="val 16200544"/>
            </a:avLst>
          </a:prstGeom>
          <a:noFill/>
          <a:ln w="28575" cap="flat" cmpd="sng" algn="ctr">
            <a:solidFill>
              <a:srgbClr val="4BACC6">
                <a:lumMod val="50000"/>
              </a:srgbClr>
            </a:solidFill>
            <a:prstDash val="solid"/>
            <a:tailEnd type="stealth" w="sm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91358" y="2480910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91358" y="3194863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891358" y="3919444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891357" y="4613328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6441662" y="5229942"/>
            <a:ext cx="618974" cy="0"/>
          </a:xfrm>
          <a:prstGeom prst="straightConnector1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  <a:tailEnd type="stealth" w="med" len="lg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7119251" y="5035242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Sortie de la pile : 16</a:t>
            </a:r>
          </a:p>
        </p:txBody>
      </p:sp>
      <p:cxnSp>
        <p:nvCxnSpPr>
          <p:cNvPr id="62" name="Connecteur droit 61"/>
          <p:cNvCxnSpPr/>
          <p:nvPr/>
        </p:nvCxnSpPr>
        <p:spPr>
          <a:xfrm>
            <a:off x="4785480" y="1959666"/>
            <a:ext cx="0" cy="3755447"/>
          </a:xfrm>
          <a:prstGeom prst="line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</p:cxnSp>
      <p:sp>
        <p:nvSpPr>
          <p:cNvPr id="64" name="Arc 63"/>
          <p:cNvSpPr/>
          <p:nvPr/>
        </p:nvSpPr>
        <p:spPr>
          <a:xfrm rot="10800000">
            <a:off x="6047529" y="3075054"/>
            <a:ext cx="788267" cy="711912"/>
          </a:xfrm>
          <a:prstGeom prst="arc">
            <a:avLst>
              <a:gd name="adj1" fmla="val 5498357"/>
              <a:gd name="adj2" fmla="val 16200544"/>
            </a:avLst>
          </a:prstGeom>
          <a:noFill/>
          <a:ln w="28575" cap="flat" cmpd="sng" algn="ctr">
            <a:solidFill>
              <a:srgbClr val="4BACC6">
                <a:lumMod val="50000"/>
              </a:srgbClr>
            </a:solidFill>
            <a:prstDash val="solid"/>
            <a:tailEnd type="stealth" w="sm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Arc 64"/>
          <p:cNvSpPr/>
          <p:nvPr/>
        </p:nvSpPr>
        <p:spPr>
          <a:xfrm rot="10800000">
            <a:off x="6047532" y="3794321"/>
            <a:ext cx="788267" cy="711912"/>
          </a:xfrm>
          <a:prstGeom prst="arc">
            <a:avLst>
              <a:gd name="adj1" fmla="val 5498357"/>
              <a:gd name="adj2" fmla="val 16200544"/>
            </a:avLst>
          </a:prstGeom>
          <a:noFill/>
          <a:ln w="28575" cap="flat" cmpd="sng" algn="ctr">
            <a:solidFill>
              <a:srgbClr val="4BACC6">
                <a:lumMod val="50000"/>
              </a:srgbClr>
            </a:solidFill>
            <a:prstDash val="solid"/>
            <a:tailEnd type="stealth" w="sm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Arc 65"/>
          <p:cNvSpPr/>
          <p:nvPr/>
        </p:nvSpPr>
        <p:spPr>
          <a:xfrm rot="10800000">
            <a:off x="6047525" y="4506234"/>
            <a:ext cx="788267" cy="711912"/>
          </a:xfrm>
          <a:prstGeom prst="arc">
            <a:avLst>
              <a:gd name="adj1" fmla="val 5498357"/>
              <a:gd name="adj2" fmla="val 16200544"/>
            </a:avLst>
          </a:prstGeom>
          <a:noFill/>
          <a:ln w="28575" cap="flat" cmpd="sng" algn="ctr">
            <a:solidFill>
              <a:srgbClr val="4BACC6">
                <a:lumMod val="50000"/>
              </a:srgbClr>
            </a:solidFill>
            <a:prstDash val="solid"/>
            <a:tailEnd type="stealth" w="sm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1" name="Groupe 60"/>
          <p:cNvGrpSpPr/>
          <p:nvPr/>
        </p:nvGrpSpPr>
        <p:grpSpPr>
          <a:xfrm rot="10800000">
            <a:off x="4604166" y="2355786"/>
            <a:ext cx="788274" cy="2862359"/>
            <a:chOff x="5050341" y="2508187"/>
            <a:chExt cx="788274" cy="2862359"/>
          </a:xfrm>
        </p:grpSpPr>
        <p:sp>
          <p:nvSpPr>
            <p:cNvPr id="67" name="Arc 66"/>
            <p:cNvSpPr/>
            <p:nvPr/>
          </p:nvSpPr>
          <p:spPr>
            <a:xfrm rot="10800000">
              <a:off x="5050342" y="2508187"/>
              <a:ext cx="788267" cy="711912"/>
            </a:xfrm>
            <a:prstGeom prst="arc">
              <a:avLst>
                <a:gd name="adj1" fmla="val 5498357"/>
                <a:gd name="adj2" fmla="val 16200544"/>
              </a:avLst>
            </a:prstGeom>
            <a:noFill/>
            <a:ln w="28575" cap="flat" cmpd="sng" algn="ctr">
              <a:solidFill>
                <a:srgbClr val="4BACC6">
                  <a:lumMod val="50000"/>
                </a:srgbClr>
              </a:solidFill>
              <a:prstDash val="solid"/>
              <a:tailEnd type="stealth" w="sm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4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Arc 67"/>
            <p:cNvSpPr/>
            <p:nvPr/>
          </p:nvSpPr>
          <p:spPr>
            <a:xfrm rot="10800000">
              <a:off x="5050345" y="3227454"/>
              <a:ext cx="788267" cy="711912"/>
            </a:xfrm>
            <a:prstGeom prst="arc">
              <a:avLst>
                <a:gd name="adj1" fmla="val 5498357"/>
                <a:gd name="adj2" fmla="val 16200544"/>
              </a:avLst>
            </a:prstGeom>
            <a:noFill/>
            <a:ln w="28575" cap="flat" cmpd="sng" algn="ctr">
              <a:solidFill>
                <a:srgbClr val="4BACC6">
                  <a:lumMod val="50000"/>
                </a:srgbClr>
              </a:solidFill>
              <a:prstDash val="solid"/>
              <a:tailEnd type="stealth" w="sm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4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Arc 68"/>
            <p:cNvSpPr/>
            <p:nvPr/>
          </p:nvSpPr>
          <p:spPr>
            <a:xfrm rot="10800000">
              <a:off x="5050348" y="3946721"/>
              <a:ext cx="788267" cy="711912"/>
            </a:xfrm>
            <a:prstGeom prst="arc">
              <a:avLst>
                <a:gd name="adj1" fmla="val 5498357"/>
                <a:gd name="adj2" fmla="val 16200544"/>
              </a:avLst>
            </a:prstGeom>
            <a:noFill/>
            <a:ln w="28575" cap="flat" cmpd="sng" algn="ctr">
              <a:solidFill>
                <a:srgbClr val="4BACC6">
                  <a:lumMod val="50000"/>
                </a:srgbClr>
              </a:solidFill>
              <a:prstDash val="solid"/>
              <a:tailEnd type="stealth" w="sm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4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Arc 69"/>
            <p:cNvSpPr/>
            <p:nvPr/>
          </p:nvSpPr>
          <p:spPr>
            <a:xfrm rot="10800000">
              <a:off x="5050341" y="4658634"/>
              <a:ext cx="788267" cy="711912"/>
            </a:xfrm>
            <a:prstGeom prst="arc">
              <a:avLst>
                <a:gd name="adj1" fmla="val 5498357"/>
                <a:gd name="adj2" fmla="val 16200544"/>
              </a:avLst>
            </a:prstGeom>
            <a:noFill/>
            <a:ln w="28575" cap="flat" cmpd="sng" algn="ctr">
              <a:solidFill>
                <a:srgbClr val="4BACC6">
                  <a:lumMod val="50000"/>
                </a:srgbClr>
              </a:solidFill>
              <a:prstDash val="solid"/>
              <a:tailEnd type="stealth" w="sm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4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2218"/>
            <a:ext cx="40386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65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algorithmes récursifs</a:t>
            </a:r>
            <a:br>
              <a:rPr lang="fr-FR" dirty="0"/>
            </a:br>
            <a:r>
              <a:rPr lang="fr-FR" dirty="0"/>
              <a:t>Avantages et inconvénients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98776" cy="4937760"/>
          </a:xfrm>
        </p:spPr>
        <p:txBody>
          <a:bodyPr/>
          <a:lstStyle/>
          <a:p>
            <a:r>
              <a:rPr lang="fr-FR" dirty="0"/>
              <a:t>Avantages</a:t>
            </a:r>
          </a:p>
          <a:p>
            <a:pPr lvl="1"/>
            <a:r>
              <a:rPr lang="fr-FR" dirty="0"/>
              <a:t>Écriture parfois plus naturelle qu’une écriture itérative.</a:t>
            </a:r>
          </a:p>
          <a:p>
            <a:pPr lvl="1"/>
            <a:r>
              <a:rPr lang="fr-FR" dirty="0"/>
              <a:t>Lecture parfois plus aisée…</a:t>
            </a:r>
          </a:p>
          <a:p>
            <a:pPr lvl="1"/>
            <a:endParaRPr lang="fr-FR" dirty="0"/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4860032" y="1235193"/>
            <a:ext cx="38987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Inconvénients</a:t>
            </a:r>
          </a:p>
          <a:p>
            <a:pPr lvl="1"/>
            <a:r>
              <a:rPr lang="fr-FR" dirty="0"/>
              <a:t>Coût de la complexité en mémoire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28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algorithmes récursifs</a:t>
            </a:r>
            <a:br>
              <a:rPr lang="fr-FR" dirty="0"/>
            </a:br>
            <a:r>
              <a:rPr lang="fr-FR" dirty="0"/>
              <a:t>Terminaison des algorithmes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88296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51343"/>
            <a:ext cx="331650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90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algorithmes récursifs</a:t>
            </a:r>
            <a:br>
              <a:rPr lang="fr-FR" dirty="0"/>
            </a:br>
            <a:r>
              <a:rPr lang="fr-FR" dirty="0"/>
              <a:t>Correction des algorithmes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7"/>
            <a:ext cx="8892480" cy="2992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714" y="3861048"/>
            <a:ext cx="331650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40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445</TotalTime>
  <Words>210</Words>
  <Application>Microsoft Office PowerPoint</Application>
  <PresentationFormat>Affichage à l'écran (4:3)</PresentationFormat>
  <Paragraphs>64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Bookman Old Style</vt:lpstr>
      <vt:lpstr>Calibri</vt:lpstr>
      <vt:lpstr>Cambria Math</vt:lpstr>
      <vt:lpstr>Gill Sans MT</vt:lpstr>
      <vt:lpstr>Wingdings</vt:lpstr>
      <vt:lpstr>Wingdings 3</vt:lpstr>
      <vt:lpstr>Origine</vt:lpstr>
      <vt:lpstr> Partie 5 Algorithme &amp; Programmation II</vt:lpstr>
      <vt:lpstr>Présentation</vt:lpstr>
      <vt:lpstr>Exemple d’un algorithme récursif Calcul explicite des puissances de 2</vt:lpstr>
      <vt:lpstr>Exemple d’un algorithme récursif Calcul récursif des puissances de 2</vt:lpstr>
      <vt:lpstr>Exemple d’un algorithme récursif Calcul récursif des puissances de 2</vt:lpstr>
      <vt:lpstr>Exemple d’un algorithme récursif Calcul récursif des puissances de 2</vt:lpstr>
      <vt:lpstr>Analyse des algorithmes récursifs Avantages et inconvénients</vt:lpstr>
      <vt:lpstr>Analyse des algorithmes récursifs Terminaison des algorithmes</vt:lpstr>
      <vt:lpstr>Analyse des algorithmes récursifs Correction des algorithmes</vt:lpstr>
      <vt:lpstr>Analyse des algorithmes récursifs Notion de pile d’exécution</vt:lpstr>
      <vt:lpstr>Analyse des algorithmes récursifs Exponentiation rapide</vt:lpstr>
      <vt:lpstr>Analyse des algorithmes récursifs Pile d’exécution – Power Tree</vt:lpstr>
      <vt:lpstr>Analyse des algorithmes récursifs Complexité algorithmique</vt:lpstr>
      <vt:lpstr>Exemple d’algorithme récursif</vt:lpstr>
      <vt:lpstr>Exemple d’algorithme récursif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98</cp:revision>
  <dcterms:created xsi:type="dcterms:W3CDTF">2014-09-30T07:33:25Z</dcterms:created>
  <dcterms:modified xsi:type="dcterms:W3CDTF">2017-08-29T19:16:48Z</dcterms:modified>
</cp:coreProperties>
</file>